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8" r:id="rId1"/>
  </p:sldMasterIdLst>
  <p:notesMasterIdLst>
    <p:notesMasterId r:id="rId30"/>
  </p:notesMasterIdLst>
  <p:sldIdLst>
    <p:sldId id="256" r:id="rId2"/>
    <p:sldId id="280" r:id="rId3"/>
    <p:sldId id="257" r:id="rId4"/>
    <p:sldId id="258" r:id="rId5"/>
    <p:sldId id="259" r:id="rId6"/>
    <p:sldId id="260" r:id="rId7"/>
    <p:sldId id="277" r:id="rId8"/>
    <p:sldId id="261" r:id="rId9"/>
    <p:sldId id="262" r:id="rId10"/>
    <p:sldId id="263" r:id="rId11"/>
    <p:sldId id="264" r:id="rId12"/>
    <p:sldId id="265" r:id="rId13"/>
    <p:sldId id="283" r:id="rId14"/>
    <p:sldId id="266" r:id="rId15"/>
    <p:sldId id="267" r:id="rId16"/>
    <p:sldId id="268" r:id="rId17"/>
    <p:sldId id="279" r:id="rId18"/>
    <p:sldId id="269" r:id="rId19"/>
    <p:sldId id="278" r:id="rId20"/>
    <p:sldId id="270" r:id="rId21"/>
    <p:sldId id="271" r:id="rId22"/>
    <p:sldId id="272" r:id="rId23"/>
    <p:sldId id="273" r:id="rId24"/>
    <p:sldId id="274" r:id="rId25"/>
    <p:sldId id="276" r:id="rId26"/>
    <p:sldId id="275" r:id="rId27"/>
    <p:sldId id="281" r:id="rId28"/>
    <p:sldId id="282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FC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E46275A-68BC-42D8-8CA2-E39DBCAE486B}" v="1488" dt="2021-08-27T01:20:30.89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121" d="100"/>
          <a:sy n="121" d="100"/>
        </p:scale>
        <p:origin x="7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microsoft.com/office/2016/11/relationships/changesInfo" Target="changesInfos/changesInfo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iego Kesselman" userId="f7f1ea60b8561648" providerId="LiveId" clId="{C0CB605E-E3AF-DB43-B6A6-B9AA46907ADF}"/>
    <pc:docChg chg="modSld">
      <pc:chgData name="Diego Kesselman" userId="f7f1ea60b8561648" providerId="LiveId" clId="{C0CB605E-E3AF-DB43-B6A6-B9AA46907ADF}" dt="2021-08-27T14:57:29.977" v="0" actId="20577"/>
      <pc:docMkLst>
        <pc:docMk/>
      </pc:docMkLst>
      <pc:sldChg chg="modSp mod">
        <pc:chgData name="Diego Kesselman" userId="f7f1ea60b8561648" providerId="LiveId" clId="{C0CB605E-E3AF-DB43-B6A6-B9AA46907ADF}" dt="2021-08-27T14:57:29.977" v="0" actId="20577"/>
        <pc:sldMkLst>
          <pc:docMk/>
          <pc:sldMk cId="1859705308" sldId="262"/>
        </pc:sldMkLst>
        <pc:spChg chg="mod">
          <ac:chgData name="Diego Kesselman" userId="f7f1ea60b8561648" providerId="LiveId" clId="{C0CB605E-E3AF-DB43-B6A6-B9AA46907ADF}" dt="2021-08-27T14:57:29.977" v="0" actId="20577"/>
          <ac:spMkLst>
            <pc:docMk/>
            <pc:sldMk cId="1859705308" sldId="262"/>
            <ac:spMk id="3" creationId="{92AC9CEA-F65A-45E1-AB24-EA3114A7360D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8234DF1-E3E3-4660-8C84-8D542A9FAB2B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DAD2F69A-E1D7-4F36-B8AC-91092BF4F74D}">
      <dgm:prSet/>
      <dgm:spPr/>
      <dgm:t>
        <a:bodyPr/>
        <a:lstStyle/>
        <a:p>
          <a:r>
            <a:rPr lang="es-ES"/>
            <a:t>Un túnel me permite tomar un puerto remoto de algún servicio de TCP que sea accesible desde el servidor. </a:t>
          </a:r>
          <a:endParaRPr lang="en-US"/>
        </a:p>
      </dgm:t>
    </dgm:pt>
    <dgm:pt modelId="{B39208BA-B201-4FC2-AA40-0A37AA047A78}" type="parTrans" cxnId="{3972764D-4D51-43B5-A722-7D52DEC59D3E}">
      <dgm:prSet/>
      <dgm:spPr/>
      <dgm:t>
        <a:bodyPr/>
        <a:lstStyle/>
        <a:p>
          <a:endParaRPr lang="en-US"/>
        </a:p>
      </dgm:t>
    </dgm:pt>
    <dgm:pt modelId="{0C690E62-1F5A-4720-8CA2-DE2C5ACF4A9E}" type="sibTrans" cxnId="{3972764D-4D51-43B5-A722-7D52DEC59D3E}">
      <dgm:prSet/>
      <dgm:spPr/>
      <dgm:t>
        <a:bodyPr/>
        <a:lstStyle/>
        <a:p>
          <a:endParaRPr lang="en-US"/>
        </a:p>
      </dgm:t>
    </dgm:pt>
    <dgm:pt modelId="{93A2AB01-400F-44DD-8682-3B25300313FD}">
      <dgm:prSet/>
      <dgm:spPr/>
      <dgm:t>
        <a:bodyPr/>
        <a:lstStyle/>
        <a:p>
          <a:r>
            <a:rPr lang="es-ES"/>
            <a:t>Ejemplo: Puedo hacer que se vea el puerto 80 de un servidor remoto como si corriera en mi PC y ver la página haciendo http://localhost</a:t>
          </a:r>
          <a:endParaRPr lang="en-US"/>
        </a:p>
      </dgm:t>
    </dgm:pt>
    <dgm:pt modelId="{863A87A3-6FFA-4E46-9DFF-ACAD5DC25788}" type="parTrans" cxnId="{F10B8357-A2EA-4F21-9B53-83983AB27EEB}">
      <dgm:prSet/>
      <dgm:spPr/>
      <dgm:t>
        <a:bodyPr/>
        <a:lstStyle/>
        <a:p>
          <a:endParaRPr lang="en-US"/>
        </a:p>
      </dgm:t>
    </dgm:pt>
    <dgm:pt modelId="{7F73E967-3F34-44F2-BB97-42A022FCD796}" type="sibTrans" cxnId="{F10B8357-A2EA-4F21-9B53-83983AB27EEB}">
      <dgm:prSet/>
      <dgm:spPr/>
      <dgm:t>
        <a:bodyPr/>
        <a:lstStyle/>
        <a:p>
          <a:endParaRPr lang="en-US"/>
        </a:p>
      </dgm:t>
    </dgm:pt>
    <dgm:pt modelId="{086049B1-6FFA-4654-98FF-FB25AC19E37D}">
      <dgm:prSet/>
      <dgm:spPr/>
      <dgm:t>
        <a:bodyPr/>
        <a:lstStyle/>
        <a:p>
          <a:r>
            <a:rPr lang="es-ES"/>
            <a:t>Existen distintos tipos de túneles</a:t>
          </a:r>
          <a:endParaRPr lang="en-US"/>
        </a:p>
      </dgm:t>
    </dgm:pt>
    <dgm:pt modelId="{7B09DF8C-2E5D-48AC-8692-52962EFE6B63}" type="parTrans" cxnId="{1593797D-6002-469F-BDC1-51F3F85AFF8C}">
      <dgm:prSet/>
      <dgm:spPr/>
      <dgm:t>
        <a:bodyPr/>
        <a:lstStyle/>
        <a:p>
          <a:endParaRPr lang="en-US"/>
        </a:p>
      </dgm:t>
    </dgm:pt>
    <dgm:pt modelId="{1097BAC9-578C-453C-8C84-30EEC6E5E2CD}" type="sibTrans" cxnId="{1593797D-6002-469F-BDC1-51F3F85AFF8C}">
      <dgm:prSet/>
      <dgm:spPr/>
      <dgm:t>
        <a:bodyPr/>
        <a:lstStyle/>
        <a:p>
          <a:endParaRPr lang="en-US"/>
        </a:p>
      </dgm:t>
    </dgm:pt>
    <dgm:pt modelId="{2E56808B-F12A-48C6-93D3-17836510C6BF}">
      <dgm:prSet/>
      <dgm:spPr/>
      <dgm:t>
        <a:bodyPr/>
        <a:lstStyle/>
        <a:p>
          <a:r>
            <a:rPr lang="es-ES"/>
            <a:t>Locales: "Tomo" un puerto remoto del servidor a mi equipo (PC o Servidor)</a:t>
          </a:r>
          <a:endParaRPr lang="en-US"/>
        </a:p>
      </dgm:t>
    </dgm:pt>
    <dgm:pt modelId="{F580E844-56B5-461C-9820-BF34A4D9524C}" type="parTrans" cxnId="{75175F94-1090-497E-A72A-65E6D02277A9}">
      <dgm:prSet/>
      <dgm:spPr/>
      <dgm:t>
        <a:bodyPr/>
        <a:lstStyle/>
        <a:p>
          <a:endParaRPr lang="en-US"/>
        </a:p>
      </dgm:t>
    </dgm:pt>
    <dgm:pt modelId="{EBDE2703-CFDE-4C24-9156-ED41BBF01BED}" type="sibTrans" cxnId="{75175F94-1090-497E-A72A-65E6D02277A9}">
      <dgm:prSet/>
      <dgm:spPr/>
      <dgm:t>
        <a:bodyPr/>
        <a:lstStyle/>
        <a:p>
          <a:endParaRPr lang="en-US"/>
        </a:p>
      </dgm:t>
    </dgm:pt>
    <dgm:pt modelId="{EB49D67B-5E64-4A60-9D35-BEE29114CEB0}">
      <dgm:prSet/>
      <dgm:spPr/>
      <dgm:t>
        <a:bodyPr/>
        <a:lstStyle/>
        <a:p>
          <a:r>
            <a:rPr lang="es-ES"/>
            <a:t>Remotos: "Envío" un puerto desde mi equipo al servidor remoto</a:t>
          </a:r>
          <a:endParaRPr lang="en-US"/>
        </a:p>
      </dgm:t>
    </dgm:pt>
    <dgm:pt modelId="{B104A8D0-D777-462C-BCB8-9EA0A8B61A20}" type="parTrans" cxnId="{C565022B-1400-4BBC-8270-01D86CAA64EE}">
      <dgm:prSet/>
      <dgm:spPr/>
      <dgm:t>
        <a:bodyPr/>
        <a:lstStyle/>
        <a:p>
          <a:endParaRPr lang="en-US"/>
        </a:p>
      </dgm:t>
    </dgm:pt>
    <dgm:pt modelId="{398D407F-4045-4940-A708-B8D93863CCCC}" type="sibTrans" cxnId="{C565022B-1400-4BBC-8270-01D86CAA64EE}">
      <dgm:prSet/>
      <dgm:spPr/>
      <dgm:t>
        <a:bodyPr/>
        <a:lstStyle/>
        <a:p>
          <a:endParaRPr lang="en-US"/>
        </a:p>
      </dgm:t>
    </dgm:pt>
    <dgm:pt modelId="{C63F49B5-A249-4FCC-9237-B65ED8799F58}">
      <dgm:prSet/>
      <dgm:spPr/>
      <dgm:t>
        <a:bodyPr/>
        <a:lstStyle/>
        <a:p>
          <a:r>
            <a:rPr lang="es-ES"/>
            <a:t>Dinámicos: Creo un proxy SOCKS5 que me permite ver múltiples puertos a la vez</a:t>
          </a:r>
          <a:endParaRPr lang="en-US"/>
        </a:p>
      </dgm:t>
    </dgm:pt>
    <dgm:pt modelId="{CCB0DF5F-52FD-445A-BD2F-EDEC07A61D22}" type="parTrans" cxnId="{FB4BEBDD-5F41-422C-99C4-2F148856B21D}">
      <dgm:prSet/>
      <dgm:spPr/>
      <dgm:t>
        <a:bodyPr/>
        <a:lstStyle/>
        <a:p>
          <a:endParaRPr lang="en-US"/>
        </a:p>
      </dgm:t>
    </dgm:pt>
    <dgm:pt modelId="{BF29C562-10F0-4624-A4B6-F27D9FD948D1}" type="sibTrans" cxnId="{FB4BEBDD-5F41-422C-99C4-2F148856B21D}">
      <dgm:prSet/>
      <dgm:spPr/>
      <dgm:t>
        <a:bodyPr/>
        <a:lstStyle/>
        <a:p>
          <a:endParaRPr lang="en-US"/>
        </a:p>
      </dgm:t>
    </dgm:pt>
    <dgm:pt modelId="{A179D5B5-A712-4281-A515-7BF8D88209F3}">
      <dgm:prSet/>
      <dgm:spPr/>
      <dgm:t>
        <a:bodyPr/>
        <a:lstStyle/>
        <a:p>
          <a:r>
            <a:rPr lang="es-ES"/>
            <a:t>Para crear túneles necesito los siguientes valores en sshd_config (pueden estar comentados con un #)</a:t>
          </a:r>
          <a:endParaRPr lang="en-US"/>
        </a:p>
      </dgm:t>
    </dgm:pt>
    <dgm:pt modelId="{E112E6D0-5947-4510-BB14-9D53475A61DC}" type="parTrans" cxnId="{866ED6F9-F82A-4DD6-968C-3C4DA54D9E72}">
      <dgm:prSet/>
      <dgm:spPr/>
      <dgm:t>
        <a:bodyPr/>
        <a:lstStyle/>
        <a:p>
          <a:endParaRPr lang="en-US"/>
        </a:p>
      </dgm:t>
    </dgm:pt>
    <dgm:pt modelId="{5A4FBC56-38E7-4349-A3CF-51E3C77DE74A}" type="sibTrans" cxnId="{866ED6F9-F82A-4DD6-968C-3C4DA54D9E72}">
      <dgm:prSet/>
      <dgm:spPr/>
      <dgm:t>
        <a:bodyPr/>
        <a:lstStyle/>
        <a:p>
          <a:endParaRPr lang="en-US"/>
        </a:p>
      </dgm:t>
    </dgm:pt>
    <dgm:pt modelId="{4A861A38-44A1-4086-A01C-1D66CCB5B030}">
      <dgm:prSet/>
      <dgm:spPr/>
      <dgm:t>
        <a:bodyPr/>
        <a:lstStyle/>
        <a:p>
          <a:r>
            <a:rPr lang="es-ES"/>
            <a:t>PermitTunnel yes</a:t>
          </a:r>
          <a:endParaRPr lang="en-US"/>
        </a:p>
      </dgm:t>
    </dgm:pt>
    <dgm:pt modelId="{93ABD41C-5650-4842-99D7-22A0B1BB295B}" type="parTrans" cxnId="{3953EE71-7AA7-4360-B4A4-759AB89EA984}">
      <dgm:prSet/>
      <dgm:spPr/>
      <dgm:t>
        <a:bodyPr/>
        <a:lstStyle/>
        <a:p>
          <a:endParaRPr lang="en-US"/>
        </a:p>
      </dgm:t>
    </dgm:pt>
    <dgm:pt modelId="{D4B5696E-F13C-4D08-9EFF-43B05FC8D036}" type="sibTrans" cxnId="{3953EE71-7AA7-4360-B4A4-759AB89EA984}">
      <dgm:prSet/>
      <dgm:spPr/>
      <dgm:t>
        <a:bodyPr/>
        <a:lstStyle/>
        <a:p>
          <a:endParaRPr lang="en-US"/>
        </a:p>
      </dgm:t>
    </dgm:pt>
    <dgm:pt modelId="{480E16B7-0D49-4174-878D-8862736DB534}">
      <dgm:prSet/>
      <dgm:spPr/>
      <dgm:t>
        <a:bodyPr/>
        <a:lstStyle/>
        <a:p>
          <a:r>
            <a:rPr lang="es-ES"/>
            <a:t>AllowTcpForwarding yes</a:t>
          </a:r>
          <a:endParaRPr lang="en-US"/>
        </a:p>
      </dgm:t>
    </dgm:pt>
    <dgm:pt modelId="{E1FD60E6-91F0-4FD8-8E15-8014FE1D82BC}" type="parTrans" cxnId="{83B690AD-1C95-4F09-907B-DC23A62A2988}">
      <dgm:prSet/>
      <dgm:spPr/>
      <dgm:t>
        <a:bodyPr/>
        <a:lstStyle/>
        <a:p>
          <a:endParaRPr lang="en-US"/>
        </a:p>
      </dgm:t>
    </dgm:pt>
    <dgm:pt modelId="{1E94ECD7-C0D1-4E19-836C-97B55303DF77}" type="sibTrans" cxnId="{83B690AD-1C95-4F09-907B-DC23A62A2988}">
      <dgm:prSet/>
      <dgm:spPr/>
      <dgm:t>
        <a:bodyPr/>
        <a:lstStyle/>
        <a:p>
          <a:endParaRPr lang="en-US"/>
        </a:p>
      </dgm:t>
    </dgm:pt>
    <dgm:pt modelId="{D8112512-BFE8-4F64-8AC4-0E584AC9B897}" type="pres">
      <dgm:prSet presAssocID="{58234DF1-E3E3-4660-8C84-8D542A9FAB2B}" presName="linear" presStyleCnt="0">
        <dgm:presLayoutVars>
          <dgm:dir/>
          <dgm:animLvl val="lvl"/>
          <dgm:resizeHandles val="exact"/>
        </dgm:presLayoutVars>
      </dgm:prSet>
      <dgm:spPr/>
    </dgm:pt>
    <dgm:pt modelId="{E58593DF-6940-45A5-8C57-D228F7093D73}" type="pres">
      <dgm:prSet presAssocID="{DAD2F69A-E1D7-4F36-B8AC-91092BF4F74D}" presName="parentLin" presStyleCnt="0"/>
      <dgm:spPr/>
    </dgm:pt>
    <dgm:pt modelId="{61703DC2-0299-462E-8C32-FBB557653A44}" type="pres">
      <dgm:prSet presAssocID="{DAD2F69A-E1D7-4F36-B8AC-91092BF4F74D}" presName="parentLeftMargin" presStyleLbl="node1" presStyleIdx="0" presStyleCnt="3"/>
      <dgm:spPr/>
    </dgm:pt>
    <dgm:pt modelId="{CBDA654B-FEC4-45E8-86A2-61165023A9CC}" type="pres">
      <dgm:prSet presAssocID="{DAD2F69A-E1D7-4F36-B8AC-91092BF4F74D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DEC1D514-B601-4C1A-B2B4-ADE69B0521AE}" type="pres">
      <dgm:prSet presAssocID="{DAD2F69A-E1D7-4F36-B8AC-91092BF4F74D}" presName="negativeSpace" presStyleCnt="0"/>
      <dgm:spPr/>
    </dgm:pt>
    <dgm:pt modelId="{E4117514-1502-47B8-BDAF-11A4340BCC30}" type="pres">
      <dgm:prSet presAssocID="{DAD2F69A-E1D7-4F36-B8AC-91092BF4F74D}" presName="childText" presStyleLbl="conFgAcc1" presStyleIdx="0" presStyleCnt="3">
        <dgm:presLayoutVars>
          <dgm:bulletEnabled val="1"/>
        </dgm:presLayoutVars>
      </dgm:prSet>
      <dgm:spPr/>
    </dgm:pt>
    <dgm:pt modelId="{3381E3CA-0DB6-474E-953D-FA294B693109}" type="pres">
      <dgm:prSet presAssocID="{0C690E62-1F5A-4720-8CA2-DE2C5ACF4A9E}" presName="spaceBetweenRectangles" presStyleCnt="0"/>
      <dgm:spPr/>
    </dgm:pt>
    <dgm:pt modelId="{1BBB656B-C649-4379-8099-338E06E2E6D4}" type="pres">
      <dgm:prSet presAssocID="{086049B1-6FFA-4654-98FF-FB25AC19E37D}" presName="parentLin" presStyleCnt="0"/>
      <dgm:spPr/>
    </dgm:pt>
    <dgm:pt modelId="{375039A8-015D-46C5-9ED1-7B03CC524004}" type="pres">
      <dgm:prSet presAssocID="{086049B1-6FFA-4654-98FF-FB25AC19E37D}" presName="parentLeftMargin" presStyleLbl="node1" presStyleIdx="0" presStyleCnt="3"/>
      <dgm:spPr/>
    </dgm:pt>
    <dgm:pt modelId="{5A5C8058-B0DE-4677-81E2-A122C21DF258}" type="pres">
      <dgm:prSet presAssocID="{086049B1-6FFA-4654-98FF-FB25AC19E37D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4FA6AD6D-163D-4184-8C50-D6BA580C254E}" type="pres">
      <dgm:prSet presAssocID="{086049B1-6FFA-4654-98FF-FB25AC19E37D}" presName="negativeSpace" presStyleCnt="0"/>
      <dgm:spPr/>
    </dgm:pt>
    <dgm:pt modelId="{088B5AB6-42C2-419B-A342-5AEB23B698EB}" type="pres">
      <dgm:prSet presAssocID="{086049B1-6FFA-4654-98FF-FB25AC19E37D}" presName="childText" presStyleLbl="conFgAcc1" presStyleIdx="1" presStyleCnt="3">
        <dgm:presLayoutVars>
          <dgm:bulletEnabled val="1"/>
        </dgm:presLayoutVars>
      </dgm:prSet>
      <dgm:spPr/>
    </dgm:pt>
    <dgm:pt modelId="{BBAFD357-10E7-4BCC-8A99-958EB40A9B5B}" type="pres">
      <dgm:prSet presAssocID="{1097BAC9-578C-453C-8C84-30EEC6E5E2CD}" presName="spaceBetweenRectangles" presStyleCnt="0"/>
      <dgm:spPr/>
    </dgm:pt>
    <dgm:pt modelId="{3F2EFB0D-0302-4AE0-BEE6-EAE2DC0B8EA0}" type="pres">
      <dgm:prSet presAssocID="{A179D5B5-A712-4281-A515-7BF8D88209F3}" presName="parentLin" presStyleCnt="0"/>
      <dgm:spPr/>
    </dgm:pt>
    <dgm:pt modelId="{1EB612A4-D7A0-4071-9188-0761B5206DC0}" type="pres">
      <dgm:prSet presAssocID="{A179D5B5-A712-4281-A515-7BF8D88209F3}" presName="parentLeftMargin" presStyleLbl="node1" presStyleIdx="1" presStyleCnt="3"/>
      <dgm:spPr/>
    </dgm:pt>
    <dgm:pt modelId="{4E838D8B-3E8D-4ED0-AC13-080C1CA713F6}" type="pres">
      <dgm:prSet presAssocID="{A179D5B5-A712-4281-A515-7BF8D88209F3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4DB96B71-38B5-4637-AE87-2228E576239D}" type="pres">
      <dgm:prSet presAssocID="{A179D5B5-A712-4281-A515-7BF8D88209F3}" presName="negativeSpace" presStyleCnt="0"/>
      <dgm:spPr/>
    </dgm:pt>
    <dgm:pt modelId="{57D8AE23-4E0C-4749-8E1B-FFAF5B603494}" type="pres">
      <dgm:prSet presAssocID="{A179D5B5-A712-4281-A515-7BF8D88209F3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55021C11-C03C-49E3-99FC-75989319354A}" type="presOf" srcId="{A179D5B5-A712-4281-A515-7BF8D88209F3}" destId="{4E838D8B-3E8D-4ED0-AC13-080C1CA713F6}" srcOrd="1" destOrd="0" presId="urn:microsoft.com/office/officeart/2005/8/layout/list1"/>
    <dgm:cxn modelId="{CAABCC17-46A9-47D1-ABAA-08F7FB495B75}" type="presOf" srcId="{EB49D67B-5E64-4A60-9D35-BEE29114CEB0}" destId="{088B5AB6-42C2-419B-A342-5AEB23B698EB}" srcOrd="0" destOrd="1" presId="urn:microsoft.com/office/officeart/2005/8/layout/list1"/>
    <dgm:cxn modelId="{C565022B-1400-4BBC-8270-01D86CAA64EE}" srcId="{086049B1-6FFA-4654-98FF-FB25AC19E37D}" destId="{EB49D67B-5E64-4A60-9D35-BEE29114CEB0}" srcOrd="1" destOrd="0" parTransId="{B104A8D0-D777-462C-BCB8-9EA0A8B61A20}" sibTransId="{398D407F-4045-4940-A708-B8D93863CCCC}"/>
    <dgm:cxn modelId="{3972764D-4D51-43B5-A722-7D52DEC59D3E}" srcId="{58234DF1-E3E3-4660-8C84-8D542A9FAB2B}" destId="{DAD2F69A-E1D7-4F36-B8AC-91092BF4F74D}" srcOrd="0" destOrd="0" parTransId="{B39208BA-B201-4FC2-AA40-0A37AA047A78}" sibTransId="{0C690E62-1F5A-4720-8CA2-DE2C5ACF4A9E}"/>
    <dgm:cxn modelId="{FF002751-BA38-44F9-91A6-B256A21C0108}" type="presOf" srcId="{C63F49B5-A249-4FCC-9237-B65ED8799F58}" destId="{088B5AB6-42C2-419B-A342-5AEB23B698EB}" srcOrd="0" destOrd="2" presId="urn:microsoft.com/office/officeart/2005/8/layout/list1"/>
    <dgm:cxn modelId="{21054851-04B2-437B-A8AF-6085B5AC7E87}" type="presOf" srcId="{480E16B7-0D49-4174-878D-8862736DB534}" destId="{57D8AE23-4E0C-4749-8E1B-FFAF5B603494}" srcOrd="0" destOrd="1" presId="urn:microsoft.com/office/officeart/2005/8/layout/list1"/>
    <dgm:cxn modelId="{F10B8357-A2EA-4F21-9B53-83983AB27EEB}" srcId="{DAD2F69A-E1D7-4F36-B8AC-91092BF4F74D}" destId="{93A2AB01-400F-44DD-8682-3B25300313FD}" srcOrd="0" destOrd="0" parTransId="{863A87A3-6FFA-4E46-9DFF-ACAD5DC25788}" sibTransId="{7F73E967-3F34-44F2-BB97-42A022FCD796}"/>
    <dgm:cxn modelId="{AFA5FC5D-461A-466D-BF3E-1398292812BD}" type="presOf" srcId="{DAD2F69A-E1D7-4F36-B8AC-91092BF4F74D}" destId="{61703DC2-0299-462E-8C32-FBB557653A44}" srcOrd="0" destOrd="0" presId="urn:microsoft.com/office/officeart/2005/8/layout/list1"/>
    <dgm:cxn modelId="{E4E8D662-DA46-4CF3-AEEE-8C8407D3E498}" type="presOf" srcId="{A179D5B5-A712-4281-A515-7BF8D88209F3}" destId="{1EB612A4-D7A0-4071-9188-0761B5206DC0}" srcOrd="0" destOrd="0" presId="urn:microsoft.com/office/officeart/2005/8/layout/list1"/>
    <dgm:cxn modelId="{7875CE67-BD71-4F8F-A18F-05B1C147F4E8}" type="presOf" srcId="{086049B1-6FFA-4654-98FF-FB25AC19E37D}" destId="{5A5C8058-B0DE-4677-81E2-A122C21DF258}" srcOrd="1" destOrd="0" presId="urn:microsoft.com/office/officeart/2005/8/layout/list1"/>
    <dgm:cxn modelId="{0865916B-E381-45D5-9C56-4CE77E7A1FB8}" type="presOf" srcId="{93A2AB01-400F-44DD-8682-3B25300313FD}" destId="{E4117514-1502-47B8-BDAF-11A4340BCC30}" srcOrd="0" destOrd="0" presId="urn:microsoft.com/office/officeart/2005/8/layout/list1"/>
    <dgm:cxn modelId="{3953EE71-7AA7-4360-B4A4-759AB89EA984}" srcId="{A179D5B5-A712-4281-A515-7BF8D88209F3}" destId="{4A861A38-44A1-4086-A01C-1D66CCB5B030}" srcOrd="0" destOrd="0" parTransId="{93ABD41C-5650-4842-99D7-22A0B1BB295B}" sibTransId="{D4B5696E-F13C-4D08-9EFF-43B05FC8D036}"/>
    <dgm:cxn modelId="{1593797D-6002-469F-BDC1-51F3F85AFF8C}" srcId="{58234DF1-E3E3-4660-8C84-8D542A9FAB2B}" destId="{086049B1-6FFA-4654-98FF-FB25AC19E37D}" srcOrd="1" destOrd="0" parTransId="{7B09DF8C-2E5D-48AC-8692-52962EFE6B63}" sibTransId="{1097BAC9-578C-453C-8C84-30EEC6E5E2CD}"/>
    <dgm:cxn modelId="{97B93792-B153-4E46-B04A-17A93D3780CF}" type="presOf" srcId="{086049B1-6FFA-4654-98FF-FB25AC19E37D}" destId="{375039A8-015D-46C5-9ED1-7B03CC524004}" srcOrd="0" destOrd="0" presId="urn:microsoft.com/office/officeart/2005/8/layout/list1"/>
    <dgm:cxn modelId="{75175F94-1090-497E-A72A-65E6D02277A9}" srcId="{086049B1-6FFA-4654-98FF-FB25AC19E37D}" destId="{2E56808B-F12A-48C6-93D3-17836510C6BF}" srcOrd="0" destOrd="0" parTransId="{F580E844-56B5-461C-9820-BF34A4D9524C}" sibTransId="{EBDE2703-CFDE-4C24-9156-ED41BBF01BED}"/>
    <dgm:cxn modelId="{CF5CAFA6-96A5-4FFD-856D-AC5ABB02C0E8}" type="presOf" srcId="{2E56808B-F12A-48C6-93D3-17836510C6BF}" destId="{088B5AB6-42C2-419B-A342-5AEB23B698EB}" srcOrd="0" destOrd="0" presId="urn:microsoft.com/office/officeart/2005/8/layout/list1"/>
    <dgm:cxn modelId="{83B690AD-1C95-4F09-907B-DC23A62A2988}" srcId="{A179D5B5-A712-4281-A515-7BF8D88209F3}" destId="{480E16B7-0D49-4174-878D-8862736DB534}" srcOrd="1" destOrd="0" parTransId="{E1FD60E6-91F0-4FD8-8E15-8014FE1D82BC}" sibTransId="{1E94ECD7-C0D1-4E19-836C-97B55303DF77}"/>
    <dgm:cxn modelId="{BD8E4FB6-FAEA-4969-90FE-E88C55FF1B49}" type="presOf" srcId="{DAD2F69A-E1D7-4F36-B8AC-91092BF4F74D}" destId="{CBDA654B-FEC4-45E8-86A2-61165023A9CC}" srcOrd="1" destOrd="0" presId="urn:microsoft.com/office/officeart/2005/8/layout/list1"/>
    <dgm:cxn modelId="{F318C0C5-8961-437B-99D2-213EC1277477}" type="presOf" srcId="{58234DF1-E3E3-4660-8C84-8D542A9FAB2B}" destId="{D8112512-BFE8-4F64-8AC4-0E584AC9B897}" srcOrd="0" destOrd="0" presId="urn:microsoft.com/office/officeart/2005/8/layout/list1"/>
    <dgm:cxn modelId="{00AE55C6-C7D8-4A65-AC07-38393B787273}" type="presOf" srcId="{4A861A38-44A1-4086-A01C-1D66CCB5B030}" destId="{57D8AE23-4E0C-4749-8E1B-FFAF5B603494}" srcOrd="0" destOrd="0" presId="urn:microsoft.com/office/officeart/2005/8/layout/list1"/>
    <dgm:cxn modelId="{FB4BEBDD-5F41-422C-99C4-2F148856B21D}" srcId="{086049B1-6FFA-4654-98FF-FB25AC19E37D}" destId="{C63F49B5-A249-4FCC-9237-B65ED8799F58}" srcOrd="2" destOrd="0" parTransId="{CCB0DF5F-52FD-445A-BD2F-EDEC07A61D22}" sibTransId="{BF29C562-10F0-4624-A4B6-F27D9FD948D1}"/>
    <dgm:cxn modelId="{866ED6F9-F82A-4DD6-968C-3C4DA54D9E72}" srcId="{58234DF1-E3E3-4660-8C84-8D542A9FAB2B}" destId="{A179D5B5-A712-4281-A515-7BF8D88209F3}" srcOrd="2" destOrd="0" parTransId="{E112E6D0-5947-4510-BB14-9D53475A61DC}" sibTransId="{5A4FBC56-38E7-4349-A3CF-51E3C77DE74A}"/>
    <dgm:cxn modelId="{B786FE3B-21BF-4BEF-BBDD-C52DB221E996}" type="presParOf" srcId="{D8112512-BFE8-4F64-8AC4-0E584AC9B897}" destId="{E58593DF-6940-45A5-8C57-D228F7093D73}" srcOrd="0" destOrd="0" presId="urn:microsoft.com/office/officeart/2005/8/layout/list1"/>
    <dgm:cxn modelId="{6B4ACD2B-206D-4AFB-963C-F9F0AC5D1C25}" type="presParOf" srcId="{E58593DF-6940-45A5-8C57-D228F7093D73}" destId="{61703DC2-0299-462E-8C32-FBB557653A44}" srcOrd="0" destOrd="0" presId="urn:microsoft.com/office/officeart/2005/8/layout/list1"/>
    <dgm:cxn modelId="{D1318CD3-09CA-430C-B1FB-E17734772475}" type="presParOf" srcId="{E58593DF-6940-45A5-8C57-D228F7093D73}" destId="{CBDA654B-FEC4-45E8-86A2-61165023A9CC}" srcOrd="1" destOrd="0" presId="urn:microsoft.com/office/officeart/2005/8/layout/list1"/>
    <dgm:cxn modelId="{5D2978A4-88E4-469E-A44B-762C003C39E5}" type="presParOf" srcId="{D8112512-BFE8-4F64-8AC4-0E584AC9B897}" destId="{DEC1D514-B601-4C1A-B2B4-ADE69B0521AE}" srcOrd="1" destOrd="0" presId="urn:microsoft.com/office/officeart/2005/8/layout/list1"/>
    <dgm:cxn modelId="{5EF85CD4-F321-444A-8E59-9FAF1AF8C9E9}" type="presParOf" srcId="{D8112512-BFE8-4F64-8AC4-0E584AC9B897}" destId="{E4117514-1502-47B8-BDAF-11A4340BCC30}" srcOrd="2" destOrd="0" presId="urn:microsoft.com/office/officeart/2005/8/layout/list1"/>
    <dgm:cxn modelId="{46A6A86C-150D-46E0-A04A-47D3E81DD632}" type="presParOf" srcId="{D8112512-BFE8-4F64-8AC4-0E584AC9B897}" destId="{3381E3CA-0DB6-474E-953D-FA294B693109}" srcOrd="3" destOrd="0" presId="urn:microsoft.com/office/officeart/2005/8/layout/list1"/>
    <dgm:cxn modelId="{3010DCD7-88E2-4B02-A437-B3DE2C942BC5}" type="presParOf" srcId="{D8112512-BFE8-4F64-8AC4-0E584AC9B897}" destId="{1BBB656B-C649-4379-8099-338E06E2E6D4}" srcOrd="4" destOrd="0" presId="urn:microsoft.com/office/officeart/2005/8/layout/list1"/>
    <dgm:cxn modelId="{A8847C71-00DB-490F-A518-E37729A2DB01}" type="presParOf" srcId="{1BBB656B-C649-4379-8099-338E06E2E6D4}" destId="{375039A8-015D-46C5-9ED1-7B03CC524004}" srcOrd="0" destOrd="0" presId="urn:microsoft.com/office/officeart/2005/8/layout/list1"/>
    <dgm:cxn modelId="{FB236BD4-8D3A-4755-BADB-8164CD1C5ED1}" type="presParOf" srcId="{1BBB656B-C649-4379-8099-338E06E2E6D4}" destId="{5A5C8058-B0DE-4677-81E2-A122C21DF258}" srcOrd="1" destOrd="0" presId="urn:microsoft.com/office/officeart/2005/8/layout/list1"/>
    <dgm:cxn modelId="{30E8A5C5-9876-44F2-9453-E3F446B95E33}" type="presParOf" srcId="{D8112512-BFE8-4F64-8AC4-0E584AC9B897}" destId="{4FA6AD6D-163D-4184-8C50-D6BA580C254E}" srcOrd="5" destOrd="0" presId="urn:microsoft.com/office/officeart/2005/8/layout/list1"/>
    <dgm:cxn modelId="{492303D8-C534-4D00-9368-B1AC922E6BE7}" type="presParOf" srcId="{D8112512-BFE8-4F64-8AC4-0E584AC9B897}" destId="{088B5AB6-42C2-419B-A342-5AEB23B698EB}" srcOrd="6" destOrd="0" presId="urn:microsoft.com/office/officeart/2005/8/layout/list1"/>
    <dgm:cxn modelId="{2B2427BB-849C-4315-A90E-DEDF462076D7}" type="presParOf" srcId="{D8112512-BFE8-4F64-8AC4-0E584AC9B897}" destId="{BBAFD357-10E7-4BCC-8A99-958EB40A9B5B}" srcOrd="7" destOrd="0" presId="urn:microsoft.com/office/officeart/2005/8/layout/list1"/>
    <dgm:cxn modelId="{E7AB8851-4E28-4EB2-B7E0-41B31E09DBAF}" type="presParOf" srcId="{D8112512-BFE8-4F64-8AC4-0E584AC9B897}" destId="{3F2EFB0D-0302-4AE0-BEE6-EAE2DC0B8EA0}" srcOrd="8" destOrd="0" presId="urn:microsoft.com/office/officeart/2005/8/layout/list1"/>
    <dgm:cxn modelId="{3F306CDD-4BAD-4942-878C-4AABCB6874C8}" type="presParOf" srcId="{3F2EFB0D-0302-4AE0-BEE6-EAE2DC0B8EA0}" destId="{1EB612A4-D7A0-4071-9188-0761B5206DC0}" srcOrd="0" destOrd="0" presId="urn:microsoft.com/office/officeart/2005/8/layout/list1"/>
    <dgm:cxn modelId="{1CCF5643-EB7C-4DC7-8FF5-D15A11023D1B}" type="presParOf" srcId="{3F2EFB0D-0302-4AE0-BEE6-EAE2DC0B8EA0}" destId="{4E838D8B-3E8D-4ED0-AC13-080C1CA713F6}" srcOrd="1" destOrd="0" presId="urn:microsoft.com/office/officeart/2005/8/layout/list1"/>
    <dgm:cxn modelId="{B17DA2DA-41A7-48F7-B846-64498A9A9A20}" type="presParOf" srcId="{D8112512-BFE8-4F64-8AC4-0E584AC9B897}" destId="{4DB96B71-38B5-4637-AE87-2228E576239D}" srcOrd="9" destOrd="0" presId="urn:microsoft.com/office/officeart/2005/8/layout/list1"/>
    <dgm:cxn modelId="{18E3CA3D-E64B-44E5-80FC-079BFF15667B}" type="presParOf" srcId="{D8112512-BFE8-4F64-8AC4-0E584AC9B897}" destId="{57D8AE23-4E0C-4749-8E1B-FFAF5B603494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E3A3DF5-FB9B-4A37-A972-E622D98B7DC5}" type="doc">
      <dgm:prSet loTypeId="urn:microsoft.com/office/officeart/2005/8/layout/hList1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D93BC46C-2D07-41DD-BB2B-370B43E34E0C}">
      <dgm:prSet/>
      <dgm:spPr/>
      <dgm:t>
        <a:bodyPr/>
        <a:lstStyle/>
        <a:p>
          <a:r>
            <a:rPr lang="es-ES" dirty="0"/>
            <a:t>En entornos Linux y en el mismo IBM i podemos usar un archivo de configuración para usar alias y simplificar la forma de conectarnos</a:t>
          </a:r>
          <a:endParaRPr lang="en-US" dirty="0"/>
        </a:p>
      </dgm:t>
    </dgm:pt>
    <dgm:pt modelId="{7D4D8D6D-F7EC-4578-AF04-9B43A2905618}" type="parTrans" cxnId="{98B0BF37-8994-4FA2-B298-C001800B778E}">
      <dgm:prSet/>
      <dgm:spPr/>
      <dgm:t>
        <a:bodyPr/>
        <a:lstStyle/>
        <a:p>
          <a:endParaRPr lang="en-US"/>
        </a:p>
      </dgm:t>
    </dgm:pt>
    <dgm:pt modelId="{1E846D2D-6C8D-45F9-8F4B-F85F6E327DC3}" type="sibTrans" cxnId="{98B0BF37-8994-4FA2-B298-C001800B778E}">
      <dgm:prSet/>
      <dgm:spPr/>
      <dgm:t>
        <a:bodyPr/>
        <a:lstStyle/>
        <a:p>
          <a:endParaRPr lang="en-US"/>
        </a:p>
      </dgm:t>
    </dgm:pt>
    <dgm:pt modelId="{5934F566-558B-4A46-9B3F-0B4B6AB2BEB5}">
      <dgm:prSet/>
      <dgm:spPr/>
      <dgm:t>
        <a:bodyPr/>
        <a:lstStyle/>
        <a:p>
          <a:pPr rtl="0"/>
          <a:r>
            <a:rPr lang="es-ES" dirty="0"/>
            <a:t>Ejemplo:</a:t>
          </a:r>
          <a:endParaRPr lang="en-US" dirty="0">
            <a:latin typeface="Posterama"/>
          </a:endParaRPr>
        </a:p>
      </dgm:t>
    </dgm:pt>
    <dgm:pt modelId="{A92C2CCF-14D0-4CBF-AC7A-43BD697663D7}" type="parTrans" cxnId="{57BFEFE4-EE32-4D7D-8B6F-1B4DC23FC064}">
      <dgm:prSet/>
      <dgm:spPr/>
      <dgm:t>
        <a:bodyPr/>
        <a:lstStyle/>
        <a:p>
          <a:endParaRPr lang="en-US"/>
        </a:p>
      </dgm:t>
    </dgm:pt>
    <dgm:pt modelId="{B5A6031A-9416-45D6-A645-45301169E9F8}" type="sibTrans" cxnId="{57BFEFE4-EE32-4D7D-8B6F-1B4DC23FC064}">
      <dgm:prSet/>
      <dgm:spPr/>
      <dgm:t>
        <a:bodyPr/>
        <a:lstStyle/>
        <a:p>
          <a:endParaRPr lang="en-US"/>
        </a:p>
      </dgm:t>
    </dgm:pt>
    <dgm:pt modelId="{3568E761-AFAB-43F4-A636-77B0F7B0515F}">
      <dgm:prSet/>
      <dgm:spPr/>
      <dgm:t>
        <a:bodyPr/>
        <a:lstStyle/>
        <a:p>
          <a:r>
            <a:rPr lang="es-ES" dirty="0"/>
            <a:t>Lo usamos de la siguiente forma:</a:t>
          </a:r>
          <a:br>
            <a:rPr lang="es-ES" dirty="0"/>
          </a:br>
          <a:br>
            <a:rPr lang="es-ES" dirty="0"/>
          </a:br>
          <a:r>
            <a:rPr lang="es-ES" dirty="0" err="1"/>
            <a:t>ssh</a:t>
          </a:r>
          <a:r>
            <a:rPr lang="es-ES" dirty="0"/>
            <a:t> ibmi01</a:t>
          </a:r>
          <a:endParaRPr lang="en-US" dirty="0"/>
        </a:p>
      </dgm:t>
    </dgm:pt>
    <dgm:pt modelId="{98FD2083-D62B-424F-A688-E3921ECE317C}" type="parTrans" cxnId="{E6910A0C-5392-4456-8B03-2678355F6362}">
      <dgm:prSet/>
      <dgm:spPr/>
      <dgm:t>
        <a:bodyPr/>
        <a:lstStyle/>
        <a:p>
          <a:endParaRPr lang="en-US"/>
        </a:p>
      </dgm:t>
    </dgm:pt>
    <dgm:pt modelId="{66AC6446-126C-4938-918C-1E81CE233084}" type="sibTrans" cxnId="{E6910A0C-5392-4456-8B03-2678355F6362}">
      <dgm:prSet/>
      <dgm:spPr/>
      <dgm:t>
        <a:bodyPr/>
        <a:lstStyle/>
        <a:p>
          <a:endParaRPr lang="en-US"/>
        </a:p>
      </dgm:t>
    </dgm:pt>
    <dgm:pt modelId="{D8953EC3-33EE-4C77-ADD5-00E893FFB328}">
      <dgm:prSet phldr="0"/>
      <dgm:spPr/>
      <dgm:t>
        <a:bodyPr/>
        <a:lstStyle/>
        <a:p>
          <a:r>
            <a:rPr lang="es-ES" dirty="0"/>
            <a:t>Host ibmi01</a:t>
          </a:r>
          <a:br>
            <a:rPr lang="es-ES" dirty="0"/>
          </a:br>
          <a:r>
            <a:rPr lang="es-ES" dirty="0"/>
            <a:t>     HostName 192.168.50.225</a:t>
          </a:r>
          <a:br>
            <a:rPr lang="es-ES" dirty="0"/>
          </a:br>
          <a:r>
            <a:rPr lang="es-ES" dirty="0"/>
            <a:t>     User dkesselman</a:t>
          </a:r>
          <a:br>
            <a:rPr lang="es-ES" dirty="0"/>
          </a:br>
          <a:r>
            <a:rPr lang="es-ES" dirty="0"/>
            <a:t>     Port 2222</a:t>
          </a:r>
          <a:br>
            <a:rPr lang="es-ES" dirty="0"/>
          </a:br>
          <a:r>
            <a:rPr lang="es-ES" dirty="0"/>
            <a:t>     IdentityFile /home/diego/.ssh/id_rsa</a:t>
          </a:r>
        </a:p>
      </dgm:t>
    </dgm:pt>
    <dgm:pt modelId="{C268133F-A4DB-4911-B60B-88EB5B93FC85}" type="parTrans" cxnId="{588899E1-0DAE-4A40-9285-3F365233C027}">
      <dgm:prSet/>
      <dgm:spPr/>
    </dgm:pt>
    <dgm:pt modelId="{739B3AD7-28A7-40DA-AADC-FBB360E4B545}" type="sibTrans" cxnId="{588899E1-0DAE-4A40-9285-3F365233C027}">
      <dgm:prSet/>
      <dgm:spPr/>
    </dgm:pt>
    <dgm:pt modelId="{519141EA-E770-4AC0-A652-08C4AEAF7413}" type="pres">
      <dgm:prSet presAssocID="{4E3A3DF5-FB9B-4A37-A972-E622D98B7DC5}" presName="Name0" presStyleCnt="0">
        <dgm:presLayoutVars>
          <dgm:dir/>
          <dgm:animLvl val="lvl"/>
          <dgm:resizeHandles val="exact"/>
        </dgm:presLayoutVars>
      </dgm:prSet>
      <dgm:spPr/>
    </dgm:pt>
    <dgm:pt modelId="{BC902005-FF09-487E-98BD-E3393FECB927}" type="pres">
      <dgm:prSet presAssocID="{D93BC46C-2D07-41DD-BB2B-370B43E34E0C}" presName="composite" presStyleCnt="0"/>
      <dgm:spPr/>
    </dgm:pt>
    <dgm:pt modelId="{F0FC1389-8AB1-49ED-991F-1ED822346C18}" type="pres">
      <dgm:prSet presAssocID="{D93BC46C-2D07-41DD-BB2B-370B43E34E0C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3B658C60-779B-45D2-B1AF-90013926E8D1}" type="pres">
      <dgm:prSet presAssocID="{D93BC46C-2D07-41DD-BB2B-370B43E34E0C}" presName="desTx" presStyleLbl="alignAccFollowNode1" presStyleIdx="0" presStyleCnt="2">
        <dgm:presLayoutVars>
          <dgm:bulletEnabled val="1"/>
        </dgm:presLayoutVars>
      </dgm:prSet>
      <dgm:spPr/>
    </dgm:pt>
    <dgm:pt modelId="{625ACDB0-5FEC-4E0A-A6A4-324CE12267E2}" type="pres">
      <dgm:prSet presAssocID="{1E846D2D-6C8D-45F9-8F4B-F85F6E327DC3}" presName="space" presStyleCnt="0"/>
      <dgm:spPr/>
    </dgm:pt>
    <dgm:pt modelId="{EABA1C9B-300D-4083-B7CC-BACC5CE47E36}" type="pres">
      <dgm:prSet presAssocID="{5934F566-558B-4A46-9B3F-0B4B6AB2BEB5}" presName="composite" presStyleCnt="0"/>
      <dgm:spPr/>
    </dgm:pt>
    <dgm:pt modelId="{1B9D9863-BB83-4FE2-BF51-95957799FB50}" type="pres">
      <dgm:prSet presAssocID="{5934F566-558B-4A46-9B3F-0B4B6AB2BEB5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3B86D984-B6D8-49A2-90B7-0197E91CB1DE}" type="pres">
      <dgm:prSet presAssocID="{5934F566-558B-4A46-9B3F-0B4B6AB2BEB5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E6910A0C-5392-4456-8B03-2678355F6362}" srcId="{5934F566-558B-4A46-9B3F-0B4B6AB2BEB5}" destId="{3568E761-AFAB-43F4-A636-77B0F7B0515F}" srcOrd="1" destOrd="0" parTransId="{98FD2083-D62B-424F-A688-E3921ECE317C}" sibTransId="{66AC6446-126C-4938-918C-1E81CE233084}"/>
    <dgm:cxn modelId="{98B0BF37-8994-4FA2-B298-C001800B778E}" srcId="{4E3A3DF5-FB9B-4A37-A972-E622D98B7DC5}" destId="{D93BC46C-2D07-41DD-BB2B-370B43E34E0C}" srcOrd="0" destOrd="0" parTransId="{7D4D8D6D-F7EC-4578-AF04-9B43A2905618}" sibTransId="{1E846D2D-6C8D-45F9-8F4B-F85F6E327DC3}"/>
    <dgm:cxn modelId="{25B6005C-7D77-4DB4-9380-46604311AA66}" type="presOf" srcId="{4E3A3DF5-FB9B-4A37-A972-E622D98B7DC5}" destId="{519141EA-E770-4AC0-A652-08C4AEAF7413}" srcOrd="0" destOrd="0" presId="urn:microsoft.com/office/officeart/2005/8/layout/hList1"/>
    <dgm:cxn modelId="{F59F2773-5682-4848-A99E-F1B5752CED85}" type="presOf" srcId="{5934F566-558B-4A46-9B3F-0B4B6AB2BEB5}" destId="{1B9D9863-BB83-4FE2-BF51-95957799FB50}" srcOrd="0" destOrd="0" presId="urn:microsoft.com/office/officeart/2005/8/layout/hList1"/>
    <dgm:cxn modelId="{BF743AC3-3095-4588-8A3D-C9FD89E9B3EB}" type="presOf" srcId="{D93BC46C-2D07-41DD-BB2B-370B43E34E0C}" destId="{F0FC1389-8AB1-49ED-991F-1ED822346C18}" srcOrd="0" destOrd="0" presId="urn:microsoft.com/office/officeart/2005/8/layout/hList1"/>
    <dgm:cxn modelId="{588899E1-0DAE-4A40-9285-3F365233C027}" srcId="{5934F566-558B-4A46-9B3F-0B4B6AB2BEB5}" destId="{D8953EC3-33EE-4C77-ADD5-00E893FFB328}" srcOrd="0" destOrd="0" parTransId="{C268133F-A4DB-4911-B60B-88EB5B93FC85}" sibTransId="{739B3AD7-28A7-40DA-AADC-FBB360E4B545}"/>
    <dgm:cxn modelId="{57BFEFE4-EE32-4D7D-8B6F-1B4DC23FC064}" srcId="{4E3A3DF5-FB9B-4A37-A972-E622D98B7DC5}" destId="{5934F566-558B-4A46-9B3F-0B4B6AB2BEB5}" srcOrd="1" destOrd="0" parTransId="{A92C2CCF-14D0-4CBF-AC7A-43BD697663D7}" sibTransId="{B5A6031A-9416-45D6-A645-45301169E9F8}"/>
    <dgm:cxn modelId="{EC096BEE-1F9C-4200-9978-1033D5F3F1B4}" type="presOf" srcId="{3568E761-AFAB-43F4-A636-77B0F7B0515F}" destId="{3B86D984-B6D8-49A2-90B7-0197E91CB1DE}" srcOrd="0" destOrd="1" presId="urn:microsoft.com/office/officeart/2005/8/layout/hList1"/>
    <dgm:cxn modelId="{27FAEDF8-5888-475A-9F8B-608182D2841D}" type="presOf" srcId="{D8953EC3-33EE-4C77-ADD5-00E893FFB328}" destId="{3B86D984-B6D8-49A2-90B7-0197E91CB1DE}" srcOrd="0" destOrd="0" presId="urn:microsoft.com/office/officeart/2005/8/layout/hList1"/>
    <dgm:cxn modelId="{2DBF2D00-838E-45BE-A33A-7FE3505DBA48}" type="presParOf" srcId="{519141EA-E770-4AC0-A652-08C4AEAF7413}" destId="{BC902005-FF09-487E-98BD-E3393FECB927}" srcOrd="0" destOrd="0" presId="urn:microsoft.com/office/officeart/2005/8/layout/hList1"/>
    <dgm:cxn modelId="{20314FDA-E376-4226-B495-A5023D6CC021}" type="presParOf" srcId="{BC902005-FF09-487E-98BD-E3393FECB927}" destId="{F0FC1389-8AB1-49ED-991F-1ED822346C18}" srcOrd="0" destOrd="0" presId="urn:microsoft.com/office/officeart/2005/8/layout/hList1"/>
    <dgm:cxn modelId="{AF3BB178-8634-45BB-A493-32B6C73C6B3F}" type="presParOf" srcId="{BC902005-FF09-487E-98BD-E3393FECB927}" destId="{3B658C60-779B-45D2-B1AF-90013926E8D1}" srcOrd="1" destOrd="0" presId="urn:microsoft.com/office/officeart/2005/8/layout/hList1"/>
    <dgm:cxn modelId="{418BF83A-5676-4658-BD5C-E27D2A92BD87}" type="presParOf" srcId="{519141EA-E770-4AC0-A652-08C4AEAF7413}" destId="{625ACDB0-5FEC-4E0A-A6A4-324CE12267E2}" srcOrd="1" destOrd="0" presId="urn:microsoft.com/office/officeart/2005/8/layout/hList1"/>
    <dgm:cxn modelId="{959FD9AF-34F5-47BC-86E5-0BDEC9C1D4FA}" type="presParOf" srcId="{519141EA-E770-4AC0-A652-08C4AEAF7413}" destId="{EABA1C9B-300D-4083-B7CC-BACC5CE47E36}" srcOrd="2" destOrd="0" presId="urn:microsoft.com/office/officeart/2005/8/layout/hList1"/>
    <dgm:cxn modelId="{8D369065-6B01-406F-8E8C-5E428492D1DF}" type="presParOf" srcId="{EABA1C9B-300D-4083-B7CC-BACC5CE47E36}" destId="{1B9D9863-BB83-4FE2-BF51-95957799FB50}" srcOrd="0" destOrd="0" presId="urn:microsoft.com/office/officeart/2005/8/layout/hList1"/>
    <dgm:cxn modelId="{DDA7F039-D15F-493E-B946-84DC4D32EBBD}" type="presParOf" srcId="{EABA1C9B-300D-4083-B7CC-BACC5CE47E36}" destId="{3B86D984-B6D8-49A2-90B7-0197E91CB1DE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117514-1502-47B8-BDAF-11A4340BCC30}">
      <dsp:nvSpPr>
        <dsp:cNvPr id="0" name=""/>
        <dsp:cNvSpPr/>
      </dsp:nvSpPr>
      <dsp:spPr>
        <a:xfrm>
          <a:off x="0" y="1027247"/>
          <a:ext cx="10982090" cy="4677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2332" tIns="229108" rIns="852332" bIns="78232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100" kern="1200"/>
            <a:t>Ejemplo: Puedo hacer que se vea el puerto 80 de un servidor remoto como si corriera en mi PC y ver la página haciendo http://localhost</a:t>
          </a:r>
          <a:endParaRPr lang="en-US" sz="1100" kern="1200"/>
        </a:p>
      </dsp:txBody>
      <dsp:txXfrm>
        <a:off x="0" y="1027247"/>
        <a:ext cx="10982090" cy="467775"/>
      </dsp:txXfrm>
    </dsp:sp>
    <dsp:sp modelId="{CBDA654B-FEC4-45E8-86A2-61165023A9CC}">
      <dsp:nvSpPr>
        <dsp:cNvPr id="0" name=""/>
        <dsp:cNvSpPr/>
      </dsp:nvSpPr>
      <dsp:spPr>
        <a:xfrm>
          <a:off x="549104" y="864887"/>
          <a:ext cx="7687463" cy="3247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0568" tIns="0" rIns="290568" bIns="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kern="1200"/>
            <a:t>Un túnel me permite tomar un puerto remoto de algún servicio de TCP que sea accesible desde el servidor. </a:t>
          </a:r>
          <a:endParaRPr lang="en-US" sz="1100" kern="1200"/>
        </a:p>
      </dsp:txBody>
      <dsp:txXfrm>
        <a:off x="564956" y="880739"/>
        <a:ext cx="7655759" cy="293016"/>
      </dsp:txXfrm>
    </dsp:sp>
    <dsp:sp modelId="{088B5AB6-42C2-419B-A342-5AEB23B698EB}">
      <dsp:nvSpPr>
        <dsp:cNvPr id="0" name=""/>
        <dsp:cNvSpPr/>
      </dsp:nvSpPr>
      <dsp:spPr>
        <a:xfrm>
          <a:off x="0" y="1716782"/>
          <a:ext cx="10982090" cy="83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199973"/>
              <a:satOff val="-24193"/>
              <a:lumOff val="-1156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2332" tIns="229108" rIns="852332" bIns="78232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100" kern="1200"/>
            <a:t>Locales: "Tomo" un puerto remoto del servidor a mi equipo (PC o Servidor)</a:t>
          </a:r>
          <a:endParaRPr lang="en-US" sz="1100" kern="120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100" kern="1200"/>
            <a:t>Remotos: "Envío" un puerto desde mi equipo al servidor remoto</a:t>
          </a:r>
          <a:endParaRPr lang="en-US" sz="1100" kern="120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100" kern="1200"/>
            <a:t>Dinámicos: Creo un proxy SOCKS5 que me permite ver múltiples puertos a la vez</a:t>
          </a:r>
          <a:endParaRPr lang="en-US" sz="1100" kern="1200"/>
        </a:p>
      </dsp:txBody>
      <dsp:txXfrm>
        <a:off x="0" y="1716782"/>
        <a:ext cx="10982090" cy="831600"/>
      </dsp:txXfrm>
    </dsp:sp>
    <dsp:sp modelId="{5A5C8058-B0DE-4677-81E2-A122C21DF258}">
      <dsp:nvSpPr>
        <dsp:cNvPr id="0" name=""/>
        <dsp:cNvSpPr/>
      </dsp:nvSpPr>
      <dsp:spPr>
        <a:xfrm>
          <a:off x="549104" y="1554422"/>
          <a:ext cx="7687463" cy="324720"/>
        </a:xfrm>
        <a:prstGeom prst="roundRect">
          <a:avLst/>
        </a:prstGeom>
        <a:solidFill>
          <a:schemeClr val="accent2">
            <a:hueOff val="-199973"/>
            <a:satOff val="-24193"/>
            <a:lumOff val="-1156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0568" tIns="0" rIns="290568" bIns="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kern="1200"/>
            <a:t>Existen distintos tipos de túneles</a:t>
          </a:r>
          <a:endParaRPr lang="en-US" sz="1100" kern="1200"/>
        </a:p>
      </dsp:txBody>
      <dsp:txXfrm>
        <a:off x="564956" y="1570274"/>
        <a:ext cx="7655759" cy="293016"/>
      </dsp:txXfrm>
    </dsp:sp>
    <dsp:sp modelId="{57D8AE23-4E0C-4749-8E1B-FFAF5B603494}">
      <dsp:nvSpPr>
        <dsp:cNvPr id="0" name=""/>
        <dsp:cNvSpPr/>
      </dsp:nvSpPr>
      <dsp:spPr>
        <a:xfrm>
          <a:off x="0" y="2770142"/>
          <a:ext cx="10982090" cy="64102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399945"/>
              <a:satOff val="-48385"/>
              <a:lumOff val="-2313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2332" tIns="229108" rIns="852332" bIns="78232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100" kern="1200"/>
            <a:t>PermitTunnel yes</a:t>
          </a:r>
          <a:endParaRPr lang="en-US" sz="1100" kern="120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100" kern="1200"/>
            <a:t>AllowTcpForwarding yes</a:t>
          </a:r>
          <a:endParaRPr lang="en-US" sz="1100" kern="1200"/>
        </a:p>
      </dsp:txBody>
      <dsp:txXfrm>
        <a:off x="0" y="2770142"/>
        <a:ext cx="10982090" cy="641024"/>
      </dsp:txXfrm>
    </dsp:sp>
    <dsp:sp modelId="{4E838D8B-3E8D-4ED0-AC13-080C1CA713F6}">
      <dsp:nvSpPr>
        <dsp:cNvPr id="0" name=""/>
        <dsp:cNvSpPr/>
      </dsp:nvSpPr>
      <dsp:spPr>
        <a:xfrm>
          <a:off x="549104" y="2607782"/>
          <a:ext cx="7687463" cy="324720"/>
        </a:xfrm>
        <a:prstGeom prst="roundRect">
          <a:avLst/>
        </a:prstGeom>
        <a:solidFill>
          <a:schemeClr val="accent2">
            <a:hueOff val="-399945"/>
            <a:satOff val="-48385"/>
            <a:lumOff val="-2313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0568" tIns="0" rIns="290568" bIns="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kern="1200"/>
            <a:t>Para crear túneles necesito los siguientes valores en sshd_config (pueden estar comentados con un #)</a:t>
          </a:r>
          <a:endParaRPr lang="en-US" sz="1100" kern="1200"/>
        </a:p>
      </dsp:txBody>
      <dsp:txXfrm>
        <a:off x="564956" y="2623634"/>
        <a:ext cx="7655759" cy="29301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FC1389-8AB1-49ED-991F-1ED822346C18}">
      <dsp:nvSpPr>
        <dsp:cNvPr id="0" name=""/>
        <dsp:cNvSpPr/>
      </dsp:nvSpPr>
      <dsp:spPr>
        <a:xfrm>
          <a:off x="51" y="48582"/>
          <a:ext cx="4913783" cy="1212034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kern="1200" dirty="0"/>
            <a:t>En entornos Linux y en el mismo IBM i podemos usar un archivo de configuración para usar alias y simplificar la forma de conectarnos</a:t>
          </a:r>
          <a:endParaRPr lang="en-US" sz="1900" kern="1200" dirty="0"/>
        </a:p>
      </dsp:txBody>
      <dsp:txXfrm>
        <a:off x="51" y="48582"/>
        <a:ext cx="4913783" cy="1212034"/>
      </dsp:txXfrm>
    </dsp:sp>
    <dsp:sp modelId="{3B658C60-779B-45D2-B1AF-90013926E8D1}">
      <dsp:nvSpPr>
        <dsp:cNvPr id="0" name=""/>
        <dsp:cNvSpPr/>
      </dsp:nvSpPr>
      <dsp:spPr>
        <a:xfrm>
          <a:off x="51" y="1260617"/>
          <a:ext cx="4913783" cy="2451284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9D9863-BB83-4FE2-BF51-95957799FB50}">
      <dsp:nvSpPr>
        <dsp:cNvPr id="0" name=""/>
        <dsp:cNvSpPr/>
      </dsp:nvSpPr>
      <dsp:spPr>
        <a:xfrm>
          <a:off x="5601764" y="48582"/>
          <a:ext cx="4913783" cy="1212034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marL="0" lvl="0" indent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kern="1200" dirty="0"/>
            <a:t>Ejemplo:</a:t>
          </a:r>
          <a:endParaRPr lang="en-US" sz="1900" kern="1200" dirty="0">
            <a:latin typeface="Posterama"/>
          </a:endParaRPr>
        </a:p>
      </dsp:txBody>
      <dsp:txXfrm>
        <a:off x="5601764" y="48582"/>
        <a:ext cx="4913783" cy="1212034"/>
      </dsp:txXfrm>
    </dsp:sp>
    <dsp:sp modelId="{3B86D984-B6D8-49A2-90B7-0197E91CB1DE}">
      <dsp:nvSpPr>
        <dsp:cNvPr id="0" name=""/>
        <dsp:cNvSpPr/>
      </dsp:nvSpPr>
      <dsp:spPr>
        <a:xfrm>
          <a:off x="5601764" y="1260617"/>
          <a:ext cx="4913783" cy="2451284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900" kern="1200" dirty="0"/>
            <a:t>Host ibmi01</a:t>
          </a:r>
          <a:br>
            <a:rPr lang="es-ES" sz="1900" kern="1200" dirty="0"/>
          </a:br>
          <a:r>
            <a:rPr lang="es-ES" sz="1900" kern="1200" dirty="0"/>
            <a:t>     HostName 192.168.50.225</a:t>
          </a:r>
          <a:br>
            <a:rPr lang="es-ES" sz="1900" kern="1200" dirty="0"/>
          </a:br>
          <a:r>
            <a:rPr lang="es-ES" sz="1900" kern="1200" dirty="0"/>
            <a:t>     User dkesselman</a:t>
          </a:r>
          <a:br>
            <a:rPr lang="es-ES" sz="1900" kern="1200" dirty="0"/>
          </a:br>
          <a:r>
            <a:rPr lang="es-ES" sz="1900" kern="1200" dirty="0"/>
            <a:t>     Port 2222</a:t>
          </a:r>
          <a:br>
            <a:rPr lang="es-ES" sz="1900" kern="1200" dirty="0"/>
          </a:br>
          <a:r>
            <a:rPr lang="es-ES" sz="1900" kern="1200" dirty="0"/>
            <a:t>     IdentityFile /home/diego/.ssh/id_rsa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900" kern="1200" dirty="0"/>
            <a:t>Lo usamos de la siguiente forma:</a:t>
          </a:r>
          <a:br>
            <a:rPr lang="es-ES" sz="1900" kern="1200" dirty="0"/>
          </a:br>
          <a:br>
            <a:rPr lang="es-ES" sz="1900" kern="1200" dirty="0"/>
          </a:br>
          <a:r>
            <a:rPr lang="es-ES" sz="1900" kern="1200" dirty="0" err="1"/>
            <a:t>ssh</a:t>
          </a:r>
          <a:r>
            <a:rPr lang="es-ES" sz="1900" kern="1200" dirty="0"/>
            <a:t> ibmi01</a:t>
          </a:r>
          <a:endParaRPr lang="en-US" sz="1900" kern="1200" dirty="0"/>
        </a:p>
      </dsp:txBody>
      <dsp:txXfrm>
        <a:off x="5601764" y="1260617"/>
        <a:ext cx="4913783" cy="24512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748382-5022-4F7F-ACA6-93EDA2417FB8}" type="datetimeFigureOut">
              <a:rPr lang="es-ES"/>
              <a:t>27/8/21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891338-5FF4-4153-AF21-174F81F177DA}" type="slidenum">
              <a:rPr lang="es-ES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149627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Este </a:t>
            </a:r>
            <a:r>
              <a:rPr lang="en-US" dirty="0" err="1">
                <a:cs typeface="Calibri"/>
              </a:rPr>
              <a:t>presentación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busca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mostrar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cómo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podemos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aprovechar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el</a:t>
            </a:r>
            <a:r>
              <a:rPr lang="en-US" dirty="0">
                <a:cs typeface="Calibri"/>
              </a:rPr>
              <a:t> OpenSSH y sus </a:t>
            </a:r>
            <a:r>
              <a:rPr lang="en-US" dirty="0" err="1">
                <a:cs typeface="Calibri"/>
              </a:rPr>
              <a:t>funcionas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avanzadas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en</a:t>
            </a:r>
            <a:r>
              <a:rPr lang="en-US" dirty="0">
                <a:cs typeface="Calibri"/>
              </a:rPr>
              <a:t> IBM I.</a:t>
            </a:r>
          </a:p>
          <a:p>
            <a:r>
              <a:rPr lang="en-US" dirty="0">
                <a:cs typeface="Calibri"/>
              </a:rPr>
              <a:t>Los </a:t>
            </a:r>
            <a:r>
              <a:rPr lang="en-US" dirty="0" err="1">
                <a:cs typeface="Calibri"/>
              </a:rPr>
              <a:t>básicos</a:t>
            </a:r>
            <a:r>
              <a:rPr lang="en-US" dirty="0">
                <a:cs typeface="Calibri"/>
              </a:rPr>
              <a:t> se </a:t>
            </a:r>
            <a:r>
              <a:rPr lang="en-US" dirty="0" err="1">
                <a:cs typeface="Calibri"/>
              </a:rPr>
              <a:t>verán</a:t>
            </a:r>
            <a:r>
              <a:rPr lang="en-US" dirty="0">
                <a:cs typeface="Calibri"/>
              </a:rPr>
              <a:t> por </a:t>
            </a:r>
            <a:r>
              <a:rPr lang="en-US" dirty="0" err="1">
                <a:cs typeface="Calibri"/>
              </a:rPr>
              <a:t>arriba</a:t>
            </a:r>
            <a:r>
              <a:rPr lang="en-US" dirty="0">
                <a:cs typeface="Calibri"/>
              </a:rPr>
              <a:t>, </a:t>
            </a:r>
            <a:r>
              <a:rPr lang="en-US" dirty="0" err="1">
                <a:cs typeface="Calibri"/>
              </a:rPr>
              <a:t>ya</a:t>
            </a:r>
            <a:r>
              <a:rPr lang="en-US" dirty="0">
                <a:cs typeface="Calibri"/>
              </a:rPr>
              <a:t> que no es </a:t>
            </a:r>
            <a:r>
              <a:rPr lang="en-US" dirty="0" err="1">
                <a:cs typeface="Calibri"/>
              </a:rPr>
              <a:t>el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objetivo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primario</a:t>
            </a:r>
            <a:r>
              <a:rPr lang="en-US" dirty="0">
                <a:cs typeface="Calibri"/>
              </a:rPr>
              <a:t> de la </a:t>
            </a:r>
            <a:r>
              <a:rPr lang="en-US" dirty="0" err="1">
                <a:cs typeface="Calibri"/>
              </a:rPr>
              <a:t>presentación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891338-5FF4-4153-AF21-174F81F177DA}" type="slidenum">
              <a:rPr lang="es-ES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016659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En </a:t>
            </a:r>
            <a:r>
              <a:rPr lang="en-US" dirty="0" err="1">
                <a:cs typeface="Calibri"/>
              </a:rPr>
              <a:t>este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caso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usamos</a:t>
            </a:r>
            <a:r>
              <a:rPr lang="en-US" dirty="0">
                <a:cs typeface="Calibri"/>
              </a:rPr>
              <a:t> un </a:t>
            </a:r>
            <a:r>
              <a:rPr lang="en-US" dirty="0" err="1">
                <a:cs typeface="Calibri"/>
              </a:rPr>
              <a:t>servidor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intermedio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en</a:t>
            </a:r>
            <a:r>
              <a:rPr lang="en-US" dirty="0">
                <a:cs typeface="Calibri"/>
              </a:rPr>
              <a:t> la </a:t>
            </a:r>
            <a:r>
              <a:rPr lang="en-US" dirty="0" err="1">
                <a:cs typeface="Calibri"/>
              </a:rPr>
              <a:t>nube</a:t>
            </a:r>
            <a:r>
              <a:rPr lang="en-US" dirty="0">
                <a:cs typeface="Calibri"/>
              </a:rPr>
              <a:t>, </a:t>
            </a:r>
            <a:r>
              <a:rPr lang="en-US" dirty="0" err="1">
                <a:cs typeface="Calibri"/>
              </a:rPr>
              <a:t>pero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puede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estar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en</a:t>
            </a:r>
            <a:r>
              <a:rPr lang="en-US" dirty="0">
                <a:cs typeface="Calibri"/>
              </a:rPr>
              <a:t> la </a:t>
            </a:r>
            <a:r>
              <a:rPr lang="en-US" dirty="0" err="1">
                <a:cs typeface="Calibri"/>
              </a:rPr>
              <a:t>oficina</a:t>
            </a:r>
            <a:r>
              <a:rPr lang="en-US" dirty="0">
                <a:cs typeface="Calibri"/>
              </a:rPr>
              <a:t> o </a:t>
            </a:r>
            <a:r>
              <a:rPr lang="en-US" dirty="0" err="1">
                <a:cs typeface="Calibri"/>
              </a:rPr>
              <a:t>incluso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en</a:t>
            </a:r>
            <a:r>
              <a:rPr lang="en-US" dirty="0">
                <a:cs typeface="Calibri"/>
              </a:rPr>
              <a:t> la casa. Este </a:t>
            </a:r>
            <a:r>
              <a:rPr lang="en-US" dirty="0" err="1">
                <a:cs typeface="Calibri"/>
              </a:rPr>
              <a:t>equipo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será</a:t>
            </a:r>
            <a:r>
              <a:rPr lang="en-US" dirty="0">
                <a:cs typeface="Calibri"/>
              </a:rPr>
              <a:t> "</a:t>
            </a:r>
            <a:r>
              <a:rPr lang="en-US" dirty="0" err="1">
                <a:cs typeface="Calibri"/>
              </a:rPr>
              <a:t>intermediario</a:t>
            </a:r>
            <a:r>
              <a:rPr lang="en-US" dirty="0">
                <a:cs typeface="Calibri"/>
              </a:rPr>
              <a:t>" y </a:t>
            </a:r>
            <a:r>
              <a:rPr lang="en-US" dirty="0" err="1">
                <a:cs typeface="Calibri"/>
              </a:rPr>
              <a:t>recibirá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el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puerto</a:t>
            </a:r>
            <a:r>
              <a:rPr lang="en-US" dirty="0">
                <a:cs typeface="Calibri"/>
              </a:rPr>
              <a:t> SSH del </a:t>
            </a:r>
            <a:r>
              <a:rPr lang="en-US" dirty="0" err="1">
                <a:cs typeface="Calibri"/>
              </a:rPr>
              <a:t>servidor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remoto</a:t>
            </a:r>
            <a:r>
              <a:rPr lang="en-US" dirty="0">
                <a:cs typeface="Calibri"/>
              </a:rPr>
              <a:t> (IBM I o un </a:t>
            </a:r>
            <a:r>
              <a:rPr lang="en-US" dirty="0" err="1">
                <a:cs typeface="Calibri"/>
              </a:rPr>
              <a:t>equipo</a:t>
            </a:r>
            <a:r>
              <a:rPr lang="en-US" dirty="0">
                <a:cs typeface="Calibri"/>
              </a:rPr>
              <a:t> con </a:t>
            </a:r>
            <a:r>
              <a:rPr lang="en-US" dirty="0" err="1">
                <a:cs typeface="Calibri"/>
              </a:rPr>
              <a:t>salida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a</a:t>
            </a:r>
            <a:r>
              <a:rPr lang="en-US" dirty="0">
                <a:cs typeface="Calibri"/>
              </a:rPr>
              <a:t> Internet </a:t>
            </a:r>
            <a:r>
              <a:rPr lang="en-US" dirty="0" err="1">
                <a:cs typeface="Calibri"/>
              </a:rPr>
              <a:t>en</a:t>
            </a:r>
            <a:r>
              <a:rPr lang="en-US" dirty="0">
                <a:cs typeface="Calibri"/>
              </a:rPr>
              <a:t> la </a:t>
            </a:r>
            <a:r>
              <a:rPr lang="en-US" dirty="0" err="1">
                <a:cs typeface="Calibri"/>
              </a:rPr>
              <a:t>misma</a:t>
            </a:r>
            <a:r>
              <a:rPr lang="en-US" dirty="0">
                <a:cs typeface="Calibri"/>
              </a:rPr>
              <a:t> red)  y </a:t>
            </a:r>
            <a:r>
              <a:rPr lang="en-US" dirty="0" err="1">
                <a:cs typeface="Calibri"/>
              </a:rPr>
              <a:t>permitirá</a:t>
            </a:r>
            <a:r>
              <a:rPr lang="en-US" dirty="0">
                <a:cs typeface="Calibri"/>
              </a:rPr>
              <a:t> que </a:t>
            </a:r>
            <a:r>
              <a:rPr lang="en-US" dirty="0" err="1">
                <a:cs typeface="Calibri"/>
              </a:rPr>
              <a:t>nos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podamos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conectar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desde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nuestra</a:t>
            </a:r>
            <a:r>
              <a:rPr lang="en-US" dirty="0">
                <a:cs typeface="Calibri"/>
              </a:rPr>
              <a:t> PC para </a:t>
            </a:r>
            <a:r>
              <a:rPr lang="en-US" dirty="0" err="1">
                <a:cs typeface="Calibri"/>
              </a:rPr>
              <a:t>usarlo</a:t>
            </a:r>
            <a:r>
              <a:rPr lang="en-US" dirty="0">
                <a:cs typeface="Calibri"/>
              </a:rPr>
              <a:t> de </a:t>
            </a:r>
            <a:r>
              <a:rPr lang="en-US" dirty="0" err="1">
                <a:cs typeface="Calibri"/>
              </a:rPr>
              <a:t>puente</a:t>
            </a:r>
            <a:r>
              <a:rPr lang="en-US" dirty="0">
                <a:cs typeface="Calibri"/>
              </a:rPr>
              <a:t>. </a:t>
            </a:r>
          </a:p>
          <a:p>
            <a:r>
              <a:rPr lang="en-US" dirty="0">
                <a:cs typeface="Calibri"/>
              </a:rPr>
              <a:t>Una </a:t>
            </a:r>
            <a:r>
              <a:rPr lang="en-US" dirty="0" err="1">
                <a:cs typeface="Calibri"/>
              </a:rPr>
              <a:t>vez</a:t>
            </a:r>
            <a:r>
              <a:rPr lang="en-US" dirty="0">
                <a:cs typeface="Calibri"/>
              </a:rPr>
              <a:t> que </a:t>
            </a:r>
            <a:r>
              <a:rPr lang="en-US" dirty="0" err="1">
                <a:cs typeface="Calibri"/>
              </a:rPr>
              <a:t>hayamos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obtenido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mediante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túnel</a:t>
            </a:r>
            <a:r>
              <a:rPr lang="en-US" dirty="0">
                <a:cs typeface="Calibri"/>
              </a:rPr>
              <a:t> local </a:t>
            </a:r>
            <a:r>
              <a:rPr lang="en-US" dirty="0" err="1">
                <a:cs typeface="Calibri"/>
              </a:rPr>
              <a:t>el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puerto</a:t>
            </a:r>
            <a:r>
              <a:rPr lang="en-US" dirty="0">
                <a:cs typeface="Calibri"/>
              </a:rPr>
              <a:t> de SSH del </a:t>
            </a:r>
            <a:r>
              <a:rPr lang="en-US" dirty="0" err="1">
                <a:cs typeface="Calibri"/>
              </a:rPr>
              <a:t>servidor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remoto</a:t>
            </a:r>
            <a:r>
              <a:rPr lang="en-US" dirty="0">
                <a:cs typeface="Calibri"/>
              </a:rPr>
              <a:t> </a:t>
            </a:r>
            <a:r>
              <a:rPr lang="en-US" dirty="0" err="1">
                <a:cs typeface="Calibri"/>
              </a:rPr>
              <a:t>crearemos</a:t>
            </a:r>
            <a:r>
              <a:rPr lang="en-US" dirty="0">
                <a:cs typeface="Calibri"/>
              </a:rPr>
              <a:t> un </a:t>
            </a:r>
            <a:r>
              <a:rPr lang="en-US" dirty="0" err="1">
                <a:cs typeface="Calibri"/>
              </a:rPr>
              <a:t>túnel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dinámico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apuntando</a:t>
            </a:r>
            <a:r>
              <a:rPr lang="en-US" dirty="0">
                <a:cs typeface="Calibri"/>
              </a:rPr>
              <a:t> a la </a:t>
            </a:r>
            <a:r>
              <a:rPr lang="en-US" dirty="0" err="1">
                <a:cs typeface="Calibri"/>
              </a:rPr>
              <a:t>misma</a:t>
            </a:r>
            <a:r>
              <a:rPr lang="en-US" dirty="0">
                <a:cs typeface="Calibri"/>
              </a:rPr>
              <a:t> PC (localhost) </a:t>
            </a:r>
            <a:r>
              <a:rPr lang="en-US" dirty="0" err="1">
                <a:cs typeface="Calibri"/>
              </a:rPr>
              <a:t>pero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en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el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puerto</a:t>
            </a:r>
            <a:r>
              <a:rPr lang="en-US" dirty="0">
                <a:cs typeface="Calibri"/>
              </a:rPr>
              <a:t> que </a:t>
            </a:r>
            <a:r>
              <a:rPr lang="en-US" dirty="0" err="1">
                <a:cs typeface="Calibri"/>
              </a:rPr>
              <a:t>obtuvimos</a:t>
            </a:r>
            <a:r>
              <a:rPr lang="en-US" dirty="0">
                <a:cs typeface="Calibri"/>
              </a:rPr>
              <a:t> del </a:t>
            </a:r>
            <a:r>
              <a:rPr lang="en-US" dirty="0" err="1">
                <a:cs typeface="Calibri"/>
              </a:rPr>
              <a:t>servidor</a:t>
            </a:r>
            <a:r>
              <a:rPr lang="en-US" dirty="0">
                <a:cs typeface="Calibri"/>
              </a:rPr>
              <a:t> IBM I. </a:t>
            </a:r>
          </a:p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Esto debe </a:t>
            </a:r>
            <a:r>
              <a:rPr lang="en-US" dirty="0" err="1">
                <a:cs typeface="Calibri"/>
              </a:rPr>
              <a:t>hacerse</a:t>
            </a:r>
            <a:r>
              <a:rPr lang="en-US" dirty="0">
                <a:cs typeface="Calibri"/>
              </a:rPr>
              <a:t> con </a:t>
            </a:r>
            <a:r>
              <a:rPr lang="en-US" dirty="0" err="1">
                <a:cs typeface="Calibri"/>
              </a:rPr>
              <a:t>cuidado</a:t>
            </a:r>
            <a:r>
              <a:rPr lang="en-US" dirty="0">
                <a:cs typeface="Calibri"/>
              </a:rPr>
              <a:t>, </a:t>
            </a:r>
            <a:r>
              <a:rPr lang="en-US" dirty="0" err="1">
                <a:cs typeface="Calibri"/>
              </a:rPr>
              <a:t>ya</a:t>
            </a:r>
            <a:r>
              <a:rPr lang="en-US" dirty="0">
                <a:cs typeface="Calibri"/>
              </a:rPr>
              <a:t> que </a:t>
            </a:r>
            <a:r>
              <a:rPr lang="en-US" dirty="0" err="1">
                <a:cs typeface="Calibri"/>
              </a:rPr>
              <a:t>podría</a:t>
            </a:r>
            <a:r>
              <a:rPr lang="en-US" dirty="0">
                <a:cs typeface="Calibri"/>
              </a:rPr>
              <a:t> </a:t>
            </a:r>
            <a:r>
              <a:rPr lang="en-US" dirty="0" err="1">
                <a:cs typeface="Calibri"/>
              </a:rPr>
              <a:t>representar</a:t>
            </a:r>
            <a:r>
              <a:rPr lang="en-US" dirty="0">
                <a:cs typeface="Calibri"/>
              </a:rPr>
              <a:t> una </a:t>
            </a:r>
            <a:r>
              <a:rPr lang="en-US" dirty="0" err="1">
                <a:cs typeface="Calibri"/>
              </a:rPr>
              <a:t>vulnerabilidad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si</a:t>
            </a:r>
            <a:r>
              <a:rPr lang="en-US" dirty="0">
                <a:cs typeface="Calibri"/>
              </a:rPr>
              <a:t> no se </a:t>
            </a:r>
            <a:r>
              <a:rPr lang="en-US" dirty="0" err="1">
                <a:cs typeface="Calibri"/>
              </a:rPr>
              <a:t>tienen</a:t>
            </a:r>
            <a:r>
              <a:rPr lang="en-US" dirty="0">
                <a:cs typeface="Calibri"/>
              </a:rPr>
              <a:t> los </a:t>
            </a:r>
            <a:r>
              <a:rPr lang="en-US" dirty="0" err="1">
                <a:cs typeface="Calibri"/>
              </a:rPr>
              <a:t>cuidados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necesarios</a:t>
            </a:r>
            <a:r>
              <a:rPr lang="en-US" dirty="0">
                <a:cs typeface="Calibri"/>
              </a:rPr>
              <a:t>.</a:t>
            </a:r>
          </a:p>
          <a:p>
            <a:r>
              <a:rPr lang="en-US" dirty="0">
                <a:cs typeface="Calibri"/>
              </a:rPr>
              <a:t>Existen firewalls que </a:t>
            </a:r>
            <a:r>
              <a:rPr lang="en-US" dirty="0" err="1">
                <a:cs typeface="Calibri"/>
              </a:rPr>
              <a:t>usan</a:t>
            </a:r>
            <a:r>
              <a:rPr lang="en-US" dirty="0">
                <a:cs typeface="Calibri"/>
              </a:rPr>
              <a:t> Deep-packet-inspection y </a:t>
            </a:r>
            <a:r>
              <a:rPr lang="en-US" dirty="0" err="1">
                <a:cs typeface="Calibri"/>
              </a:rPr>
              <a:t>pueden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identificar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el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servicio</a:t>
            </a:r>
            <a:r>
              <a:rPr lang="en-US" dirty="0">
                <a:cs typeface="Calibri"/>
              </a:rPr>
              <a:t> de SSH </a:t>
            </a:r>
            <a:r>
              <a:rPr lang="en-US" dirty="0" err="1">
                <a:cs typeface="Calibri"/>
              </a:rPr>
              <a:t>aunque</a:t>
            </a:r>
            <a:r>
              <a:rPr lang="en-US" dirty="0">
                <a:cs typeface="Calibri"/>
              </a:rPr>
              <a:t> se </a:t>
            </a:r>
            <a:r>
              <a:rPr lang="en-US" dirty="0" err="1">
                <a:cs typeface="Calibri"/>
              </a:rPr>
              <a:t>ejecute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en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otro</a:t>
            </a:r>
            <a:r>
              <a:rPr lang="en-US" dirty="0">
                <a:cs typeface="Calibri"/>
              </a:rPr>
              <a:t> </a:t>
            </a:r>
            <a:r>
              <a:rPr lang="en-US" dirty="0" err="1">
                <a:cs typeface="Calibri"/>
              </a:rPr>
              <a:t>puerto</a:t>
            </a:r>
            <a:r>
              <a:rPr lang="en-US" dirty="0">
                <a:cs typeface="Calibri"/>
              </a:rPr>
              <a:t>. Se </a:t>
            </a:r>
            <a:r>
              <a:rPr lang="en-US" dirty="0" err="1">
                <a:cs typeface="Calibri"/>
              </a:rPr>
              <a:t>recomienda</a:t>
            </a:r>
            <a:r>
              <a:rPr lang="en-US" dirty="0">
                <a:cs typeface="Calibri"/>
              </a:rPr>
              <a:t> usar </a:t>
            </a:r>
            <a:r>
              <a:rPr lang="en-US" dirty="0" err="1">
                <a:cs typeface="Calibri"/>
              </a:rPr>
              <a:t>el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puerto</a:t>
            </a:r>
            <a:r>
              <a:rPr lang="en-US" dirty="0">
                <a:cs typeface="Calibri"/>
              </a:rPr>
              <a:t> 443 </a:t>
            </a:r>
            <a:r>
              <a:rPr lang="en-US" dirty="0" err="1">
                <a:cs typeface="Calibri"/>
              </a:rPr>
              <a:t>en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el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servidor</a:t>
            </a:r>
            <a:r>
              <a:rPr lang="en-US" dirty="0">
                <a:cs typeface="Calibri"/>
              </a:rPr>
              <a:t> de </a:t>
            </a:r>
            <a:r>
              <a:rPr lang="en-US" dirty="0" err="1">
                <a:cs typeface="Calibri"/>
              </a:rPr>
              <a:t>puente</a:t>
            </a:r>
            <a:r>
              <a:rPr lang="en-US" dirty="0">
                <a:cs typeface="Calibri"/>
              </a:rPr>
              <a:t> para </a:t>
            </a:r>
            <a:r>
              <a:rPr lang="en-US" dirty="0" err="1">
                <a:cs typeface="Calibri"/>
              </a:rPr>
              <a:t>intentar</a:t>
            </a:r>
            <a:r>
              <a:rPr lang="en-US" dirty="0">
                <a:cs typeface="Calibri"/>
              </a:rPr>
              <a:t> </a:t>
            </a:r>
            <a:r>
              <a:rPr lang="en-US" dirty="0" err="1">
                <a:cs typeface="Calibri"/>
              </a:rPr>
              <a:t>evitar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bloqueos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en</a:t>
            </a:r>
            <a:r>
              <a:rPr lang="en-US" dirty="0">
                <a:cs typeface="Calibri"/>
              </a:rPr>
              <a:t> </a:t>
            </a:r>
            <a:r>
              <a:rPr lang="en-US" dirty="0" err="1">
                <a:cs typeface="Calibri"/>
              </a:rPr>
              <a:t>puertos</a:t>
            </a:r>
            <a:r>
              <a:rPr lang="en-US" dirty="0">
                <a:cs typeface="Calibri"/>
              </a:rPr>
              <a:t>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891338-5FF4-4153-AF21-174F81F177DA}" type="slidenum">
              <a:rPr lang="es-ES"/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860477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En Linux </a:t>
            </a:r>
            <a:r>
              <a:rPr lang="en-US" dirty="0" err="1">
                <a:cs typeface="Calibri"/>
              </a:rPr>
              <a:t>el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comando</a:t>
            </a:r>
            <a:r>
              <a:rPr lang="en-US" dirty="0">
                <a:cs typeface="Calibri"/>
              </a:rPr>
              <a:t> es </a:t>
            </a:r>
            <a:r>
              <a:rPr lang="en-US" dirty="0" err="1">
                <a:cs typeface="Calibri"/>
              </a:rPr>
              <a:t>bastante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sencillo</a:t>
            </a:r>
            <a:r>
              <a:rPr lang="en-US" dirty="0">
                <a:cs typeface="Calibri"/>
              </a:rPr>
              <a:t> de usar: </a:t>
            </a:r>
            <a:r>
              <a:rPr lang="en-US" dirty="0" err="1">
                <a:cs typeface="Calibri"/>
              </a:rPr>
              <a:t>sshfs</a:t>
            </a:r>
            <a:r>
              <a:rPr lang="en-US" dirty="0">
                <a:cs typeface="Calibri"/>
              </a:rPr>
              <a:t> </a:t>
            </a:r>
            <a:r>
              <a:rPr lang="en-US" dirty="0" err="1">
                <a:cs typeface="Calibri"/>
              </a:rPr>
              <a:t>usuario@ip_servidor</a:t>
            </a:r>
            <a:r>
              <a:rPr lang="en-US" dirty="0">
                <a:cs typeface="Calibri"/>
              </a:rPr>
              <a:t>:/</a:t>
            </a:r>
            <a:r>
              <a:rPr lang="en-US" dirty="0" err="1">
                <a:cs typeface="Calibri"/>
              </a:rPr>
              <a:t>ruta</a:t>
            </a:r>
            <a:r>
              <a:rPr lang="en-US" dirty="0">
                <a:cs typeface="Calibri"/>
              </a:rPr>
              <a:t>/a/</a:t>
            </a:r>
            <a:r>
              <a:rPr lang="en-US" dirty="0" err="1">
                <a:cs typeface="Calibri"/>
              </a:rPr>
              <a:t>montar</a:t>
            </a:r>
            <a:r>
              <a:rPr lang="en-US" dirty="0">
                <a:cs typeface="Calibri"/>
              </a:rPr>
              <a:t>/  /punto/de/</a:t>
            </a:r>
            <a:r>
              <a:rPr lang="en-US" dirty="0" err="1">
                <a:cs typeface="Calibri"/>
              </a:rPr>
              <a:t>montaje</a:t>
            </a:r>
            <a:r>
              <a:rPr lang="en-US" dirty="0">
                <a:cs typeface="Calibri"/>
              </a:rPr>
              <a:t>/</a:t>
            </a:r>
            <a:br>
              <a:rPr lang="en-US" dirty="0">
                <a:cs typeface="+mn-lt"/>
              </a:rPr>
            </a:br>
            <a:r>
              <a:rPr lang="en-US" dirty="0">
                <a:cs typeface="Calibri"/>
              </a:rPr>
              <a:t>En Windows se </a:t>
            </a:r>
            <a:r>
              <a:rPr lang="en-US" dirty="0" err="1">
                <a:cs typeface="Calibri"/>
              </a:rPr>
              <a:t>puede</a:t>
            </a:r>
            <a:r>
              <a:rPr lang="en-US" dirty="0">
                <a:cs typeface="Calibri"/>
              </a:rPr>
              <a:t> usar SFTP Drive 2 , que es </a:t>
            </a:r>
            <a:r>
              <a:rPr lang="en-US" dirty="0" err="1">
                <a:cs typeface="Calibri"/>
              </a:rPr>
              <a:t>bastante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eficiente</a:t>
            </a:r>
            <a:r>
              <a:rPr lang="en-US" dirty="0">
                <a:cs typeface="Calibri"/>
              </a:rPr>
              <a:t>. En </a:t>
            </a:r>
            <a:r>
              <a:rPr lang="en-US" dirty="0" err="1">
                <a:cs typeface="Calibri"/>
              </a:rPr>
              <a:t>algunos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casos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puede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dar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muy</a:t>
            </a:r>
            <a:r>
              <a:rPr lang="en-US" dirty="0">
                <a:cs typeface="Calibri"/>
              </a:rPr>
              <a:t> buenos </a:t>
            </a:r>
            <a:r>
              <a:rPr lang="en-US" dirty="0" err="1">
                <a:cs typeface="Calibri"/>
              </a:rPr>
              <a:t>resultados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cuando</a:t>
            </a:r>
            <a:r>
              <a:rPr lang="en-US" dirty="0">
                <a:cs typeface="Calibri"/>
              </a:rPr>
              <a:t> la </a:t>
            </a:r>
            <a:r>
              <a:rPr lang="en-US" dirty="0" err="1">
                <a:cs typeface="Calibri"/>
              </a:rPr>
              <a:t>conexión</a:t>
            </a:r>
            <a:r>
              <a:rPr lang="en-US" dirty="0">
                <a:cs typeface="Calibri"/>
              </a:rPr>
              <a:t> es por VPN al IBM I, con </a:t>
            </a:r>
            <a:r>
              <a:rPr lang="en-US" dirty="0" err="1">
                <a:cs typeface="Calibri"/>
              </a:rPr>
              <a:t>mejores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tiempos</a:t>
            </a:r>
            <a:r>
              <a:rPr lang="en-US" dirty="0">
                <a:cs typeface="Calibri"/>
              </a:rPr>
              <a:t> de </a:t>
            </a:r>
            <a:r>
              <a:rPr lang="en-US" dirty="0" err="1">
                <a:cs typeface="Calibri"/>
              </a:rPr>
              <a:t>respuesta</a:t>
            </a:r>
            <a:r>
              <a:rPr lang="en-US" dirty="0">
                <a:cs typeface="Calibri"/>
              </a:rPr>
              <a:t> que </a:t>
            </a:r>
            <a:r>
              <a:rPr lang="en-US" dirty="0" err="1">
                <a:cs typeface="Calibri"/>
              </a:rPr>
              <a:t>mapear</a:t>
            </a:r>
            <a:r>
              <a:rPr lang="en-US" dirty="0">
                <a:cs typeface="Calibri"/>
              </a:rPr>
              <a:t> una </a:t>
            </a:r>
            <a:r>
              <a:rPr lang="en-US" dirty="0" err="1">
                <a:cs typeface="Calibri"/>
              </a:rPr>
              <a:t>unidad</a:t>
            </a:r>
            <a:r>
              <a:rPr lang="en-US" dirty="0">
                <a:cs typeface="Calibri"/>
              </a:rPr>
              <a:t> </a:t>
            </a:r>
            <a:r>
              <a:rPr lang="en-US" dirty="0" err="1">
                <a:cs typeface="Calibri"/>
              </a:rPr>
              <a:t>en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NetServer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891338-5FF4-4153-AF21-174F81F177DA}" type="slidenum">
              <a:rPr lang="es-ES"/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018048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Hay </a:t>
            </a:r>
            <a:r>
              <a:rPr lang="en-US" dirty="0" err="1">
                <a:cs typeface="Calibri"/>
              </a:rPr>
              <a:t>muchas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más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opciones</a:t>
            </a:r>
            <a:r>
              <a:rPr lang="en-US" dirty="0">
                <a:cs typeface="Calibri"/>
              </a:rPr>
              <a:t> que </a:t>
            </a:r>
            <a:r>
              <a:rPr lang="en-US" dirty="0" err="1">
                <a:cs typeface="Calibri"/>
              </a:rPr>
              <a:t>podemos</a:t>
            </a:r>
            <a:r>
              <a:rPr lang="en-US" dirty="0">
                <a:cs typeface="Calibri"/>
              </a:rPr>
              <a:t> usar para </a:t>
            </a:r>
            <a:r>
              <a:rPr lang="en-US" dirty="0" err="1">
                <a:cs typeface="Calibri"/>
              </a:rPr>
              <a:t>simplificar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nuestro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acceso</a:t>
            </a:r>
            <a:r>
              <a:rPr lang="en-US" dirty="0">
                <a:cs typeface="Calibri"/>
              </a:rPr>
              <a:t>. </a:t>
            </a:r>
            <a:r>
              <a:rPr lang="en-US" dirty="0" err="1">
                <a:cs typeface="Calibri"/>
              </a:rPr>
              <a:t>Incluso</a:t>
            </a:r>
            <a:r>
              <a:rPr lang="en-US" dirty="0">
                <a:cs typeface="Calibri"/>
              </a:rPr>
              <a:t> es </a:t>
            </a:r>
            <a:r>
              <a:rPr lang="en-US" dirty="0" err="1">
                <a:cs typeface="Calibri"/>
              </a:rPr>
              <a:t>posible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encadenar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conexiones</a:t>
            </a:r>
            <a:r>
              <a:rPr lang="en-US" dirty="0">
                <a:cs typeface="Calibri"/>
              </a:rPr>
              <a:t> entre </a:t>
            </a:r>
            <a:r>
              <a:rPr lang="en-US" dirty="0" err="1">
                <a:cs typeface="Calibri"/>
              </a:rPr>
              <a:t>varios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servidores</a:t>
            </a:r>
            <a:r>
              <a:rPr lang="en-US" dirty="0">
                <a:cs typeface="Calibri"/>
              </a:rPr>
              <a:t> con </a:t>
            </a:r>
            <a:r>
              <a:rPr lang="en-US" dirty="0" err="1">
                <a:cs typeface="Calibri"/>
              </a:rPr>
              <a:t>ProxyJump</a:t>
            </a:r>
            <a:r>
              <a:rPr lang="en-US" dirty="0">
                <a:cs typeface="Calibri"/>
              </a:rPr>
              <a:t> y para </a:t>
            </a:r>
            <a:r>
              <a:rPr lang="en-US" dirty="0" err="1">
                <a:cs typeface="Calibri"/>
              </a:rPr>
              <a:t>conectarnos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sólo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haremos</a:t>
            </a:r>
            <a:r>
              <a:rPr lang="en-US" dirty="0">
                <a:cs typeface="Calibri"/>
              </a:rPr>
              <a:t> :</a:t>
            </a:r>
          </a:p>
          <a:p>
            <a:endParaRPr lang="en-US" dirty="0">
              <a:cs typeface="Calibri"/>
            </a:endParaRPr>
          </a:p>
          <a:p>
            <a:r>
              <a:rPr lang="en-US" dirty="0" err="1">
                <a:cs typeface="Calibri"/>
              </a:rPr>
              <a:t>ssh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ibmi_destino</a:t>
            </a:r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891338-5FF4-4153-AF21-174F81F177DA}" type="slidenum">
              <a:rPr lang="es-ES"/>
              <a:t>15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262506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cs typeface="Calibri"/>
              </a:rPr>
              <a:t>Esta</a:t>
            </a:r>
            <a:r>
              <a:rPr lang="en-US" dirty="0">
                <a:cs typeface="Calibri"/>
              </a:rPr>
              <a:t> es una de las </a:t>
            </a:r>
            <a:r>
              <a:rPr lang="en-US" dirty="0" err="1">
                <a:cs typeface="Calibri"/>
              </a:rPr>
              <a:t>tantas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formas</a:t>
            </a:r>
            <a:r>
              <a:rPr lang="en-US" dirty="0">
                <a:cs typeface="Calibri"/>
              </a:rPr>
              <a:t> de </a:t>
            </a:r>
            <a:r>
              <a:rPr lang="en-US" dirty="0" err="1">
                <a:cs typeface="Calibri"/>
              </a:rPr>
              <a:t>transferir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archivos</a:t>
            </a:r>
            <a:r>
              <a:rPr lang="en-US" dirty="0">
                <a:cs typeface="Calibri"/>
              </a:rPr>
              <a:t>. </a:t>
            </a:r>
            <a:r>
              <a:rPr lang="en-US" dirty="0" err="1">
                <a:cs typeface="Calibri"/>
              </a:rPr>
              <a:t>Obviamente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también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contamos</a:t>
            </a:r>
            <a:r>
              <a:rPr lang="en-US" dirty="0">
                <a:cs typeface="Calibri"/>
              </a:rPr>
              <a:t> con SFTP y SCP para </a:t>
            </a:r>
            <a:r>
              <a:rPr lang="en-US" dirty="0" err="1">
                <a:cs typeface="Calibri"/>
              </a:rPr>
              <a:t>transferir</a:t>
            </a:r>
            <a:r>
              <a:rPr lang="en-US" dirty="0">
                <a:cs typeface="Calibri"/>
              </a:rPr>
              <a:t>, </a:t>
            </a:r>
            <a:r>
              <a:rPr lang="en-US" dirty="0" err="1">
                <a:cs typeface="Calibri"/>
              </a:rPr>
              <a:t>pero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deberemos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comprimir</a:t>
            </a:r>
            <a:r>
              <a:rPr lang="en-US" dirty="0">
                <a:cs typeface="Calibri"/>
              </a:rPr>
              <a:t> los </a:t>
            </a:r>
            <a:r>
              <a:rPr lang="en-US" dirty="0" err="1">
                <a:cs typeface="Calibri"/>
              </a:rPr>
              <a:t>archivos</a:t>
            </a:r>
            <a:r>
              <a:rPr lang="en-US" dirty="0">
                <a:cs typeface="Calibri"/>
              </a:rPr>
              <a:t> antes de </a:t>
            </a:r>
            <a:r>
              <a:rPr lang="en-US" dirty="0" err="1">
                <a:cs typeface="Calibri"/>
              </a:rPr>
              <a:t>transferirlos</a:t>
            </a:r>
            <a:r>
              <a:rPr lang="en-US" dirty="0">
                <a:cs typeface="Calibri"/>
              </a:rPr>
              <a:t>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891338-5FF4-4153-AF21-174F81F177DA}" type="slidenum">
              <a:rPr lang="es-ES"/>
              <a:t>16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288913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El </a:t>
            </a:r>
            <a:r>
              <a:rPr lang="en-US" dirty="0" err="1">
                <a:cs typeface="Calibri"/>
              </a:rPr>
              <a:t>comando</a:t>
            </a:r>
            <a:r>
              <a:rPr lang="en-US" dirty="0">
                <a:cs typeface="Calibri"/>
              </a:rPr>
              <a:t> LFTP </a:t>
            </a:r>
            <a:r>
              <a:rPr lang="en-US" dirty="0" err="1">
                <a:cs typeface="Calibri"/>
              </a:rPr>
              <a:t>soporta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múltiples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protocolos</a:t>
            </a:r>
            <a:r>
              <a:rPr lang="en-US" dirty="0">
                <a:cs typeface="Calibri"/>
              </a:rPr>
              <a:t>: SFTP, FTP, </a:t>
            </a:r>
            <a:r>
              <a:rPr lang="en-US" dirty="0" err="1">
                <a:cs typeface="Calibri"/>
              </a:rPr>
              <a:t>WebDav</a:t>
            </a:r>
            <a:r>
              <a:rPr lang="en-US" dirty="0">
                <a:cs typeface="Calibri"/>
              </a:rPr>
              <a:t> (HTTP) , AFS, </a:t>
            </a:r>
            <a:r>
              <a:rPr lang="en-US" dirty="0" err="1">
                <a:cs typeface="Calibri"/>
              </a:rPr>
              <a:t>etc</a:t>
            </a:r>
          </a:p>
          <a:p>
            <a:r>
              <a:rPr lang="en-US" dirty="0">
                <a:cs typeface="Calibri"/>
              </a:rPr>
              <a:t>Tiene </a:t>
            </a:r>
            <a:r>
              <a:rPr lang="en-US" dirty="0" err="1">
                <a:cs typeface="Calibri"/>
              </a:rPr>
              <a:t>diferencias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en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el</a:t>
            </a:r>
            <a:r>
              <a:rPr lang="en-US" dirty="0">
                <a:cs typeface="Calibri"/>
              </a:rPr>
              <a:t> modo BATCH con </a:t>
            </a:r>
            <a:r>
              <a:rPr lang="en-US" dirty="0" err="1">
                <a:cs typeface="Calibri"/>
              </a:rPr>
              <a:t>el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comando</a:t>
            </a:r>
            <a:r>
              <a:rPr lang="en-US" dirty="0">
                <a:cs typeface="Calibri"/>
              </a:rPr>
              <a:t> SFTP, </a:t>
            </a:r>
            <a:r>
              <a:rPr lang="en-US" dirty="0" err="1">
                <a:cs typeface="Calibri"/>
              </a:rPr>
              <a:t>pero</a:t>
            </a:r>
            <a:r>
              <a:rPr lang="en-US" dirty="0">
                <a:cs typeface="Calibri"/>
              </a:rPr>
              <a:t> es tanto o </a:t>
            </a:r>
            <a:r>
              <a:rPr lang="en-US" dirty="0" err="1">
                <a:cs typeface="Calibri"/>
              </a:rPr>
              <a:t>más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funcional</a:t>
            </a:r>
            <a:r>
              <a:rPr lang="en-US" dirty="0">
                <a:cs typeface="Calibri"/>
              </a:rPr>
              <a:t> que </a:t>
            </a:r>
            <a:r>
              <a:rPr lang="en-US" dirty="0" err="1">
                <a:cs typeface="Calibri"/>
              </a:rPr>
              <a:t>este</a:t>
            </a:r>
            <a:r>
              <a:rPr lang="en-US" dirty="0">
                <a:cs typeface="Calibri"/>
              </a:rPr>
              <a:t>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891338-5FF4-4153-AF21-174F81F177DA}" type="slidenum">
              <a:rPr lang="es-ES"/>
              <a:t>17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911258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cs typeface="Calibri"/>
              </a:rPr>
              <a:t>Algunos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comandos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como</a:t>
            </a:r>
            <a:r>
              <a:rPr lang="en-US" dirty="0">
                <a:cs typeface="Calibri"/>
              </a:rPr>
              <a:t> WRKACTJOB o WRKSYSSTS </a:t>
            </a:r>
            <a:r>
              <a:rPr lang="en-US" dirty="0" err="1">
                <a:cs typeface="Calibri"/>
              </a:rPr>
              <a:t>tienen</a:t>
            </a:r>
            <a:r>
              <a:rPr lang="en-US" dirty="0">
                <a:cs typeface="Calibri"/>
              </a:rPr>
              <a:t> la </a:t>
            </a:r>
            <a:r>
              <a:rPr lang="en-US" dirty="0" err="1">
                <a:cs typeface="Calibri"/>
              </a:rPr>
              <a:t>capacidad</a:t>
            </a:r>
            <a:r>
              <a:rPr lang="en-US" dirty="0">
                <a:cs typeface="Calibri"/>
              </a:rPr>
              <a:t> de </a:t>
            </a:r>
            <a:r>
              <a:rPr lang="en-US" dirty="0" err="1">
                <a:cs typeface="Calibri"/>
              </a:rPr>
              <a:t>identificar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si</a:t>
            </a:r>
            <a:r>
              <a:rPr lang="en-US" dirty="0">
                <a:cs typeface="Calibri"/>
              </a:rPr>
              <a:t> son </a:t>
            </a:r>
            <a:r>
              <a:rPr lang="en-US" dirty="0" err="1">
                <a:cs typeface="Calibri"/>
              </a:rPr>
              <a:t>llamados</a:t>
            </a:r>
            <a:r>
              <a:rPr lang="en-US" dirty="0">
                <a:cs typeface="Calibri"/>
              </a:rPr>
              <a:t> con </a:t>
            </a:r>
            <a:r>
              <a:rPr lang="en-US" dirty="0" err="1">
                <a:cs typeface="Calibri"/>
              </a:rPr>
              <a:t>el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comando</a:t>
            </a:r>
            <a:r>
              <a:rPr lang="en-US" dirty="0">
                <a:cs typeface="Calibri"/>
              </a:rPr>
              <a:t> "system" </a:t>
            </a:r>
            <a:r>
              <a:rPr lang="en-US" dirty="0" err="1">
                <a:cs typeface="Calibri"/>
              </a:rPr>
              <a:t>desde</a:t>
            </a:r>
            <a:r>
              <a:rPr lang="en-US" dirty="0">
                <a:cs typeface="Calibri"/>
              </a:rPr>
              <a:t> PASE para </a:t>
            </a:r>
            <a:r>
              <a:rPr lang="en-US" dirty="0" err="1">
                <a:cs typeface="Calibri"/>
              </a:rPr>
              <a:t>enviar</a:t>
            </a:r>
            <a:r>
              <a:rPr lang="en-US" dirty="0">
                <a:cs typeface="Calibri"/>
              </a:rPr>
              <a:t> la </a:t>
            </a:r>
            <a:r>
              <a:rPr lang="en-US" dirty="0" err="1">
                <a:cs typeface="Calibri"/>
              </a:rPr>
              <a:t>salida</a:t>
            </a:r>
            <a:r>
              <a:rPr lang="en-US" dirty="0">
                <a:cs typeface="Calibri"/>
              </a:rPr>
              <a:t> por </a:t>
            </a:r>
            <a:r>
              <a:rPr lang="en-US" dirty="0" err="1">
                <a:cs typeface="Calibri"/>
              </a:rPr>
              <a:t>pantalla</a:t>
            </a:r>
            <a:r>
              <a:rPr lang="en-US" dirty="0">
                <a:cs typeface="Calibri"/>
              </a:rPr>
              <a:t>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891338-5FF4-4153-AF21-174F81F177DA}" type="slidenum">
              <a:rPr lang="es-ES"/>
              <a:t>18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272372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cs typeface="Calibri"/>
              </a:rPr>
              <a:t>Esta</a:t>
            </a:r>
            <a:r>
              <a:rPr lang="en-US" dirty="0">
                <a:cs typeface="Calibri"/>
              </a:rPr>
              <a:t> es una </a:t>
            </a:r>
            <a:r>
              <a:rPr lang="en-US" dirty="0" err="1">
                <a:cs typeface="Calibri"/>
              </a:rPr>
              <a:t>herramienta</a:t>
            </a:r>
            <a:r>
              <a:rPr lang="en-US" dirty="0">
                <a:cs typeface="Calibri"/>
              </a:rPr>
              <a:t> para </a:t>
            </a:r>
            <a:r>
              <a:rPr lang="en-US" dirty="0" err="1">
                <a:cs typeface="Calibri"/>
              </a:rPr>
              <a:t>nostálgicos</a:t>
            </a:r>
            <a:r>
              <a:rPr lang="en-US" dirty="0">
                <a:cs typeface="Calibri"/>
              </a:rPr>
              <a:t>. Al no </a:t>
            </a:r>
            <a:r>
              <a:rPr lang="en-US" dirty="0" err="1">
                <a:cs typeface="Calibri"/>
              </a:rPr>
              <a:t>tener</a:t>
            </a:r>
            <a:r>
              <a:rPr lang="en-US" dirty="0">
                <a:cs typeface="Calibri"/>
              </a:rPr>
              <a:t> PDM </a:t>
            </a:r>
            <a:r>
              <a:rPr lang="en-US" dirty="0" err="1">
                <a:cs typeface="Calibri"/>
              </a:rPr>
              <a:t>en</a:t>
            </a:r>
            <a:r>
              <a:rPr lang="en-US" dirty="0">
                <a:cs typeface="Calibri"/>
              </a:rPr>
              <a:t> PASE </a:t>
            </a:r>
            <a:r>
              <a:rPr lang="en-US" dirty="0" err="1">
                <a:cs typeface="Calibri"/>
              </a:rPr>
              <a:t>podemos</a:t>
            </a:r>
            <a:r>
              <a:rPr lang="en-US" dirty="0">
                <a:cs typeface="Calibri"/>
              </a:rPr>
              <a:t> usar </a:t>
            </a:r>
            <a:r>
              <a:rPr lang="en-US" dirty="0" err="1">
                <a:cs typeface="Calibri"/>
              </a:rPr>
              <a:t>Midnigh</a:t>
            </a:r>
            <a:r>
              <a:rPr lang="en-US" dirty="0">
                <a:cs typeface="Calibri"/>
              </a:rPr>
              <a:t> Commander, </a:t>
            </a:r>
            <a:r>
              <a:rPr lang="en-US" dirty="0" err="1">
                <a:cs typeface="Calibri"/>
              </a:rPr>
              <a:t>como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en</a:t>
            </a:r>
            <a:r>
              <a:rPr lang="en-US" dirty="0">
                <a:cs typeface="Calibri"/>
              </a:rPr>
              <a:t> los </a:t>
            </a:r>
            <a:r>
              <a:rPr lang="en-US" dirty="0" err="1">
                <a:cs typeface="Calibri"/>
              </a:rPr>
              <a:t>viejos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tiempos</a:t>
            </a:r>
            <a:r>
              <a:rPr lang="en-US" dirty="0">
                <a:cs typeface="Calibri"/>
              </a:rPr>
              <a:t> de DOS.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891338-5FF4-4153-AF21-174F81F177DA}" type="slidenum">
              <a:rPr lang="es-ES"/>
              <a:t>19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85785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El </a:t>
            </a:r>
            <a:r>
              <a:rPr lang="en-US" dirty="0" err="1">
                <a:cs typeface="Calibri"/>
              </a:rPr>
              <a:t>comando</a:t>
            </a:r>
            <a:r>
              <a:rPr lang="en-US" dirty="0">
                <a:cs typeface="Calibri"/>
              </a:rPr>
              <a:t> RSYNC </a:t>
            </a:r>
            <a:r>
              <a:rPr lang="en-US" dirty="0" err="1">
                <a:cs typeface="Calibri"/>
              </a:rPr>
              <a:t>tiene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varias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opciones</a:t>
            </a:r>
            <a:r>
              <a:rPr lang="en-US" dirty="0">
                <a:cs typeface="Calibri"/>
              </a:rPr>
              <a:t>. </a:t>
            </a:r>
            <a:r>
              <a:rPr lang="en-US" dirty="0" err="1">
                <a:cs typeface="Calibri"/>
              </a:rPr>
              <a:t>Algunas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incluso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permite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borrar</a:t>
            </a:r>
            <a:r>
              <a:rPr lang="en-US" dirty="0">
                <a:cs typeface="Calibri"/>
              </a:rPr>
              <a:t> los </a:t>
            </a:r>
            <a:r>
              <a:rPr lang="en-US" dirty="0" err="1">
                <a:cs typeface="Calibri"/>
              </a:rPr>
              <a:t>datos</a:t>
            </a:r>
            <a:r>
              <a:rPr lang="en-US" dirty="0">
                <a:cs typeface="Calibri"/>
              </a:rPr>
              <a:t> del </a:t>
            </a:r>
            <a:r>
              <a:rPr lang="en-US" dirty="0" err="1">
                <a:cs typeface="Calibri"/>
              </a:rPr>
              <a:t>origen</a:t>
            </a:r>
            <a:r>
              <a:rPr lang="en-US" dirty="0">
                <a:cs typeface="Calibri"/>
              </a:rPr>
              <a:t> una </a:t>
            </a:r>
            <a:r>
              <a:rPr lang="en-US" dirty="0" err="1">
                <a:cs typeface="Calibri"/>
              </a:rPr>
              <a:t>vez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sincronizado</a:t>
            </a:r>
            <a:r>
              <a:rPr lang="en-US" dirty="0">
                <a:cs typeface="Calibri"/>
              </a:rPr>
              <a:t>. Se </a:t>
            </a:r>
            <a:r>
              <a:rPr lang="en-US" dirty="0" err="1">
                <a:cs typeface="Calibri"/>
              </a:rPr>
              <a:t>recomienda</a:t>
            </a:r>
            <a:r>
              <a:rPr lang="en-US" dirty="0">
                <a:cs typeface="Calibri"/>
              </a:rPr>
              <a:t> leer </a:t>
            </a:r>
            <a:r>
              <a:rPr lang="en-US" dirty="0" err="1">
                <a:cs typeface="Calibri"/>
              </a:rPr>
              <a:t>atentamienta</a:t>
            </a:r>
            <a:r>
              <a:rPr lang="en-US" dirty="0">
                <a:cs typeface="Calibri"/>
              </a:rPr>
              <a:t> la </a:t>
            </a:r>
            <a:r>
              <a:rPr lang="en-US" dirty="0" err="1">
                <a:cs typeface="Calibri"/>
              </a:rPr>
              <a:t>documentación</a:t>
            </a:r>
            <a:r>
              <a:rPr lang="en-US" dirty="0">
                <a:cs typeface="Calibri"/>
              </a:rPr>
              <a:t>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891338-5FF4-4153-AF21-174F81F177DA}" type="slidenum">
              <a:rPr lang="es-ES"/>
              <a:t>20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9379302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Como </a:t>
            </a:r>
            <a:r>
              <a:rPr lang="en-US" dirty="0" err="1">
                <a:cs typeface="Calibri"/>
              </a:rPr>
              <a:t>mencioné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en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el</a:t>
            </a:r>
            <a:r>
              <a:rPr lang="en-US" dirty="0">
                <a:cs typeface="Calibri"/>
              </a:rPr>
              <a:t> slide del </a:t>
            </a:r>
            <a:r>
              <a:rPr lang="en-US" dirty="0" err="1">
                <a:cs typeface="Calibri"/>
              </a:rPr>
              <a:t>archivo</a:t>
            </a:r>
            <a:r>
              <a:rPr lang="en-US" dirty="0">
                <a:cs typeface="Calibri"/>
              </a:rPr>
              <a:t> de </a:t>
            </a:r>
            <a:r>
              <a:rPr lang="en-US" dirty="0" err="1">
                <a:cs typeface="Calibri"/>
              </a:rPr>
              <a:t>configuración</a:t>
            </a:r>
            <a:r>
              <a:rPr lang="en-US" dirty="0">
                <a:cs typeface="Calibri"/>
              </a:rPr>
              <a:t>, </a:t>
            </a:r>
            <a:r>
              <a:rPr lang="en-US" dirty="0" err="1">
                <a:cs typeface="Calibri"/>
              </a:rPr>
              <a:t>si</a:t>
            </a:r>
            <a:r>
              <a:rPr lang="en-US" dirty="0">
                <a:cs typeface="Calibri"/>
              </a:rPr>
              <a:t> es algo que se </a:t>
            </a:r>
            <a:r>
              <a:rPr lang="en-US" dirty="0" err="1">
                <a:cs typeface="Calibri"/>
              </a:rPr>
              <a:t>hará</a:t>
            </a:r>
            <a:r>
              <a:rPr lang="en-US" dirty="0">
                <a:cs typeface="Calibri"/>
              </a:rPr>
              <a:t> de forma </a:t>
            </a:r>
            <a:r>
              <a:rPr lang="en-US" dirty="0" err="1">
                <a:cs typeface="Calibri"/>
              </a:rPr>
              <a:t>frecuente</a:t>
            </a:r>
            <a:r>
              <a:rPr lang="en-US" dirty="0">
                <a:cs typeface="Calibri"/>
              </a:rPr>
              <a:t>, </a:t>
            </a:r>
            <a:r>
              <a:rPr lang="en-US" dirty="0" err="1">
                <a:cs typeface="Calibri"/>
              </a:rPr>
              <a:t>recomiendo</a:t>
            </a:r>
            <a:r>
              <a:rPr lang="en-US" dirty="0">
                <a:cs typeface="Calibri"/>
              </a:rPr>
              <a:t> </a:t>
            </a:r>
            <a:r>
              <a:rPr lang="en-US" dirty="0" err="1">
                <a:cs typeface="Calibri"/>
              </a:rPr>
              <a:t>configurarle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en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dicho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archivo</a:t>
            </a:r>
            <a:r>
              <a:rPr lang="en-US" dirty="0">
                <a:cs typeface="Calibri"/>
              </a:rPr>
              <a:t> para </a:t>
            </a:r>
            <a:r>
              <a:rPr lang="en-US" dirty="0" err="1">
                <a:cs typeface="Calibri"/>
              </a:rPr>
              <a:t>facilitar</a:t>
            </a:r>
            <a:r>
              <a:rPr lang="en-US" dirty="0">
                <a:cs typeface="Calibri"/>
              </a:rPr>
              <a:t> </a:t>
            </a:r>
            <a:r>
              <a:rPr lang="en-US" dirty="0" err="1">
                <a:cs typeface="Calibri"/>
              </a:rPr>
              <a:t>su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uso</a:t>
            </a:r>
            <a:r>
              <a:rPr lang="en-US" dirty="0">
                <a:cs typeface="Calibri"/>
              </a:rPr>
              <a:t>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891338-5FF4-4153-AF21-174F81F177DA}" type="slidenum">
              <a:rPr lang="es-ES"/>
              <a:t>21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0927493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AutoSSH es una herramienta ideal si van a crear un túnel permanente a un servidor en la nube o a cualquier otro servidor que se encuentre fuera de la LAN y que pudiera tener interrupciones.</a:t>
            </a:r>
          </a:p>
          <a:p>
            <a:r>
              <a:rPr lang="en-US">
                <a:cs typeface="Calibri"/>
              </a:rPr>
              <a:t>Si van a usar el mecanismo de usar múltiples túneles para evadir un firewall AUTOSSH puede ser perfecto, sobre todo si la conexión será a un equipo que está usando una conexión ADLS o de proveedor de internet por cable.</a:t>
            </a:r>
            <a:endParaRPr lang="en-US" dirty="0">
              <a:cs typeface="Calibri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891338-5FF4-4153-AF21-174F81F177DA}" type="slidenum">
              <a:rPr lang="es-ES"/>
              <a:t>23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238391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SSH </a:t>
            </a:r>
            <a:r>
              <a:rPr lang="en-US" dirty="0" err="1">
                <a:cs typeface="Calibri"/>
              </a:rPr>
              <a:t>permite</a:t>
            </a:r>
            <a:r>
              <a:rPr lang="en-US" dirty="0">
                <a:cs typeface="Calibri"/>
              </a:rPr>
              <a:t>, entre </a:t>
            </a:r>
            <a:r>
              <a:rPr lang="en-US" dirty="0" err="1">
                <a:cs typeface="Calibri"/>
              </a:rPr>
              <a:t>otras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cosas</a:t>
            </a:r>
            <a:r>
              <a:rPr lang="en-US" dirty="0">
                <a:cs typeface="Calibri"/>
              </a:rPr>
              <a:t>, usar PASE </a:t>
            </a:r>
            <a:r>
              <a:rPr lang="en-US" dirty="0" err="1">
                <a:cs typeface="Calibri"/>
              </a:rPr>
              <a:t>en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todo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su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potencial</a:t>
            </a:r>
            <a:r>
              <a:rPr lang="en-US" dirty="0">
                <a:cs typeface="Calibri"/>
              </a:rPr>
              <a:t>. Ni QSHELL </a:t>
            </a:r>
            <a:r>
              <a:rPr lang="en-US" dirty="0" err="1">
                <a:cs typeface="Calibri"/>
              </a:rPr>
              <a:t>ni</a:t>
            </a:r>
            <a:r>
              <a:rPr lang="en-US" dirty="0">
                <a:cs typeface="Calibri"/>
              </a:rPr>
              <a:t> QP2TERM </a:t>
            </a:r>
            <a:r>
              <a:rPr lang="en-US" dirty="0" err="1">
                <a:cs typeface="Calibri"/>
              </a:rPr>
              <a:t>permiten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sacar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provecho</a:t>
            </a:r>
            <a:r>
              <a:rPr lang="en-US" dirty="0">
                <a:cs typeface="Calibri"/>
              </a:rPr>
              <a:t> de la terminal de PASE, por lo </a:t>
            </a:r>
            <a:r>
              <a:rPr lang="en-US" dirty="0" err="1">
                <a:cs typeface="Calibri"/>
              </a:rPr>
              <a:t>cual</a:t>
            </a:r>
            <a:r>
              <a:rPr lang="en-US" dirty="0">
                <a:cs typeface="Calibri"/>
              </a:rPr>
              <a:t> es ideal para </a:t>
            </a:r>
            <a:r>
              <a:rPr lang="en-US" dirty="0" err="1">
                <a:cs typeface="Calibri"/>
              </a:rPr>
              <a:t>el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uso</a:t>
            </a:r>
            <a:r>
              <a:rPr lang="en-US" dirty="0">
                <a:cs typeface="Calibri"/>
              </a:rPr>
              <a:t> de </a:t>
            </a:r>
            <a:r>
              <a:rPr lang="en-US" dirty="0" err="1">
                <a:cs typeface="Calibri"/>
              </a:rPr>
              <a:t>aplicaciones</a:t>
            </a:r>
            <a:r>
              <a:rPr lang="en-US" dirty="0">
                <a:cs typeface="Calibri"/>
              </a:rPr>
              <a:t> Open Source.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891338-5FF4-4153-AF21-174F81F177DA}" type="slidenum">
              <a:rPr lang="es-ES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7913133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TMUX tiene varias funciones muy valiosas e interesantes. Se los recomiendo si quieren editar un archivo entre varios. No es AnyDesk ni TeamViewer, pero es bastante útil.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891338-5FF4-4153-AF21-174F81F177DA}" type="slidenum">
              <a:rPr lang="es-ES"/>
              <a:t>24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9763590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Si van  a usar SSL para </a:t>
            </a:r>
            <a:r>
              <a:rPr lang="en-US" dirty="0" err="1">
                <a:cs typeface="Calibri"/>
              </a:rPr>
              <a:t>conectarse</a:t>
            </a:r>
            <a:r>
              <a:rPr lang="en-US" dirty="0">
                <a:cs typeface="Calibri"/>
              </a:rPr>
              <a:t> al </a:t>
            </a:r>
            <a:r>
              <a:rPr lang="en-US" dirty="0" err="1">
                <a:cs typeface="Calibri"/>
              </a:rPr>
              <a:t>servidor</a:t>
            </a:r>
            <a:r>
              <a:rPr lang="en-US" dirty="0">
                <a:cs typeface="Calibri"/>
              </a:rPr>
              <a:t> los </a:t>
            </a:r>
            <a:r>
              <a:rPr lang="en-US" dirty="0" err="1">
                <a:cs typeface="Calibri"/>
              </a:rPr>
              <a:t>puertos</a:t>
            </a:r>
            <a:r>
              <a:rPr lang="en-US" dirty="0">
                <a:cs typeface="Calibri"/>
              </a:rPr>
              <a:t> que </a:t>
            </a:r>
            <a:r>
              <a:rPr lang="en-US" dirty="0" err="1">
                <a:cs typeface="Calibri"/>
              </a:rPr>
              <a:t>comienzan</a:t>
            </a:r>
            <a:r>
              <a:rPr lang="en-US" dirty="0">
                <a:cs typeface="Calibri"/>
              </a:rPr>
              <a:t> con 8xxx </a:t>
            </a:r>
            <a:r>
              <a:rPr lang="en-US" dirty="0" err="1">
                <a:cs typeface="Calibri"/>
              </a:rPr>
              <a:t>deben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cambiar</a:t>
            </a:r>
            <a:r>
              <a:rPr lang="en-US" dirty="0">
                <a:cs typeface="Calibri"/>
              </a:rPr>
              <a:t> a 9xxx y </a:t>
            </a:r>
            <a:r>
              <a:rPr lang="en-US" dirty="0" err="1">
                <a:cs typeface="Calibri"/>
              </a:rPr>
              <a:t>el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puerto</a:t>
            </a:r>
            <a:r>
              <a:rPr lang="en-US" dirty="0">
                <a:cs typeface="Calibri"/>
              </a:rPr>
              <a:t> 23 cambia a 992.</a:t>
            </a:r>
          </a:p>
          <a:p>
            <a:r>
              <a:rPr lang="en-US" dirty="0">
                <a:cs typeface="Calibri"/>
              </a:rPr>
              <a:t>Si son </a:t>
            </a:r>
            <a:r>
              <a:rPr lang="en-US" dirty="0" err="1">
                <a:cs typeface="Calibri"/>
              </a:rPr>
              <a:t>varios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equipos</a:t>
            </a:r>
            <a:r>
              <a:rPr lang="en-US" dirty="0">
                <a:cs typeface="Calibri"/>
              </a:rPr>
              <a:t> a los que </a:t>
            </a:r>
            <a:r>
              <a:rPr lang="en-US" dirty="0" err="1">
                <a:cs typeface="Calibri"/>
              </a:rPr>
              <a:t>nos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conectaremos</a:t>
            </a:r>
            <a:r>
              <a:rPr lang="en-US" dirty="0">
                <a:cs typeface="Calibri"/>
              </a:rPr>
              <a:t> de forma </a:t>
            </a:r>
            <a:r>
              <a:rPr lang="en-US" dirty="0" err="1">
                <a:cs typeface="Calibri"/>
              </a:rPr>
              <a:t>alternativa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podemos</a:t>
            </a:r>
            <a:r>
              <a:rPr lang="en-US" dirty="0">
                <a:cs typeface="Calibri"/>
              </a:rPr>
              <a:t> usar </a:t>
            </a:r>
            <a:r>
              <a:rPr lang="en-US" dirty="0" err="1">
                <a:cs typeface="Calibri"/>
              </a:rPr>
              <a:t>diferentes</a:t>
            </a:r>
            <a:r>
              <a:rPr lang="en-US" dirty="0">
                <a:cs typeface="Calibri"/>
              </a:rPr>
              <a:t> scripts .bat o .</a:t>
            </a:r>
            <a:r>
              <a:rPr lang="en-US" dirty="0" err="1">
                <a:cs typeface="Calibri"/>
              </a:rPr>
              <a:t>cmd</a:t>
            </a:r>
            <a:r>
              <a:rPr lang="en-US" dirty="0">
                <a:cs typeface="Calibri"/>
              </a:rPr>
              <a:t> , uno para </a:t>
            </a:r>
            <a:r>
              <a:rPr lang="en-US" dirty="0" err="1">
                <a:cs typeface="Calibri"/>
              </a:rPr>
              <a:t>cada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equipo</a:t>
            </a:r>
            <a:r>
              <a:rPr lang="en-US" dirty="0">
                <a:cs typeface="Calibri"/>
              </a:rPr>
              <a:t>.</a:t>
            </a:r>
          </a:p>
          <a:p>
            <a:r>
              <a:rPr lang="en-US" dirty="0">
                <a:cs typeface="Calibri"/>
              </a:rPr>
              <a:t>Si son </a:t>
            </a:r>
            <a:r>
              <a:rPr lang="en-US" dirty="0" err="1">
                <a:cs typeface="Calibri"/>
              </a:rPr>
              <a:t>varios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equipos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pero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debemos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conectarnos</a:t>
            </a:r>
            <a:r>
              <a:rPr lang="en-US" dirty="0">
                <a:cs typeface="Calibri"/>
              </a:rPr>
              <a:t> de forma </a:t>
            </a:r>
            <a:r>
              <a:rPr lang="en-US" dirty="0" err="1">
                <a:cs typeface="Calibri"/>
              </a:rPr>
              <a:t>simultánea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recomiendo</a:t>
            </a:r>
            <a:r>
              <a:rPr lang="en-US" dirty="0">
                <a:cs typeface="Calibri"/>
              </a:rPr>
              <a:t> usar TN5250j y un </a:t>
            </a:r>
            <a:r>
              <a:rPr lang="en-US" dirty="0" err="1">
                <a:cs typeface="Calibri"/>
              </a:rPr>
              <a:t>túnel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dinámico</a:t>
            </a:r>
            <a:r>
              <a:rPr lang="en-US" dirty="0">
                <a:cs typeface="Calibri"/>
              </a:rPr>
              <a:t>, para no </a:t>
            </a:r>
            <a:r>
              <a:rPr lang="en-US" dirty="0" err="1">
                <a:cs typeface="Calibri"/>
              </a:rPr>
              <a:t>tener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conflicto</a:t>
            </a:r>
            <a:r>
              <a:rPr lang="en-US" dirty="0">
                <a:cs typeface="Calibri"/>
              </a:rPr>
              <a:t> de </a:t>
            </a:r>
            <a:r>
              <a:rPr lang="en-US" dirty="0" err="1">
                <a:cs typeface="Calibri"/>
              </a:rPr>
              <a:t>puertos</a:t>
            </a:r>
            <a:r>
              <a:rPr lang="en-US" dirty="0">
                <a:cs typeface="Calibri"/>
              </a:rPr>
              <a:t>, o usar </a:t>
            </a:r>
            <a:r>
              <a:rPr lang="en-US" dirty="0" err="1">
                <a:cs typeface="Calibri"/>
              </a:rPr>
              <a:t>herramientas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como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Proxifier</a:t>
            </a:r>
            <a:r>
              <a:rPr lang="en-US" dirty="0">
                <a:cs typeface="Calibri"/>
              </a:rPr>
              <a:t> o </a:t>
            </a:r>
            <a:r>
              <a:rPr lang="en-US" dirty="0" err="1">
                <a:cs typeface="Calibri"/>
              </a:rPr>
              <a:t>WideCap</a:t>
            </a:r>
            <a:endParaRPr lang="en-US" dirty="0">
              <a:cs typeface="Calibri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891338-5FF4-4153-AF21-174F81F177DA}" type="slidenum">
              <a:rPr lang="es-ES"/>
              <a:t>25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9546605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Son algunas recomendaciones. El entender un poco de Port Forwarding en los firewalls y modems también ayudará a sacar provecho a esta navaja suiza que es OpenSSH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891338-5FF4-4153-AF21-174F81F177DA}" type="slidenum">
              <a:rPr lang="es-ES"/>
              <a:t>26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252009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cs typeface="Calibri"/>
              </a:rPr>
              <a:t>Algunos</a:t>
            </a:r>
            <a:r>
              <a:rPr lang="en-US" dirty="0">
                <a:cs typeface="Calibri"/>
              </a:rPr>
              <a:t> de los </a:t>
            </a:r>
            <a:r>
              <a:rPr lang="en-US" dirty="0" err="1">
                <a:cs typeface="Calibri"/>
              </a:rPr>
              <a:t>parámetros</a:t>
            </a:r>
            <a:r>
              <a:rPr lang="en-US" dirty="0">
                <a:cs typeface="Calibri"/>
              </a:rPr>
              <a:t> que </a:t>
            </a:r>
            <a:r>
              <a:rPr lang="en-US" dirty="0" err="1">
                <a:cs typeface="Calibri"/>
              </a:rPr>
              <a:t>debemos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editar</a:t>
            </a:r>
            <a:r>
              <a:rPr lang="en-US" dirty="0">
                <a:cs typeface="Calibri"/>
              </a:rPr>
              <a:t> o </a:t>
            </a:r>
            <a:r>
              <a:rPr lang="en-US" dirty="0" err="1">
                <a:cs typeface="Calibri"/>
              </a:rPr>
              <a:t>agregar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en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nuestro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archivo</a:t>
            </a:r>
            <a:r>
              <a:rPr lang="en-US" dirty="0">
                <a:cs typeface="Calibri"/>
              </a:rPr>
              <a:t> de </a:t>
            </a:r>
            <a:r>
              <a:rPr lang="en-US" dirty="0" err="1">
                <a:cs typeface="Calibri"/>
              </a:rPr>
              <a:t>configuración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sshd_config</a:t>
            </a:r>
            <a:r>
              <a:rPr lang="en-US" dirty="0">
                <a:cs typeface="Calibri"/>
              </a:rPr>
              <a:t>.</a:t>
            </a:r>
          </a:p>
          <a:p>
            <a:r>
              <a:rPr lang="en-US" dirty="0" err="1">
                <a:cs typeface="Calibri"/>
              </a:rPr>
              <a:t>Luego</a:t>
            </a:r>
            <a:r>
              <a:rPr lang="en-US" dirty="0">
                <a:cs typeface="Calibri"/>
              </a:rPr>
              <a:t> de </a:t>
            </a:r>
            <a:r>
              <a:rPr lang="en-US" dirty="0" err="1">
                <a:cs typeface="Calibri"/>
              </a:rPr>
              <a:t>cada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cambio</a:t>
            </a:r>
            <a:r>
              <a:rPr lang="en-US" dirty="0">
                <a:cs typeface="Calibri"/>
              </a:rPr>
              <a:t> es </a:t>
            </a:r>
            <a:r>
              <a:rPr lang="en-US" dirty="0" err="1">
                <a:cs typeface="Calibri"/>
              </a:rPr>
              <a:t>necesario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reiniciar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el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servidor</a:t>
            </a:r>
            <a:r>
              <a:rPr lang="en-US" dirty="0">
                <a:cs typeface="Calibri"/>
              </a:rPr>
              <a:t>  *SSHD</a:t>
            </a:r>
          </a:p>
          <a:p>
            <a:r>
              <a:rPr lang="en-US" dirty="0">
                <a:cs typeface="Calibri"/>
              </a:rPr>
              <a:t>El </a:t>
            </a:r>
            <a:r>
              <a:rPr lang="en-US" dirty="0" err="1">
                <a:cs typeface="Calibri"/>
              </a:rPr>
              <a:t>parámetro</a:t>
            </a:r>
            <a:r>
              <a:rPr lang="en-US" dirty="0">
                <a:cs typeface="Calibri"/>
              </a:rPr>
              <a:t> "</a:t>
            </a:r>
            <a:r>
              <a:rPr lang="en-US" dirty="0" err="1">
                <a:cs typeface="Calibri"/>
              </a:rPr>
              <a:t>PermitRootLogin</a:t>
            </a:r>
            <a:r>
              <a:rPr lang="en-US" dirty="0">
                <a:cs typeface="Calibri"/>
              </a:rPr>
              <a:t> yes" </a:t>
            </a:r>
            <a:r>
              <a:rPr lang="en-US" dirty="0" err="1">
                <a:cs typeface="Calibri"/>
              </a:rPr>
              <a:t>permite</a:t>
            </a:r>
            <a:r>
              <a:rPr lang="en-US" dirty="0">
                <a:cs typeface="Calibri"/>
              </a:rPr>
              <a:t> que los </a:t>
            </a:r>
            <a:r>
              <a:rPr lang="en-US" dirty="0" err="1">
                <a:cs typeface="Calibri"/>
              </a:rPr>
              <a:t>usuarios</a:t>
            </a:r>
            <a:r>
              <a:rPr lang="en-US" dirty="0">
                <a:cs typeface="Calibri"/>
              </a:rPr>
              <a:t> *SECOFR </a:t>
            </a:r>
            <a:r>
              <a:rPr lang="en-US" dirty="0" err="1">
                <a:cs typeface="Calibri"/>
              </a:rPr>
              <a:t>puedan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conectarse</a:t>
            </a:r>
            <a:r>
              <a:rPr lang="en-US" dirty="0">
                <a:cs typeface="Calibri"/>
              </a:rPr>
              <a:t> al </a:t>
            </a:r>
            <a:r>
              <a:rPr lang="en-US" dirty="0" err="1">
                <a:cs typeface="Calibri"/>
              </a:rPr>
              <a:t>equipo</a:t>
            </a:r>
            <a:r>
              <a:rPr lang="en-US" dirty="0">
                <a:cs typeface="Calibri"/>
              </a:rPr>
              <a:t>. El default es que no. </a:t>
            </a:r>
          </a:p>
          <a:p>
            <a:r>
              <a:rPr lang="en-US" dirty="0" err="1">
                <a:cs typeface="Calibri"/>
              </a:rPr>
              <a:t>También</a:t>
            </a:r>
            <a:r>
              <a:rPr lang="en-US" dirty="0">
                <a:cs typeface="Calibri"/>
              </a:rPr>
              <a:t> se </a:t>
            </a:r>
            <a:r>
              <a:rPr lang="en-US" dirty="0" err="1">
                <a:cs typeface="Calibri"/>
              </a:rPr>
              <a:t>puede</a:t>
            </a:r>
            <a:r>
              <a:rPr lang="en-US" dirty="0">
                <a:cs typeface="Calibri"/>
              </a:rPr>
              <a:t> usar "</a:t>
            </a:r>
            <a:r>
              <a:rPr lang="en-US" dirty="0" err="1">
                <a:cs typeface="Calibri"/>
              </a:rPr>
              <a:t>PermitRootLogin</a:t>
            </a:r>
            <a:r>
              <a:rPr lang="en-US" dirty="0">
                <a:cs typeface="Calibri"/>
              </a:rPr>
              <a:t> </a:t>
            </a:r>
            <a:r>
              <a:rPr lang="en-US" dirty="0"/>
              <a:t>prohibit-password" una </a:t>
            </a:r>
            <a:r>
              <a:rPr lang="en-US" dirty="0" err="1"/>
              <a:t>vez</a:t>
            </a:r>
            <a:r>
              <a:rPr lang="en-US" dirty="0"/>
              <a:t> que </a:t>
            </a:r>
            <a:r>
              <a:rPr lang="en-US" dirty="0" err="1"/>
              <a:t>tengamos</a:t>
            </a:r>
            <a:r>
              <a:rPr lang="en-US" dirty="0"/>
              <a:t> </a:t>
            </a:r>
            <a:r>
              <a:rPr lang="en-US" dirty="0" err="1"/>
              <a:t>todo</a:t>
            </a:r>
            <a:r>
              <a:rPr lang="en-US" dirty="0"/>
              <a:t> </a:t>
            </a:r>
            <a:r>
              <a:rPr lang="en-US" dirty="0" err="1"/>
              <a:t>el</a:t>
            </a:r>
            <a:r>
              <a:rPr lang="en-US" dirty="0"/>
              <a:t> </a:t>
            </a:r>
            <a:r>
              <a:rPr lang="en-US" dirty="0" err="1"/>
              <a:t>ambiente</a:t>
            </a:r>
            <a:r>
              <a:rPr lang="en-US" dirty="0"/>
              <a:t> </a:t>
            </a:r>
            <a:r>
              <a:rPr lang="en-US" dirty="0" err="1"/>
              <a:t>funcionando</a:t>
            </a:r>
            <a:r>
              <a:rPr lang="en-US" dirty="0"/>
              <a:t> de forma </a:t>
            </a:r>
            <a:r>
              <a:rPr lang="en-US" dirty="0" err="1"/>
              <a:t>correcta</a:t>
            </a:r>
            <a:r>
              <a:rPr lang="en-US" dirty="0"/>
              <a:t>. Antes </a:t>
            </a:r>
            <a:r>
              <a:rPr lang="en-US" dirty="0" err="1"/>
              <a:t>podría</a:t>
            </a:r>
            <a:r>
              <a:rPr lang="en-US" dirty="0"/>
              <a:t> </a:t>
            </a:r>
            <a:r>
              <a:rPr lang="en-US" dirty="0" err="1"/>
              <a:t>dificultar</a:t>
            </a:r>
            <a:r>
              <a:rPr lang="en-US" dirty="0"/>
              <a:t> </a:t>
            </a:r>
            <a:r>
              <a:rPr lang="en-US" dirty="0" err="1"/>
              <a:t>nuestro</a:t>
            </a:r>
            <a:r>
              <a:rPr lang="en-US" dirty="0"/>
              <a:t> </a:t>
            </a:r>
            <a:r>
              <a:rPr lang="en-US" dirty="0" err="1"/>
              <a:t>trabajo</a:t>
            </a:r>
            <a:r>
              <a:rPr lang="en-US" dirty="0"/>
              <a:t>.</a:t>
            </a:r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El valor "</a:t>
            </a:r>
            <a:r>
              <a:rPr lang="en-US" dirty="0" err="1"/>
              <a:t>ibmpaseforienv</a:t>
            </a:r>
            <a:r>
              <a:rPr lang="en-US" dirty="0"/>
              <a:t> PASE_USRGRP_LIMITED=N " </a:t>
            </a:r>
            <a:r>
              <a:rPr lang="en-US" dirty="0" err="1"/>
              <a:t>permite</a:t>
            </a:r>
            <a:r>
              <a:rPr lang="en-US" dirty="0"/>
              <a:t> usar </a:t>
            </a:r>
            <a:r>
              <a:rPr lang="en-US" dirty="0" err="1"/>
              <a:t>nombres</a:t>
            </a:r>
            <a:r>
              <a:rPr lang="en-US" dirty="0"/>
              <a:t> de </a:t>
            </a:r>
            <a:r>
              <a:rPr lang="en-US" dirty="0" err="1"/>
              <a:t>perfil</a:t>
            </a:r>
            <a:r>
              <a:rPr lang="en-US" dirty="0"/>
              <a:t> de </a:t>
            </a:r>
            <a:r>
              <a:rPr lang="en-US" dirty="0" err="1"/>
              <a:t>usuario</a:t>
            </a:r>
            <a:r>
              <a:rPr lang="en-US" dirty="0"/>
              <a:t> de </a:t>
            </a:r>
            <a:r>
              <a:rPr lang="en-US" dirty="0" err="1"/>
              <a:t>más</a:t>
            </a:r>
            <a:r>
              <a:rPr lang="en-US" dirty="0"/>
              <a:t> de 8 </a:t>
            </a:r>
            <a:r>
              <a:rPr lang="en-US" dirty="0" err="1"/>
              <a:t>caracteres</a:t>
            </a:r>
            <a:endParaRPr lang="en-US">
              <a:cs typeface="Calibri"/>
            </a:endParaRPr>
          </a:p>
          <a:p>
            <a:r>
              <a:rPr lang="en-US" dirty="0">
                <a:cs typeface="Calibri"/>
              </a:rPr>
              <a:t>El valor "</a:t>
            </a:r>
            <a:r>
              <a:rPr lang="en-US" dirty="0" err="1"/>
              <a:t>ibmpaseforishell</a:t>
            </a:r>
            <a:r>
              <a:rPr lang="en-US" dirty="0"/>
              <a:t>=/</a:t>
            </a:r>
            <a:r>
              <a:rPr lang="en-US" dirty="0" err="1"/>
              <a:t>QOpenSys</a:t>
            </a:r>
            <a:r>
              <a:rPr lang="en-US" dirty="0"/>
              <a:t>/pkgs/bin/bash</a:t>
            </a:r>
            <a:r>
              <a:rPr lang="en-US" dirty="0">
                <a:cs typeface="Calibri"/>
              </a:rPr>
              <a:t>" </a:t>
            </a:r>
            <a:r>
              <a:rPr lang="en-US" dirty="0" err="1">
                <a:cs typeface="Calibri"/>
              </a:rPr>
              <a:t>fuerza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el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uso</a:t>
            </a:r>
            <a:r>
              <a:rPr lang="en-US" dirty="0">
                <a:cs typeface="Calibri"/>
              </a:rPr>
              <a:t> de BASH </a:t>
            </a:r>
            <a:r>
              <a:rPr lang="en-US" dirty="0" err="1">
                <a:cs typeface="Calibri"/>
              </a:rPr>
              <a:t>como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intérprete</a:t>
            </a:r>
            <a:r>
              <a:rPr lang="en-US" dirty="0">
                <a:cs typeface="Calibri"/>
              </a:rPr>
              <a:t> de </a:t>
            </a:r>
            <a:r>
              <a:rPr lang="en-US" dirty="0" err="1">
                <a:cs typeface="Calibri"/>
              </a:rPr>
              <a:t>comandos</a:t>
            </a:r>
            <a:r>
              <a:rPr lang="en-US" dirty="0">
                <a:cs typeface="Calibri"/>
              </a:rPr>
              <a:t>, </a:t>
            </a:r>
            <a:r>
              <a:rPr lang="en-US" dirty="0" err="1">
                <a:cs typeface="Calibri"/>
              </a:rPr>
              <a:t>el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cual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tiene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varias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ventajas</a:t>
            </a:r>
            <a:r>
              <a:rPr lang="en-US" dirty="0">
                <a:cs typeface="Calibri"/>
              </a:rPr>
              <a:t>, </a:t>
            </a:r>
            <a:r>
              <a:rPr lang="en-US" dirty="0" err="1">
                <a:cs typeface="Calibri"/>
              </a:rPr>
              <a:t>como</a:t>
            </a:r>
            <a:r>
              <a:rPr lang="en-US" dirty="0">
                <a:cs typeface="Calibri"/>
              </a:rPr>
              <a:t> </a:t>
            </a:r>
            <a:r>
              <a:rPr lang="en-US" dirty="0" err="1">
                <a:cs typeface="Calibri"/>
              </a:rPr>
              <a:t>el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historial</a:t>
            </a:r>
            <a:r>
              <a:rPr lang="en-US" dirty="0">
                <a:cs typeface="Calibri"/>
              </a:rPr>
              <a:t>, </a:t>
            </a:r>
            <a:r>
              <a:rPr lang="en-US" dirty="0" err="1">
                <a:cs typeface="Calibri"/>
              </a:rPr>
              <a:t>el</a:t>
            </a:r>
            <a:r>
              <a:rPr lang="en-US" dirty="0">
                <a:cs typeface="Calibri"/>
              </a:rPr>
              <a:t> autocomplete y </a:t>
            </a:r>
            <a:r>
              <a:rPr lang="en-US" dirty="0" err="1">
                <a:cs typeface="Calibri"/>
              </a:rPr>
              <a:t>otras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ventajas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adicionales</a:t>
            </a:r>
            <a:r>
              <a:rPr lang="en-US" dirty="0">
                <a:cs typeface="Calibri"/>
              </a:rPr>
              <a:t>.</a:t>
            </a:r>
          </a:p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Por </a:t>
            </a:r>
            <a:r>
              <a:rPr lang="en-US" dirty="0" err="1">
                <a:cs typeface="Calibri"/>
              </a:rPr>
              <a:t>seguridad</a:t>
            </a:r>
            <a:r>
              <a:rPr lang="en-US" dirty="0">
                <a:cs typeface="Calibri"/>
              </a:rPr>
              <a:t> se </a:t>
            </a:r>
            <a:r>
              <a:rPr lang="en-US" dirty="0" err="1">
                <a:cs typeface="Calibri"/>
              </a:rPr>
              <a:t>recomienda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cambiar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el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puerto</a:t>
            </a:r>
            <a:r>
              <a:rPr lang="en-US" dirty="0">
                <a:cs typeface="Calibri"/>
              </a:rPr>
              <a:t> de SSH , </a:t>
            </a:r>
            <a:r>
              <a:rPr lang="en-US" dirty="0" err="1">
                <a:cs typeface="Calibri"/>
              </a:rPr>
              <a:t>especialmente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si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el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servidor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publicará</a:t>
            </a:r>
            <a:r>
              <a:rPr lang="en-US" dirty="0">
                <a:cs typeface="Calibri"/>
              </a:rPr>
              <a:t> sus </a:t>
            </a:r>
            <a:r>
              <a:rPr lang="en-US" dirty="0" err="1">
                <a:cs typeface="Calibri"/>
              </a:rPr>
              <a:t>puertos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en</a:t>
            </a:r>
            <a:r>
              <a:rPr lang="en-US" dirty="0">
                <a:cs typeface="Calibri"/>
              </a:rPr>
              <a:t> Internet.</a:t>
            </a:r>
          </a:p>
          <a:p>
            <a:endParaRPr lang="en-US" dirty="0">
              <a:cs typeface="Calibri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891338-5FF4-4153-AF21-174F81F177DA}" type="slidenum">
              <a:rPr lang="es-ES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439900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El </a:t>
            </a:r>
            <a:r>
              <a:rPr lang="en-US" dirty="0" err="1">
                <a:cs typeface="Calibri"/>
              </a:rPr>
              <a:t>comando</a:t>
            </a:r>
            <a:r>
              <a:rPr lang="en-US" dirty="0">
                <a:cs typeface="Calibri"/>
              </a:rPr>
              <a:t> "</a:t>
            </a:r>
            <a:r>
              <a:rPr lang="en-US" dirty="0" err="1">
                <a:cs typeface="Calibri"/>
              </a:rPr>
              <a:t>ssh</a:t>
            </a:r>
            <a:r>
              <a:rPr lang="en-US" dirty="0">
                <a:cs typeface="Calibri"/>
              </a:rPr>
              <a:t>-keygen" </a:t>
            </a:r>
            <a:r>
              <a:rPr lang="en-US" dirty="0" err="1">
                <a:cs typeface="Calibri"/>
              </a:rPr>
              <a:t>crea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el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directorio</a:t>
            </a:r>
            <a:r>
              <a:rPr lang="en-US" dirty="0">
                <a:cs typeface="Calibri"/>
              </a:rPr>
              <a:t> /home/USUARIO/.</a:t>
            </a:r>
            <a:r>
              <a:rPr lang="en-US" dirty="0" err="1">
                <a:cs typeface="Calibri"/>
              </a:rPr>
              <a:t>ssh</a:t>
            </a:r>
            <a:r>
              <a:rPr lang="en-US" dirty="0">
                <a:cs typeface="Calibri"/>
              </a:rPr>
              <a:t> con los </a:t>
            </a:r>
            <a:r>
              <a:rPr lang="en-US" dirty="0" err="1">
                <a:cs typeface="Calibri"/>
              </a:rPr>
              <a:t>permisos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adecuados</a:t>
            </a:r>
            <a:r>
              <a:rPr lang="en-US" dirty="0">
                <a:cs typeface="Calibri"/>
              </a:rPr>
              <a:t> y genera </a:t>
            </a:r>
            <a:r>
              <a:rPr lang="en-US" dirty="0" err="1">
                <a:cs typeface="Calibri"/>
              </a:rPr>
              <a:t>llaves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pública</a:t>
            </a:r>
            <a:r>
              <a:rPr lang="en-US" dirty="0">
                <a:cs typeface="Calibri"/>
              </a:rPr>
              <a:t> y </a:t>
            </a:r>
            <a:r>
              <a:rPr lang="en-US" dirty="0" err="1">
                <a:cs typeface="Calibri"/>
              </a:rPr>
              <a:t>privada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891338-5FF4-4153-AF21-174F81F177DA}" type="slidenum">
              <a:rPr lang="es-ES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892413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cs typeface="Calibri"/>
              </a:rPr>
              <a:t>Aunque</a:t>
            </a:r>
            <a:r>
              <a:rPr lang="en-US" dirty="0">
                <a:cs typeface="Calibri"/>
              </a:rPr>
              <a:t> no es indispensable es </a:t>
            </a:r>
            <a:r>
              <a:rPr lang="en-US" dirty="0" err="1">
                <a:cs typeface="Calibri"/>
              </a:rPr>
              <a:t>recomendable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crear</a:t>
            </a:r>
            <a:r>
              <a:rPr lang="en-US" dirty="0">
                <a:cs typeface="Calibri"/>
              </a:rPr>
              <a:t> un </a:t>
            </a:r>
            <a:r>
              <a:rPr lang="en-US" dirty="0" err="1">
                <a:cs typeface="Calibri"/>
              </a:rPr>
              <a:t>archivo</a:t>
            </a:r>
            <a:r>
              <a:rPr lang="en-US" dirty="0">
                <a:cs typeface="Calibri"/>
              </a:rPr>
              <a:t> .</a:t>
            </a:r>
            <a:r>
              <a:rPr lang="en-US" dirty="0" err="1">
                <a:cs typeface="Calibri"/>
              </a:rPr>
              <a:t>bash_profile</a:t>
            </a:r>
            <a:r>
              <a:rPr lang="en-US" dirty="0">
                <a:cs typeface="Calibri"/>
              </a:rPr>
              <a:t> para </a:t>
            </a:r>
            <a:r>
              <a:rPr lang="en-US" dirty="0" err="1">
                <a:cs typeface="Calibri"/>
              </a:rPr>
              <a:t>configurar</a:t>
            </a:r>
            <a:r>
              <a:rPr lang="en-US" dirty="0">
                <a:cs typeface="Calibri"/>
              </a:rPr>
              <a:t> variables de </a:t>
            </a:r>
            <a:r>
              <a:rPr lang="en-US" dirty="0" err="1">
                <a:cs typeface="Calibri"/>
              </a:rPr>
              <a:t>ambiente</a:t>
            </a:r>
            <a:r>
              <a:rPr lang="en-US" dirty="0">
                <a:cs typeface="Calibri"/>
              </a:rPr>
              <a:t> que </a:t>
            </a:r>
            <a:r>
              <a:rPr lang="en-US" dirty="0" err="1">
                <a:cs typeface="Calibri"/>
              </a:rPr>
              <a:t>permitan</a:t>
            </a:r>
            <a:r>
              <a:rPr lang="en-US" dirty="0">
                <a:cs typeface="Calibri"/>
              </a:rPr>
              <a:t> un </a:t>
            </a:r>
            <a:r>
              <a:rPr lang="en-US" dirty="0" err="1">
                <a:cs typeface="Calibri"/>
              </a:rPr>
              <a:t>trabajo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cómodo</a:t>
            </a:r>
            <a:r>
              <a:rPr lang="en-US" dirty="0">
                <a:cs typeface="Calibri"/>
              </a:rPr>
              <a:t>.</a:t>
            </a:r>
          </a:p>
          <a:p>
            <a:r>
              <a:rPr lang="en-US" dirty="0">
                <a:cs typeface="Calibri"/>
              </a:rPr>
              <a:t>En </a:t>
            </a:r>
            <a:r>
              <a:rPr lang="en-US" dirty="0" err="1">
                <a:cs typeface="Calibri"/>
              </a:rPr>
              <a:t>el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ejemplo</a:t>
            </a:r>
            <a:r>
              <a:rPr lang="en-US" dirty="0">
                <a:cs typeface="Calibri"/>
              </a:rPr>
              <a:t>:</a:t>
            </a:r>
          </a:p>
          <a:p>
            <a:r>
              <a:rPr lang="en-US" dirty="0">
                <a:cs typeface="Calibri"/>
              </a:rPr>
              <a:t>PATH se </a:t>
            </a:r>
            <a:r>
              <a:rPr lang="en-US" dirty="0" err="1">
                <a:cs typeface="Calibri"/>
              </a:rPr>
              <a:t>modificó</a:t>
            </a:r>
            <a:r>
              <a:rPr lang="en-US" dirty="0">
                <a:cs typeface="Calibri"/>
              </a:rPr>
              <a:t> para </a:t>
            </a:r>
            <a:r>
              <a:rPr lang="en-US" dirty="0" err="1">
                <a:cs typeface="Calibri"/>
              </a:rPr>
              <a:t>incluir</a:t>
            </a:r>
            <a:r>
              <a:rPr lang="en-US" dirty="0">
                <a:cs typeface="Calibri"/>
              </a:rPr>
              <a:t> las </a:t>
            </a:r>
            <a:r>
              <a:rPr lang="en-US" dirty="0" err="1">
                <a:cs typeface="Calibri"/>
              </a:rPr>
              <a:t>herramientas</a:t>
            </a:r>
            <a:r>
              <a:rPr lang="en-US" dirty="0">
                <a:cs typeface="Calibri"/>
              </a:rPr>
              <a:t> Open Source </a:t>
            </a:r>
            <a:r>
              <a:rPr lang="en-US" dirty="0" err="1">
                <a:cs typeface="Calibri"/>
              </a:rPr>
              <a:t>instaladas</a:t>
            </a:r>
            <a:r>
              <a:rPr lang="en-US" dirty="0">
                <a:cs typeface="Calibri"/>
              </a:rPr>
              <a:t> por YUM</a:t>
            </a:r>
          </a:p>
          <a:p>
            <a:r>
              <a:rPr lang="en-US" dirty="0">
                <a:cs typeface="Calibri"/>
              </a:rPr>
              <a:t>TERM se </a:t>
            </a:r>
            <a:r>
              <a:rPr lang="en-US" dirty="0" err="1">
                <a:cs typeface="Calibri"/>
              </a:rPr>
              <a:t>modificó</a:t>
            </a:r>
            <a:r>
              <a:rPr lang="en-US" dirty="0">
                <a:cs typeface="Calibri"/>
              </a:rPr>
              <a:t> para que las </a:t>
            </a:r>
            <a:r>
              <a:rPr lang="en-US" dirty="0" err="1">
                <a:cs typeface="Calibri"/>
              </a:rPr>
              <a:t>combinaciones</a:t>
            </a:r>
            <a:r>
              <a:rPr lang="en-US" dirty="0">
                <a:cs typeface="Calibri"/>
              </a:rPr>
              <a:t> de </a:t>
            </a:r>
            <a:r>
              <a:rPr lang="en-US" dirty="0" err="1">
                <a:cs typeface="Calibri"/>
              </a:rPr>
              <a:t>teclas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sean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correctas</a:t>
            </a:r>
            <a:r>
              <a:rPr lang="en-US" dirty="0">
                <a:cs typeface="Calibri"/>
              </a:rPr>
              <a:t>. </a:t>
            </a:r>
            <a:r>
              <a:rPr lang="en-US" dirty="0" err="1">
                <a:cs typeface="Calibri"/>
              </a:rPr>
              <a:t>aixterm</a:t>
            </a:r>
            <a:r>
              <a:rPr lang="en-US" dirty="0">
                <a:cs typeface="Calibri"/>
              </a:rPr>
              <a:t> es </a:t>
            </a:r>
            <a:r>
              <a:rPr lang="en-US" dirty="0" err="1">
                <a:cs typeface="Calibri"/>
              </a:rPr>
              <a:t>el</a:t>
            </a:r>
            <a:r>
              <a:rPr lang="en-US" dirty="0">
                <a:cs typeface="Calibri"/>
              </a:rPr>
              <a:t> default para AIX, </a:t>
            </a:r>
            <a:r>
              <a:rPr lang="en-US" dirty="0" err="1">
                <a:cs typeface="Calibri"/>
              </a:rPr>
              <a:t>en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el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cual</a:t>
            </a:r>
            <a:r>
              <a:rPr lang="en-US" dirty="0">
                <a:cs typeface="Calibri"/>
              </a:rPr>
              <a:t> se ha </a:t>
            </a:r>
            <a:r>
              <a:rPr lang="en-US" dirty="0" err="1">
                <a:cs typeface="Calibri"/>
              </a:rPr>
              <a:t>basado</a:t>
            </a:r>
            <a:r>
              <a:rPr lang="en-US" dirty="0">
                <a:cs typeface="Calibri"/>
              </a:rPr>
              <a:t> PASE</a:t>
            </a:r>
          </a:p>
          <a:p>
            <a:r>
              <a:rPr lang="en-US" dirty="0">
                <a:cs typeface="Calibri"/>
              </a:rPr>
              <a:t>LC_CTYPE indica </a:t>
            </a:r>
            <a:r>
              <a:rPr lang="en-US" dirty="0" err="1">
                <a:cs typeface="Calibri"/>
              </a:rPr>
              <a:t>el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tipo</a:t>
            </a:r>
            <a:r>
              <a:rPr lang="en-US" dirty="0">
                <a:cs typeface="Calibri"/>
              </a:rPr>
              <a:t> de </a:t>
            </a:r>
            <a:r>
              <a:rPr lang="en-US" dirty="0" err="1">
                <a:cs typeface="Calibri"/>
              </a:rPr>
              <a:t>idioma</a:t>
            </a:r>
            <a:r>
              <a:rPr lang="en-US" dirty="0">
                <a:cs typeface="Calibri"/>
              </a:rPr>
              <a:t> (LOCALE)</a:t>
            </a:r>
          </a:p>
          <a:p>
            <a:r>
              <a:rPr lang="en-US" dirty="0">
                <a:cs typeface="Calibri"/>
              </a:rPr>
              <a:t>PS1 </a:t>
            </a:r>
            <a:r>
              <a:rPr lang="en-US" dirty="0" err="1">
                <a:cs typeface="Calibri"/>
              </a:rPr>
              <a:t>ajusta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el</a:t>
            </a:r>
            <a:r>
              <a:rPr lang="en-US" dirty="0">
                <a:cs typeface="Calibri"/>
              </a:rPr>
              <a:t> prompt de la </a:t>
            </a:r>
            <a:r>
              <a:rPr lang="en-US" dirty="0" err="1">
                <a:cs typeface="Calibri"/>
              </a:rPr>
              <a:t>línea</a:t>
            </a:r>
            <a:r>
              <a:rPr lang="en-US" dirty="0">
                <a:cs typeface="Calibri"/>
              </a:rPr>
              <a:t> de </a:t>
            </a:r>
            <a:r>
              <a:rPr lang="en-US" dirty="0" err="1">
                <a:cs typeface="Calibri"/>
              </a:rPr>
              <a:t>mandatos</a:t>
            </a:r>
            <a:r>
              <a:rPr lang="en-US" dirty="0">
                <a:cs typeface="Calibri"/>
              </a:rPr>
              <a:t>. En </a:t>
            </a:r>
            <a:r>
              <a:rPr lang="en-US" dirty="0" err="1">
                <a:cs typeface="Calibri"/>
              </a:rPr>
              <a:t>este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caso</a:t>
            </a:r>
            <a:r>
              <a:rPr lang="en-US" dirty="0">
                <a:cs typeface="Calibri"/>
              </a:rPr>
              <a:t> para </a:t>
            </a:r>
            <a:r>
              <a:rPr lang="en-US" dirty="0" err="1">
                <a:cs typeface="Calibri"/>
              </a:rPr>
              <a:t>ver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usuario</a:t>
            </a:r>
            <a:r>
              <a:rPr lang="en-US" dirty="0">
                <a:cs typeface="Calibri"/>
              </a:rPr>
              <a:t>, </a:t>
            </a:r>
            <a:r>
              <a:rPr lang="en-US" dirty="0" err="1">
                <a:cs typeface="Calibri"/>
              </a:rPr>
              <a:t>nombre</a:t>
            </a:r>
            <a:r>
              <a:rPr lang="en-US" dirty="0">
                <a:cs typeface="Calibri"/>
              </a:rPr>
              <a:t> de host y </a:t>
            </a:r>
            <a:r>
              <a:rPr lang="en-US" dirty="0" err="1">
                <a:cs typeface="Calibri"/>
              </a:rPr>
              <a:t>ruta</a:t>
            </a:r>
            <a:r>
              <a:rPr lang="en-US" dirty="0">
                <a:cs typeface="Calibri"/>
              </a:rPr>
              <a:t>.</a:t>
            </a:r>
          </a:p>
          <a:p>
            <a:endParaRPr lang="en-US" dirty="0">
              <a:cs typeface="Calibri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891338-5FF4-4153-AF21-174F81F177DA}" type="slidenum">
              <a:rPr lang="es-ES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910386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Las </a:t>
            </a:r>
            <a:r>
              <a:rPr lang="en-US" dirty="0" err="1">
                <a:cs typeface="Calibri"/>
              </a:rPr>
              <a:t>llaves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públicas</a:t>
            </a:r>
            <a:r>
              <a:rPr lang="en-US" dirty="0">
                <a:cs typeface="Calibri"/>
              </a:rPr>
              <a:t> y </a:t>
            </a:r>
            <a:r>
              <a:rPr lang="en-US" dirty="0" err="1">
                <a:cs typeface="Calibri"/>
              </a:rPr>
              <a:t>privadas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permiten</a:t>
            </a:r>
            <a:r>
              <a:rPr lang="en-US" dirty="0">
                <a:cs typeface="Calibri"/>
              </a:rPr>
              <a:t> </a:t>
            </a:r>
            <a:r>
              <a:rPr lang="en-US" dirty="0" err="1">
                <a:cs typeface="Calibri"/>
              </a:rPr>
              <a:t>conectarse</a:t>
            </a:r>
            <a:r>
              <a:rPr lang="en-US" dirty="0">
                <a:cs typeface="Calibri"/>
              </a:rPr>
              <a:t> al </a:t>
            </a:r>
            <a:r>
              <a:rPr lang="en-US" dirty="0" err="1">
                <a:cs typeface="Calibri"/>
              </a:rPr>
              <a:t>servidor</a:t>
            </a:r>
            <a:r>
              <a:rPr lang="en-US" dirty="0">
                <a:cs typeface="Calibri"/>
              </a:rPr>
              <a:t> SSH (IBM I) de forma </a:t>
            </a:r>
            <a:r>
              <a:rPr lang="en-US" dirty="0" err="1">
                <a:cs typeface="Calibri"/>
              </a:rPr>
              <a:t>segura</a:t>
            </a:r>
            <a:r>
              <a:rPr lang="en-US" dirty="0">
                <a:cs typeface="Calibri"/>
              </a:rPr>
              <a:t> y sin </a:t>
            </a:r>
            <a:r>
              <a:rPr lang="en-US" dirty="0" err="1">
                <a:cs typeface="Calibri"/>
              </a:rPr>
              <a:t>uso</a:t>
            </a:r>
            <a:r>
              <a:rPr lang="en-US" dirty="0">
                <a:cs typeface="Calibri"/>
              </a:rPr>
              <a:t> de </a:t>
            </a:r>
            <a:r>
              <a:rPr lang="en-US" dirty="0" err="1">
                <a:cs typeface="Calibri"/>
              </a:rPr>
              <a:t>contraseñas</a:t>
            </a:r>
            <a:r>
              <a:rPr lang="en-US" dirty="0">
                <a:cs typeface="Calibri"/>
              </a:rPr>
              <a:t>. Esto es </a:t>
            </a:r>
            <a:r>
              <a:rPr lang="en-US" dirty="0" err="1">
                <a:cs typeface="Calibri"/>
              </a:rPr>
              <a:t>muy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útil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cuando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necesitamos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efectuar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tareas</a:t>
            </a:r>
            <a:r>
              <a:rPr lang="en-US" dirty="0">
                <a:cs typeface="Calibri"/>
              </a:rPr>
              <a:t> </a:t>
            </a:r>
            <a:r>
              <a:rPr lang="en-US" dirty="0" err="1">
                <a:cs typeface="Calibri"/>
              </a:rPr>
              <a:t>en</a:t>
            </a:r>
            <a:r>
              <a:rPr lang="en-US" dirty="0">
                <a:cs typeface="Calibri"/>
              </a:rPr>
              <a:t> modo bath, </a:t>
            </a:r>
            <a:r>
              <a:rPr lang="en-US" dirty="0" err="1">
                <a:cs typeface="Calibri"/>
              </a:rPr>
              <a:t>donde</a:t>
            </a:r>
            <a:r>
              <a:rPr lang="en-US" dirty="0">
                <a:cs typeface="Calibri"/>
              </a:rPr>
              <a:t> no </a:t>
            </a:r>
            <a:r>
              <a:rPr lang="en-US" dirty="0" err="1">
                <a:cs typeface="Calibri"/>
              </a:rPr>
              <a:t>habrá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intervención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humana</a:t>
            </a:r>
            <a:r>
              <a:rPr lang="en-US" dirty="0">
                <a:cs typeface="Calibri"/>
              </a:rPr>
              <a:t>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891338-5FF4-4153-AF21-174F81F177DA}" type="slidenum">
              <a:rPr lang="es-ES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024277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Los </a:t>
            </a:r>
            <a:r>
              <a:rPr lang="en-US" dirty="0" err="1">
                <a:cs typeface="Calibri"/>
              </a:rPr>
              <a:t>túneles</a:t>
            </a:r>
            <a:r>
              <a:rPr lang="en-US" dirty="0">
                <a:cs typeface="Calibri"/>
              </a:rPr>
              <a:t> o "port </a:t>
            </a:r>
            <a:r>
              <a:rPr lang="en-US" dirty="0" err="1">
                <a:cs typeface="Calibri"/>
              </a:rPr>
              <a:t>forwardings</a:t>
            </a:r>
            <a:r>
              <a:rPr lang="en-US" dirty="0">
                <a:cs typeface="Calibri"/>
              </a:rPr>
              <a:t>" son </a:t>
            </a:r>
            <a:r>
              <a:rPr lang="en-US" dirty="0" err="1">
                <a:cs typeface="Calibri"/>
              </a:rPr>
              <a:t>mecanismos</a:t>
            </a:r>
            <a:r>
              <a:rPr lang="en-US" dirty="0">
                <a:cs typeface="Calibri"/>
              </a:rPr>
              <a:t> de </a:t>
            </a:r>
            <a:r>
              <a:rPr lang="en-US" dirty="0" err="1">
                <a:cs typeface="Calibri"/>
              </a:rPr>
              <a:t>comunicación</a:t>
            </a:r>
            <a:r>
              <a:rPr lang="en-US" dirty="0">
                <a:cs typeface="Calibri"/>
              </a:rPr>
              <a:t> que </a:t>
            </a:r>
            <a:r>
              <a:rPr lang="en-US" dirty="0" err="1">
                <a:cs typeface="Calibri"/>
              </a:rPr>
              <a:t>permiten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trasladar</a:t>
            </a:r>
            <a:r>
              <a:rPr lang="en-US" dirty="0">
                <a:cs typeface="Calibri"/>
              </a:rPr>
              <a:t> la </a:t>
            </a:r>
            <a:r>
              <a:rPr lang="en-US" dirty="0" err="1">
                <a:cs typeface="Calibri"/>
              </a:rPr>
              <a:t>información</a:t>
            </a:r>
            <a:r>
              <a:rPr lang="en-US" dirty="0">
                <a:cs typeface="Calibri"/>
              </a:rPr>
              <a:t> de </a:t>
            </a:r>
            <a:r>
              <a:rPr lang="en-US" dirty="0" err="1">
                <a:cs typeface="Calibri"/>
              </a:rPr>
              <a:t>puertos</a:t>
            </a:r>
            <a:r>
              <a:rPr lang="en-US" dirty="0">
                <a:cs typeface="Calibri"/>
              </a:rPr>
              <a:t> TCP visible </a:t>
            </a:r>
            <a:r>
              <a:rPr lang="en-US" dirty="0" err="1">
                <a:cs typeface="Calibri"/>
              </a:rPr>
              <a:t>desde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el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servidor</a:t>
            </a:r>
            <a:r>
              <a:rPr lang="en-US" dirty="0">
                <a:cs typeface="Calibri"/>
              </a:rPr>
              <a:t> con SSH (</a:t>
            </a:r>
            <a:r>
              <a:rPr lang="en-US" dirty="0" err="1">
                <a:cs typeface="Calibri"/>
              </a:rPr>
              <a:t>puede</a:t>
            </a:r>
            <a:r>
              <a:rPr lang="en-US" dirty="0">
                <a:cs typeface="Calibri"/>
              </a:rPr>
              <a:t> ser del </a:t>
            </a:r>
            <a:r>
              <a:rPr lang="en-US" dirty="0" err="1">
                <a:cs typeface="Calibri"/>
              </a:rPr>
              <a:t>mismo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servidor</a:t>
            </a:r>
            <a:r>
              <a:rPr lang="en-US" dirty="0">
                <a:cs typeface="Calibri"/>
              </a:rPr>
              <a:t> o de </a:t>
            </a:r>
            <a:r>
              <a:rPr lang="en-US" dirty="0" err="1">
                <a:cs typeface="Calibri"/>
              </a:rPr>
              <a:t>otro</a:t>
            </a:r>
            <a:r>
              <a:rPr lang="en-US" dirty="0">
                <a:cs typeface="Calibri"/>
              </a:rPr>
              <a:t> a </a:t>
            </a:r>
            <a:r>
              <a:rPr lang="en-US" dirty="0" err="1">
                <a:cs typeface="Calibri"/>
              </a:rPr>
              <a:t>su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alcance</a:t>
            </a:r>
            <a:r>
              <a:rPr lang="en-US" dirty="0">
                <a:cs typeface="Calibri"/>
              </a:rPr>
              <a:t>) </a:t>
            </a:r>
            <a:r>
              <a:rPr lang="en-US" dirty="0" err="1">
                <a:cs typeface="Calibri"/>
              </a:rPr>
              <a:t>hacia</a:t>
            </a:r>
            <a:r>
              <a:rPr lang="en-US" dirty="0">
                <a:cs typeface="Calibri"/>
              </a:rPr>
              <a:t> </a:t>
            </a:r>
            <a:r>
              <a:rPr lang="en-US" dirty="0" err="1">
                <a:cs typeface="Calibri"/>
              </a:rPr>
              <a:t>el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cliente</a:t>
            </a:r>
            <a:r>
              <a:rPr lang="en-US" dirty="0">
                <a:cs typeface="Calibri"/>
              </a:rPr>
              <a:t> o </a:t>
            </a:r>
            <a:r>
              <a:rPr lang="en-US" dirty="0" err="1">
                <a:cs typeface="Calibri"/>
              </a:rPr>
              <a:t>desde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el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cliente</a:t>
            </a:r>
            <a:r>
              <a:rPr lang="en-US" dirty="0">
                <a:cs typeface="Calibri"/>
              </a:rPr>
              <a:t> al </a:t>
            </a:r>
            <a:r>
              <a:rPr lang="en-US" dirty="0" err="1">
                <a:cs typeface="Calibri"/>
              </a:rPr>
              <a:t>servidor</a:t>
            </a:r>
            <a:r>
              <a:rPr lang="en-US" dirty="0">
                <a:cs typeface="Calibri"/>
              </a:rPr>
              <a:t>, </a:t>
            </a:r>
            <a:r>
              <a:rPr lang="en-US" dirty="0" err="1">
                <a:cs typeface="Calibri"/>
              </a:rPr>
              <a:t>según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su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uso</a:t>
            </a:r>
            <a:r>
              <a:rPr lang="en-US" dirty="0">
                <a:cs typeface="Calibri"/>
              </a:rPr>
              <a:t>. </a:t>
            </a:r>
          </a:p>
          <a:p>
            <a:r>
              <a:rPr lang="en-US" dirty="0">
                <a:cs typeface="Calibri"/>
              </a:rPr>
              <a:t>Los </a:t>
            </a:r>
            <a:r>
              <a:rPr lang="en-US" dirty="0" err="1">
                <a:cs typeface="Calibri"/>
              </a:rPr>
              <a:t>valores</a:t>
            </a:r>
            <a:r>
              <a:rPr lang="en-US" dirty="0">
                <a:cs typeface="Calibri"/>
              </a:rPr>
              <a:t> de </a:t>
            </a:r>
            <a:r>
              <a:rPr lang="en-US" dirty="0" err="1">
                <a:cs typeface="Calibri"/>
              </a:rPr>
              <a:t>PermitTunnel</a:t>
            </a:r>
            <a:r>
              <a:rPr lang="en-US" dirty="0">
                <a:cs typeface="Calibri"/>
              </a:rPr>
              <a:t> y </a:t>
            </a:r>
            <a:r>
              <a:rPr lang="en-US" dirty="0" err="1">
                <a:cs typeface="Calibri"/>
              </a:rPr>
              <a:t>AllowTcpForwarding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controlan</a:t>
            </a:r>
            <a:r>
              <a:rPr lang="en-US" dirty="0">
                <a:cs typeface="Calibri"/>
              </a:rPr>
              <a:t> </a:t>
            </a:r>
            <a:r>
              <a:rPr lang="en-US" dirty="0" err="1">
                <a:cs typeface="Calibri"/>
              </a:rPr>
              <a:t>el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acceso</a:t>
            </a:r>
            <a:r>
              <a:rPr lang="en-US" dirty="0">
                <a:cs typeface="Calibri"/>
              </a:rPr>
              <a:t>.</a:t>
            </a:r>
          </a:p>
          <a:p>
            <a:r>
              <a:rPr lang="en-US" dirty="0">
                <a:cs typeface="Calibri"/>
              </a:rPr>
              <a:t>Sin embargo, </a:t>
            </a:r>
            <a:r>
              <a:rPr lang="en-US" dirty="0" err="1">
                <a:cs typeface="Calibri"/>
              </a:rPr>
              <a:t>aunque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el</a:t>
            </a:r>
            <a:r>
              <a:rPr lang="en-US" dirty="0">
                <a:cs typeface="Calibri"/>
              </a:rPr>
              <a:t> valor de los </a:t>
            </a:r>
            <a:r>
              <a:rPr lang="en-US" dirty="0" err="1">
                <a:cs typeface="Calibri"/>
              </a:rPr>
              <a:t>permisos</a:t>
            </a:r>
            <a:r>
              <a:rPr lang="en-US" dirty="0">
                <a:cs typeface="Calibri"/>
              </a:rPr>
              <a:t> sea "no", es </a:t>
            </a:r>
            <a:r>
              <a:rPr lang="en-US" dirty="0" err="1">
                <a:cs typeface="Calibri"/>
              </a:rPr>
              <a:t>posible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brincarse</a:t>
            </a:r>
            <a:r>
              <a:rPr lang="en-US" dirty="0">
                <a:cs typeface="Calibri"/>
              </a:rPr>
              <a:t> ese control </a:t>
            </a:r>
            <a:r>
              <a:rPr lang="en-US" dirty="0" err="1">
                <a:cs typeface="Calibri"/>
              </a:rPr>
              <a:t>usando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mecanismos</a:t>
            </a:r>
            <a:r>
              <a:rPr lang="en-US" dirty="0">
                <a:cs typeface="Calibri"/>
              </a:rPr>
              <a:t> con SSHUTTLE </a:t>
            </a:r>
            <a:r>
              <a:rPr lang="en-US" dirty="0" err="1">
                <a:cs typeface="Calibri"/>
              </a:rPr>
              <a:t>en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combinación</a:t>
            </a:r>
            <a:r>
              <a:rPr lang="en-US" dirty="0">
                <a:cs typeface="Calibri"/>
              </a:rPr>
              <a:t> con Python3.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891338-5FF4-4153-AF21-174F81F177DA}" type="slidenum">
              <a:rPr lang="es-ES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92728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El </a:t>
            </a:r>
            <a:r>
              <a:rPr lang="en-US" dirty="0" err="1">
                <a:cs typeface="Calibri"/>
              </a:rPr>
              <a:t>uso</a:t>
            </a:r>
            <a:r>
              <a:rPr lang="en-US" dirty="0">
                <a:cs typeface="Calibri"/>
              </a:rPr>
              <a:t> de un </a:t>
            </a:r>
            <a:r>
              <a:rPr lang="en-US" dirty="0" err="1">
                <a:cs typeface="Calibri"/>
              </a:rPr>
              <a:t>túnel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dinámico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permite</a:t>
            </a:r>
            <a:r>
              <a:rPr lang="en-US" dirty="0">
                <a:cs typeface="Calibri"/>
              </a:rPr>
              <a:t> usar un </a:t>
            </a:r>
            <a:r>
              <a:rPr lang="en-US" dirty="0" err="1">
                <a:cs typeface="Calibri"/>
              </a:rPr>
              <a:t>único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puerto</a:t>
            </a:r>
            <a:r>
              <a:rPr lang="en-US" dirty="0">
                <a:cs typeface="Calibri"/>
              </a:rPr>
              <a:t> para acceder a los </a:t>
            </a:r>
            <a:r>
              <a:rPr lang="en-US" dirty="0" err="1">
                <a:cs typeface="Calibri"/>
              </a:rPr>
              <a:t>servicios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en</a:t>
            </a:r>
            <a:r>
              <a:rPr lang="en-US" dirty="0">
                <a:cs typeface="Calibri"/>
              </a:rPr>
              <a:t> la red </a:t>
            </a:r>
            <a:r>
              <a:rPr lang="en-US" dirty="0" err="1">
                <a:cs typeface="Calibri"/>
              </a:rPr>
              <a:t>remota</a:t>
            </a:r>
            <a:r>
              <a:rPr lang="en-US" dirty="0">
                <a:cs typeface="Calibri"/>
              </a:rPr>
              <a:t>, con un </a:t>
            </a:r>
            <a:r>
              <a:rPr lang="en-US" dirty="0" err="1">
                <a:cs typeface="Calibri"/>
              </a:rPr>
              <a:t>mecanismo</a:t>
            </a:r>
            <a:r>
              <a:rPr lang="en-US" dirty="0">
                <a:cs typeface="Calibri"/>
              </a:rPr>
              <a:t> de proxy SOCKS5. Esto </a:t>
            </a:r>
            <a:r>
              <a:rPr lang="en-US" dirty="0" err="1">
                <a:cs typeface="Calibri"/>
              </a:rPr>
              <a:t>requiere</a:t>
            </a:r>
            <a:r>
              <a:rPr lang="en-US" dirty="0">
                <a:cs typeface="Calibri"/>
              </a:rPr>
              <a:t> de </a:t>
            </a:r>
            <a:r>
              <a:rPr lang="en-US" dirty="0" err="1">
                <a:cs typeface="Calibri"/>
              </a:rPr>
              <a:t>soporte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en</a:t>
            </a:r>
            <a:r>
              <a:rPr lang="en-US" dirty="0">
                <a:cs typeface="Calibri"/>
              </a:rPr>
              <a:t> los </a:t>
            </a:r>
            <a:r>
              <a:rPr lang="en-US" dirty="0" err="1">
                <a:cs typeface="Calibri"/>
              </a:rPr>
              <a:t>programas</a:t>
            </a:r>
            <a:r>
              <a:rPr lang="en-US" dirty="0">
                <a:cs typeface="Calibri"/>
              </a:rPr>
              <a:t>, </a:t>
            </a:r>
            <a:r>
              <a:rPr lang="en-US" dirty="0" err="1">
                <a:cs typeface="Calibri"/>
              </a:rPr>
              <a:t>como</a:t>
            </a:r>
            <a:r>
              <a:rPr lang="en-US" dirty="0">
                <a:cs typeface="Calibri"/>
              </a:rPr>
              <a:t> TN5250J.</a:t>
            </a:r>
          </a:p>
          <a:p>
            <a:r>
              <a:rPr lang="en-US" dirty="0">
                <a:cs typeface="Calibri"/>
              </a:rPr>
              <a:t>Para </a:t>
            </a:r>
            <a:r>
              <a:rPr lang="en-US" dirty="0" err="1">
                <a:cs typeface="Calibri"/>
              </a:rPr>
              <a:t>el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uso</a:t>
            </a:r>
            <a:r>
              <a:rPr lang="en-US" dirty="0">
                <a:cs typeface="Calibri"/>
              </a:rPr>
              <a:t> de </a:t>
            </a:r>
            <a:r>
              <a:rPr lang="en-US" dirty="0" err="1">
                <a:cs typeface="Calibri"/>
              </a:rPr>
              <a:t>herramientas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como</a:t>
            </a:r>
            <a:r>
              <a:rPr lang="en-US" dirty="0">
                <a:cs typeface="Calibri"/>
              </a:rPr>
              <a:t> IBM Access Client Solutions for I es </a:t>
            </a:r>
            <a:r>
              <a:rPr lang="en-US" dirty="0" err="1">
                <a:cs typeface="Calibri"/>
              </a:rPr>
              <a:t>necesario</a:t>
            </a:r>
            <a:r>
              <a:rPr lang="en-US" dirty="0">
                <a:cs typeface="Calibri"/>
              </a:rPr>
              <a:t> usar </a:t>
            </a:r>
            <a:r>
              <a:rPr lang="en-US" dirty="0" err="1">
                <a:cs typeface="Calibri"/>
              </a:rPr>
              <a:t>herramientas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como</a:t>
            </a:r>
            <a:r>
              <a:rPr lang="en-US" dirty="0">
                <a:cs typeface="Calibri"/>
              </a:rPr>
              <a:t>:</a:t>
            </a:r>
          </a:p>
          <a:p>
            <a:r>
              <a:rPr lang="en-US" dirty="0">
                <a:cs typeface="Calibri"/>
              </a:rPr>
              <a:t>Windows -&gt; </a:t>
            </a:r>
            <a:r>
              <a:rPr lang="en-US" dirty="0" err="1">
                <a:cs typeface="Calibri"/>
              </a:rPr>
              <a:t>Proxifier</a:t>
            </a:r>
            <a:r>
              <a:rPr lang="en-US" dirty="0">
                <a:cs typeface="Calibri"/>
              </a:rPr>
              <a:t> / </a:t>
            </a:r>
            <a:r>
              <a:rPr lang="en-US" dirty="0" err="1">
                <a:cs typeface="Calibri"/>
              </a:rPr>
              <a:t>WideCap</a:t>
            </a:r>
          </a:p>
          <a:p>
            <a:r>
              <a:rPr lang="en-US" dirty="0">
                <a:cs typeface="Calibri"/>
              </a:rPr>
              <a:t>Linux -&gt; </a:t>
            </a:r>
            <a:r>
              <a:rPr lang="en-US" dirty="0" err="1">
                <a:cs typeface="Calibri"/>
              </a:rPr>
              <a:t>Proxychains</a:t>
            </a:r>
            <a:r>
              <a:rPr lang="en-US" dirty="0">
                <a:cs typeface="Calibri"/>
              </a:rPr>
              <a:t> / </a:t>
            </a:r>
            <a:r>
              <a:rPr lang="en-US" dirty="0" err="1">
                <a:cs typeface="Calibri"/>
              </a:rPr>
              <a:t>SSHuttle</a:t>
            </a:r>
            <a:r>
              <a:rPr lang="en-US" dirty="0">
                <a:cs typeface="Calibri"/>
              </a:rPr>
              <a:t> / TSOCKS</a:t>
            </a:r>
          </a:p>
          <a:p>
            <a:r>
              <a:rPr lang="en-US" dirty="0">
                <a:cs typeface="Calibri"/>
              </a:rPr>
              <a:t>Mac -&gt; SSHUTTLE</a:t>
            </a:r>
          </a:p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Hay que </a:t>
            </a:r>
            <a:r>
              <a:rPr lang="en-US" dirty="0" err="1">
                <a:cs typeface="Calibri"/>
              </a:rPr>
              <a:t>considerar</a:t>
            </a:r>
            <a:r>
              <a:rPr lang="en-US" dirty="0">
                <a:cs typeface="Calibri"/>
              </a:rPr>
              <a:t> que la </a:t>
            </a:r>
            <a:r>
              <a:rPr lang="en-US" dirty="0" err="1">
                <a:cs typeface="Calibri"/>
              </a:rPr>
              <a:t>capacidad</a:t>
            </a:r>
            <a:r>
              <a:rPr lang="en-US" dirty="0">
                <a:cs typeface="Calibri"/>
              </a:rPr>
              <a:t> de </a:t>
            </a:r>
            <a:r>
              <a:rPr lang="en-US" dirty="0" err="1">
                <a:cs typeface="Calibri"/>
              </a:rPr>
              <a:t>hacer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esto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puede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representar</a:t>
            </a:r>
            <a:r>
              <a:rPr lang="en-US" dirty="0">
                <a:cs typeface="Calibri"/>
              </a:rPr>
              <a:t> un </a:t>
            </a:r>
            <a:r>
              <a:rPr lang="en-US" dirty="0" err="1">
                <a:cs typeface="Calibri"/>
              </a:rPr>
              <a:t>agujero</a:t>
            </a:r>
            <a:r>
              <a:rPr lang="en-US" dirty="0">
                <a:cs typeface="Calibri"/>
              </a:rPr>
              <a:t> de </a:t>
            </a:r>
            <a:r>
              <a:rPr lang="en-US" dirty="0" err="1">
                <a:cs typeface="Calibri"/>
              </a:rPr>
              <a:t>seguridad</a:t>
            </a:r>
            <a:r>
              <a:rPr lang="en-US" dirty="0">
                <a:cs typeface="Calibri"/>
              </a:rPr>
              <a:t> para la </a:t>
            </a:r>
            <a:r>
              <a:rPr lang="en-US" dirty="0" err="1">
                <a:cs typeface="Calibri"/>
              </a:rPr>
              <a:t>empresa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891338-5FF4-4153-AF21-174F81F177DA}" type="slidenum">
              <a:rPr lang="es-ES"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921623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En </a:t>
            </a:r>
            <a:r>
              <a:rPr lang="en-US" dirty="0" err="1">
                <a:cs typeface="Calibri"/>
              </a:rPr>
              <a:t>este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caso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usamos</a:t>
            </a:r>
            <a:r>
              <a:rPr lang="en-US" dirty="0">
                <a:cs typeface="Calibri"/>
              </a:rPr>
              <a:t> un </a:t>
            </a:r>
            <a:r>
              <a:rPr lang="en-US" dirty="0" err="1">
                <a:cs typeface="Calibri"/>
              </a:rPr>
              <a:t>servidor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intermedio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en</a:t>
            </a:r>
            <a:r>
              <a:rPr lang="en-US" dirty="0">
                <a:cs typeface="Calibri"/>
              </a:rPr>
              <a:t> la </a:t>
            </a:r>
            <a:r>
              <a:rPr lang="en-US" dirty="0" err="1">
                <a:cs typeface="Calibri"/>
              </a:rPr>
              <a:t>nube</a:t>
            </a:r>
            <a:r>
              <a:rPr lang="en-US" dirty="0">
                <a:cs typeface="Calibri"/>
              </a:rPr>
              <a:t>, </a:t>
            </a:r>
            <a:r>
              <a:rPr lang="en-US" dirty="0" err="1">
                <a:cs typeface="Calibri"/>
              </a:rPr>
              <a:t>pero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puede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estar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en</a:t>
            </a:r>
            <a:r>
              <a:rPr lang="en-US" dirty="0">
                <a:cs typeface="Calibri"/>
              </a:rPr>
              <a:t> la </a:t>
            </a:r>
            <a:r>
              <a:rPr lang="en-US" dirty="0" err="1">
                <a:cs typeface="Calibri"/>
              </a:rPr>
              <a:t>oficina</a:t>
            </a:r>
            <a:r>
              <a:rPr lang="en-US" dirty="0">
                <a:cs typeface="Calibri"/>
              </a:rPr>
              <a:t> o </a:t>
            </a:r>
            <a:r>
              <a:rPr lang="en-US" dirty="0" err="1">
                <a:cs typeface="Calibri"/>
              </a:rPr>
              <a:t>incluso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en</a:t>
            </a:r>
            <a:r>
              <a:rPr lang="en-US" dirty="0">
                <a:cs typeface="Calibri"/>
              </a:rPr>
              <a:t> la casa. Este </a:t>
            </a:r>
            <a:r>
              <a:rPr lang="en-US" dirty="0" err="1">
                <a:cs typeface="Calibri"/>
              </a:rPr>
              <a:t>equipo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será</a:t>
            </a:r>
            <a:r>
              <a:rPr lang="en-US" dirty="0">
                <a:cs typeface="Calibri"/>
              </a:rPr>
              <a:t> "</a:t>
            </a:r>
            <a:r>
              <a:rPr lang="en-US" dirty="0" err="1">
                <a:cs typeface="Calibri"/>
              </a:rPr>
              <a:t>intermediario</a:t>
            </a:r>
            <a:r>
              <a:rPr lang="en-US" dirty="0">
                <a:cs typeface="Calibri"/>
              </a:rPr>
              <a:t>" y </a:t>
            </a:r>
            <a:r>
              <a:rPr lang="en-US" dirty="0" err="1">
                <a:cs typeface="Calibri"/>
              </a:rPr>
              <a:t>recibirá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el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puerto</a:t>
            </a:r>
            <a:r>
              <a:rPr lang="en-US" dirty="0">
                <a:cs typeface="Calibri"/>
              </a:rPr>
              <a:t> SSH del </a:t>
            </a:r>
            <a:r>
              <a:rPr lang="en-US" dirty="0" err="1">
                <a:cs typeface="Calibri"/>
              </a:rPr>
              <a:t>servidor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remoto</a:t>
            </a:r>
            <a:r>
              <a:rPr lang="en-US" dirty="0">
                <a:cs typeface="Calibri"/>
              </a:rPr>
              <a:t> (IBM I o un </a:t>
            </a:r>
            <a:r>
              <a:rPr lang="en-US" dirty="0" err="1">
                <a:cs typeface="Calibri"/>
              </a:rPr>
              <a:t>equipo</a:t>
            </a:r>
            <a:r>
              <a:rPr lang="en-US" dirty="0">
                <a:cs typeface="Calibri"/>
              </a:rPr>
              <a:t> con </a:t>
            </a:r>
            <a:r>
              <a:rPr lang="en-US" dirty="0" err="1">
                <a:cs typeface="Calibri"/>
              </a:rPr>
              <a:t>salida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a</a:t>
            </a:r>
            <a:r>
              <a:rPr lang="en-US" dirty="0">
                <a:cs typeface="Calibri"/>
              </a:rPr>
              <a:t> Internet </a:t>
            </a:r>
            <a:r>
              <a:rPr lang="en-US" dirty="0" err="1">
                <a:cs typeface="Calibri"/>
              </a:rPr>
              <a:t>en</a:t>
            </a:r>
            <a:r>
              <a:rPr lang="en-US" dirty="0">
                <a:cs typeface="Calibri"/>
              </a:rPr>
              <a:t> la </a:t>
            </a:r>
            <a:r>
              <a:rPr lang="en-US" dirty="0" err="1">
                <a:cs typeface="Calibri"/>
              </a:rPr>
              <a:t>misma</a:t>
            </a:r>
            <a:r>
              <a:rPr lang="en-US" dirty="0">
                <a:cs typeface="Calibri"/>
              </a:rPr>
              <a:t> red)  y </a:t>
            </a:r>
            <a:r>
              <a:rPr lang="en-US" dirty="0" err="1">
                <a:cs typeface="Calibri"/>
              </a:rPr>
              <a:t>permitirá</a:t>
            </a:r>
            <a:r>
              <a:rPr lang="en-US" dirty="0">
                <a:cs typeface="Calibri"/>
              </a:rPr>
              <a:t> que </a:t>
            </a:r>
            <a:r>
              <a:rPr lang="en-US" dirty="0" err="1">
                <a:cs typeface="Calibri"/>
              </a:rPr>
              <a:t>nos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podamos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conectar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desde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nuestra</a:t>
            </a:r>
            <a:r>
              <a:rPr lang="en-US" dirty="0">
                <a:cs typeface="Calibri"/>
              </a:rPr>
              <a:t> PC para </a:t>
            </a:r>
            <a:r>
              <a:rPr lang="en-US" dirty="0" err="1">
                <a:cs typeface="Calibri"/>
              </a:rPr>
              <a:t>usarlo</a:t>
            </a:r>
            <a:r>
              <a:rPr lang="en-US" dirty="0">
                <a:cs typeface="Calibri"/>
              </a:rPr>
              <a:t> de </a:t>
            </a:r>
            <a:r>
              <a:rPr lang="en-US" dirty="0" err="1">
                <a:cs typeface="Calibri"/>
              </a:rPr>
              <a:t>puente</a:t>
            </a:r>
            <a:r>
              <a:rPr lang="en-US" dirty="0">
                <a:cs typeface="Calibri"/>
              </a:rPr>
              <a:t>. </a:t>
            </a:r>
          </a:p>
          <a:p>
            <a:r>
              <a:rPr lang="en-US" dirty="0">
                <a:cs typeface="Calibri"/>
              </a:rPr>
              <a:t>Una </a:t>
            </a:r>
            <a:r>
              <a:rPr lang="en-US" dirty="0" err="1">
                <a:cs typeface="Calibri"/>
              </a:rPr>
              <a:t>vez</a:t>
            </a:r>
            <a:r>
              <a:rPr lang="en-US" dirty="0">
                <a:cs typeface="Calibri"/>
              </a:rPr>
              <a:t> que </a:t>
            </a:r>
            <a:r>
              <a:rPr lang="en-US" dirty="0" err="1">
                <a:cs typeface="Calibri"/>
              </a:rPr>
              <a:t>hayamos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obtenido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mediante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túnel</a:t>
            </a:r>
            <a:r>
              <a:rPr lang="en-US" dirty="0">
                <a:cs typeface="Calibri"/>
              </a:rPr>
              <a:t> local </a:t>
            </a:r>
            <a:r>
              <a:rPr lang="en-US" dirty="0" err="1">
                <a:cs typeface="Calibri"/>
              </a:rPr>
              <a:t>el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puerto</a:t>
            </a:r>
            <a:r>
              <a:rPr lang="en-US" dirty="0">
                <a:cs typeface="Calibri"/>
              </a:rPr>
              <a:t> de SSH del </a:t>
            </a:r>
            <a:r>
              <a:rPr lang="en-US" dirty="0" err="1">
                <a:cs typeface="Calibri"/>
              </a:rPr>
              <a:t>servidor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remoto</a:t>
            </a:r>
            <a:r>
              <a:rPr lang="en-US" dirty="0">
                <a:cs typeface="Calibri"/>
              </a:rPr>
              <a:t> </a:t>
            </a:r>
            <a:r>
              <a:rPr lang="en-US" dirty="0" err="1">
                <a:cs typeface="Calibri"/>
              </a:rPr>
              <a:t>crearemos</a:t>
            </a:r>
            <a:r>
              <a:rPr lang="en-US" dirty="0">
                <a:cs typeface="Calibri"/>
              </a:rPr>
              <a:t> un </a:t>
            </a:r>
            <a:r>
              <a:rPr lang="en-US" dirty="0" err="1">
                <a:cs typeface="Calibri"/>
              </a:rPr>
              <a:t>túnel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dinámico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apuntando</a:t>
            </a:r>
            <a:r>
              <a:rPr lang="en-US" dirty="0">
                <a:cs typeface="Calibri"/>
              </a:rPr>
              <a:t> a la </a:t>
            </a:r>
            <a:r>
              <a:rPr lang="en-US" dirty="0" err="1">
                <a:cs typeface="Calibri"/>
              </a:rPr>
              <a:t>misma</a:t>
            </a:r>
            <a:r>
              <a:rPr lang="en-US" dirty="0">
                <a:cs typeface="Calibri"/>
              </a:rPr>
              <a:t> PC (localhost) </a:t>
            </a:r>
            <a:r>
              <a:rPr lang="en-US" dirty="0" err="1">
                <a:cs typeface="Calibri"/>
              </a:rPr>
              <a:t>pero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en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el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puerto</a:t>
            </a:r>
            <a:r>
              <a:rPr lang="en-US" dirty="0">
                <a:cs typeface="Calibri"/>
              </a:rPr>
              <a:t> que </a:t>
            </a:r>
            <a:r>
              <a:rPr lang="en-US" dirty="0" err="1">
                <a:cs typeface="Calibri"/>
              </a:rPr>
              <a:t>obtuvimos</a:t>
            </a:r>
            <a:r>
              <a:rPr lang="en-US" dirty="0">
                <a:cs typeface="Calibri"/>
              </a:rPr>
              <a:t> del </a:t>
            </a:r>
            <a:r>
              <a:rPr lang="en-US" dirty="0" err="1">
                <a:cs typeface="Calibri"/>
              </a:rPr>
              <a:t>servidor</a:t>
            </a:r>
            <a:r>
              <a:rPr lang="en-US" dirty="0">
                <a:cs typeface="Calibri"/>
              </a:rPr>
              <a:t> IBM I. </a:t>
            </a:r>
          </a:p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Esto debe </a:t>
            </a:r>
            <a:r>
              <a:rPr lang="en-US" dirty="0" err="1">
                <a:cs typeface="Calibri"/>
              </a:rPr>
              <a:t>hacerse</a:t>
            </a:r>
            <a:r>
              <a:rPr lang="en-US" dirty="0">
                <a:cs typeface="Calibri"/>
              </a:rPr>
              <a:t> con </a:t>
            </a:r>
            <a:r>
              <a:rPr lang="en-US" dirty="0" err="1">
                <a:cs typeface="Calibri"/>
              </a:rPr>
              <a:t>cuidado</a:t>
            </a:r>
            <a:r>
              <a:rPr lang="en-US" dirty="0">
                <a:cs typeface="Calibri"/>
              </a:rPr>
              <a:t>, </a:t>
            </a:r>
            <a:r>
              <a:rPr lang="en-US" dirty="0" err="1">
                <a:cs typeface="Calibri"/>
              </a:rPr>
              <a:t>ya</a:t>
            </a:r>
            <a:r>
              <a:rPr lang="en-US" dirty="0">
                <a:cs typeface="Calibri"/>
              </a:rPr>
              <a:t> que </a:t>
            </a:r>
            <a:r>
              <a:rPr lang="en-US" dirty="0" err="1">
                <a:cs typeface="Calibri"/>
              </a:rPr>
              <a:t>podría</a:t>
            </a:r>
            <a:r>
              <a:rPr lang="en-US" dirty="0">
                <a:cs typeface="Calibri"/>
              </a:rPr>
              <a:t> </a:t>
            </a:r>
            <a:r>
              <a:rPr lang="en-US" dirty="0" err="1">
                <a:cs typeface="Calibri"/>
              </a:rPr>
              <a:t>representar</a:t>
            </a:r>
            <a:r>
              <a:rPr lang="en-US" dirty="0">
                <a:cs typeface="Calibri"/>
              </a:rPr>
              <a:t> una </a:t>
            </a:r>
            <a:r>
              <a:rPr lang="en-US" dirty="0" err="1">
                <a:cs typeface="Calibri"/>
              </a:rPr>
              <a:t>vulnerabilidad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si</a:t>
            </a:r>
            <a:r>
              <a:rPr lang="en-US" dirty="0">
                <a:cs typeface="Calibri"/>
              </a:rPr>
              <a:t> no se </a:t>
            </a:r>
            <a:r>
              <a:rPr lang="en-US" dirty="0" err="1">
                <a:cs typeface="Calibri"/>
              </a:rPr>
              <a:t>tienen</a:t>
            </a:r>
            <a:r>
              <a:rPr lang="en-US" dirty="0">
                <a:cs typeface="Calibri"/>
              </a:rPr>
              <a:t> los </a:t>
            </a:r>
            <a:r>
              <a:rPr lang="en-US" dirty="0" err="1">
                <a:cs typeface="Calibri"/>
              </a:rPr>
              <a:t>cuidados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necesarios</a:t>
            </a:r>
            <a:r>
              <a:rPr lang="en-US" dirty="0">
                <a:cs typeface="Calibri"/>
              </a:rPr>
              <a:t>.</a:t>
            </a:r>
          </a:p>
          <a:p>
            <a:r>
              <a:rPr lang="en-US" dirty="0">
                <a:cs typeface="Calibri"/>
              </a:rPr>
              <a:t>Existen firewalls que </a:t>
            </a:r>
            <a:r>
              <a:rPr lang="en-US" dirty="0" err="1">
                <a:cs typeface="Calibri"/>
              </a:rPr>
              <a:t>usan</a:t>
            </a:r>
            <a:r>
              <a:rPr lang="en-US" dirty="0">
                <a:cs typeface="Calibri"/>
              </a:rPr>
              <a:t> Deep-packet-inspection y </a:t>
            </a:r>
            <a:r>
              <a:rPr lang="en-US" dirty="0" err="1">
                <a:cs typeface="Calibri"/>
              </a:rPr>
              <a:t>pueden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identificar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el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servicio</a:t>
            </a:r>
            <a:r>
              <a:rPr lang="en-US" dirty="0">
                <a:cs typeface="Calibri"/>
              </a:rPr>
              <a:t> de SSH </a:t>
            </a:r>
            <a:r>
              <a:rPr lang="en-US" dirty="0" err="1">
                <a:cs typeface="Calibri"/>
              </a:rPr>
              <a:t>aunque</a:t>
            </a:r>
            <a:r>
              <a:rPr lang="en-US" dirty="0">
                <a:cs typeface="Calibri"/>
              </a:rPr>
              <a:t> se </a:t>
            </a:r>
            <a:r>
              <a:rPr lang="en-US" dirty="0" err="1">
                <a:cs typeface="Calibri"/>
              </a:rPr>
              <a:t>ejecute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en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otro</a:t>
            </a:r>
            <a:r>
              <a:rPr lang="en-US" dirty="0">
                <a:cs typeface="Calibri"/>
              </a:rPr>
              <a:t> </a:t>
            </a:r>
            <a:r>
              <a:rPr lang="en-US" dirty="0" err="1">
                <a:cs typeface="Calibri"/>
              </a:rPr>
              <a:t>puerto</a:t>
            </a:r>
            <a:r>
              <a:rPr lang="en-US" dirty="0">
                <a:cs typeface="Calibri"/>
              </a:rPr>
              <a:t>. Se </a:t>
            </a:r>
            <a:r>
              <a:rPr lang="en-US" dirty="0" err="1">
                <a:cs typeface="Calibri"/>
              </a:rPr>
              <a:t>recomienda</a:t>
            </a:r>
            <a:r>
              <a:rPr lang="en-US" dirty="0">
                <a:cs typeface="Calibri"/>
              </a:rPr>
              <a:t> usar </a:t>
            </a:r>
            <a:r>
              <a:rPr lang="en-US" dirty="0" err="1">
                <a:cs typeface="Calibri"/>
              </a:rPr>
              <a:t>el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puerto</a:t>
            </a:r>
            <a:r>
              <a:rPr lang="en-US" dirty="0">
                <a:cs typeface="Calibri"/>
              </a:rPr>
              <a:t> 443 </a:t>
            </a:r>
            <a:r>
              <a:rPr lang="en-US" dirty="0" err="1">
                <a:cs typeface="Calibri"/>
              </a:rPr>
              <a:t>en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el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servidor</a:t>
            </a:r>
            <a:r>
              <a:rPr lang="en-US" dirty="0">
                <a:cs typeface="Calibri"/>
              </a:rPr>
              <a:t> de </a:t>
            </a:r>
            <a:r>
              <a:rPr lang="en-US" dirty="0" err="1">
                <a:cs typeface="Calibri"/>
              </a:rPr>
              <a:t>puente</a:t>
            </a:r>
            <a:r>
              <a:rPr lang="en-US" dirty="0">
                <a:cs typeface="Calibri"/>
              </a:rPr>
              <a:t> para </a:t>
            </a:r>
            <a:r>
              <a:rPr lang="en-US" dirty="0" err="1">
                <a:cs typeface="Calibri"/>
              </a:rPr>
              <a:t>intentar</a:t>
            </a:r>
            <a:r>
              <a:rPr lang="en-US" dirty="0">
                <a:cs typeface="Calibri"/>
              </a:rPr>
              <a:t> </a:t>
            </a:r>
            <a:r>
              <a:rPr lang="en-US" dirty="0" err="1">
                <a:cs typeface="Calibri"/>
              </a:rPr>
              <a:t>evitar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bloqueos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en</a:t>
            </a:r>
            <a:r>
              <a:rPr lang="en-US" dirty="0">
                <a:cs typeface="Calibri"/>
              </a:rPr>
              <a:t> </a:t>
            </a:r>
            <a:r>
              <a:rPr lang="en-US" dirty="0" err="1">
                <a:cs typeface="Calibri"/>
              </a:rPr>
              <a:t>puertos</a:t>
            </a:r>
            <a:r>
              <a:rPr lang="en-US" dirty="0">
                <a:cs typeface="Calibri"/>
              </a:rPr>
              <a:t>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891338-5FF4-4153-AF21-174F81F177DA}" type="slidenum">
              <a:rPr lang="es-ES"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280472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EF58D-B62B-40BB-83AA-9D07CFC4ED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AC06D3-F571-4213-A2A4-6A1915120C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A10580-AD31-4B8F-8448-55A666AC1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8/27/21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EC99C8-515A-4FEA-9CD2-6D0BF46CF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72AF1B-1868-4C05-B6C3-9EBF29A50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6450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5170B0-C1C5-4976-80E8-6B4F90EB3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7593EE-493E-4BCE-8992-24CA63E1E0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80919F-FDDD-42FB-8422-A0665D558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8/27/21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16D38A-35F8-4667-A1F4-49644471E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9CC230-78B7-487B-9C95-CB00868F6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5003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14CB826-D9AA-4689-B8C0-38D999F0D0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1F1CDD-16FB-45E0-9887-24374C5676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846397-BBD2-4426-B1F5-FD6EA3CDC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8/27/21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AB91E4-73D0-4ACD-8F54-00EE6FB1D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B28C61-59FE-44D6-A7D6-AAD292232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2680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6D384-B2C5-42A4-9774-A931C39BA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8D736C-5FCC-43BC-B824-A90F2CC5D1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4A3A50-B922-45BE-945D-7ED3EBD83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8/27/21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241F78-20DE-4D53-BB25-79E5C4E1A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643084-C669-4FDF-87D4-F22D36BB8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7591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C6C559-800C-489A-9174-7901F92B0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42B5C3-320B-4CFD-B6A7-A28C7E435B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FCA372-3F42-4113-A73B-5FDCF93CB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8/27/21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DA1197-0C78-4878-B086-5D206EA49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B83D8-FD42-44FF-AA20-944A519CC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6294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685AA-B5C7-4E3D-85FA-94F3C73E5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3AFEEA-6F3F-4630-A950-61C05D2FAF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C36817-B869-4D19-9EE8-A3166B0E15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074146-2374-4321-AEBB-3E9B09D77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8/27/21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42337B-B902-4DC2-BB94-02B8A7549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4AD585-B83C-4ECF-AF42-8DDF6996B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1352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A9ADB-3495-481F-BB4E-9C7128B17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D6FF4C-26CB-4281-A2F7-6CBE451867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2E72A9-F222-45B4-9355-C04C058641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699F6E-77AD-4EBC-BAF9-5A43CDEC41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F77677-7169-4591-B047-0678815F48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482A6EB-0285-4FA4-A00C-A7F716084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8/27/21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6D39526-82B8-402C-8A2B-82EF8F3F3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5EC9E6-6FF1-4541-9CB1-A2FF9D852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4829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170F54-6CED-4251-A0A6-32CCD1213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72C8E6-49D6-46A5-8DC3-B0D8E683C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8/27/21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883CBA-77CD-4490-A5F3-BAA8FC254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A5FF79-61B6-4693-8547-95B1F2F7A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3007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BDCB94-13E9-41CB-88F0-D30A1791D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8/27/21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4795A4-736C-426D-8559-5AD589275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2A2ACD-17F3-4C16-8E77-86EC92CCD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3783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FCB2E-B68A-48F9-8B20-CDED818FB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081C83-64B5-4BFD-A163-75C2EA7F89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5D44AD-E361-48A3-936D-DDA0D51445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EED06C-E016-489C-8863-EA1BE998B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8/27/21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9161F0-D253-49A7-9A08-7A0A22814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42C61A-B326-40A7-A286-90D0544BB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9821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F2DF6F-D00F-4CE4-8701-B00627346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A0FF7AB-F851-4425-8407-996C920E68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ED6CF5-154F-4615-8CDC-E2BFA61FAB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A5C400-0D13-495F-8C4E-EC3CDF5F2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8/27/21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B290D7-98AC-45E5-A7D6-73520AFC7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94276C-2BD2-4C4F-AC04-DD3D73768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3416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47A131F-D5DE-41A5-B4CF-4F345319B40B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3AF4666D-BD98-40A5-A75F-478B982010B2}"/>
              </a:ext>
            </a:extLst>
          </p:cNvPr>
          <p:cNvSpPr/>
          <p:nvPr/>
        </p:nvSpPr>
        <p:spPr>
          <a:xfrm rot="10800000">
            <a:off x="692844" y="-3086"/>
            <a:ext cx="1326111" cy="59760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rPr>
              <a:t> 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68680585-71F9-4721-A998-4974171D2EB4}"/>
              </a:ext>
            </a:extLst>
          </p:cNvPr>
          <p:cNvSpPr/>
          <p:nvPr/>
        </p:nvSpPr>
        <p:spPr>
          <a:xfrm>
            <a:off x="10439256" y="6172200"/>
            <a:ext cx="1482102" cy="67936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rPr>
              <a:t> 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2BC95C2-2EEC-4F59-ABA8-660B0D059CCF}"/>
              </a:ext>
            </a:extLst>
          </p:cNvPr>
          <p:cNvSpPr/>
          <p:nvPr/>
        </p:nvSpPr>
        <p:spPr>
          <a:xfrm>
            <a:off x="7977352" y="5197178"/>
            <a:ext cx="4211600" cy="1660822"/>
          </a:xfrm>
          <a:custGeom>
            <a:avLst/>
            <a:gdLst>
              <a:gd name="connsiteX0" fmla="*/ 4211600 w 4211600"/>
              <a:gd name="connsiteY0" fmla="*/ 0 h 1660822"/>
              <a:gd name="connsiteX1" fmla="*/ 4211600 w 4211600"/>
              <a:gd name="connsiteY1" fmla="*/ 58430 h 1660822"/>
              <a:gd name="connsiteX2" fmla="*/ 4136524 w 4211600"/>
              <a:gd name="connsiteY2" fmla="*/ 208808 h 1660822"/>
              <a:gd name="connsiteX3" fmla="*/ 3973354 w 4211600"/>
              <a:gd name="connsiteY3" fmla="*/ 437313 h 1660822"/>
              <a:gd name="connsiteX4" fmla="*/ 3884746 w 4211600"/>
              <a:gd name="connsiteY4" fmla="*/ 553613 h 1660822"/>
              <a:gd name="connsiteX5" fmla="*/ 3849435 w 4211600"/>
              <a:gd name="connsiteY5" fmla="*/ 603143 h 1660822"/>
              <a:gd name="connsiteX6" fmla="*/ 3661849 w 4211600"/>
              <a:gd name="connsiteY6" fmla="*/ 819075 h 1660822"/>
              <a:gd name="connsiteX7" fmla="*/ 3402589 w 4211600"/>
              <a:gd name="connsiteY7" fmla="*/ 952996 h 1660822"/>
              <a:gd name="connsiteX8" fmla="*/ 3130202 w 4211600"/>
              <a:gd name="connsiteY8" fmla="*/ 1023386 h 1660822"/>
              <a:gd name="connsiteX9" fmla="*/ 2914657 w 4211600"/>
              <a:gd name="connsiteY9" fmla="*/ 1068058 h 1660822"/>
              <a:gd name="connsiteX10" fmla="*/ 2582149 w 4211600"/>
              <a:gd name="connsiteY10" fmla="*/ 1138924 h 1660822"/>
              <a:gd name="connsiteX11" fmla="*/ 2483958 w 4211600"/>
              <a:gd name="connsiteY11" fmla="*/ 1162356 h 1660822"/>
              <a:gd name="connsiteX12" fmla="*/ 2123750 w 4211600"/>
              <a:gd name="connsiteY12" fmla="*/ 1238651 h 1660822"/>
              <a:gd name="connsiteX13" fmla="*/ 1761444 w 4211600"/>
              <a:gd name="connsiteY13" fmla="*/ 1273417 h 1660822"/>
              <a:gd name="connsiteX14" fmla="*/ 1608382 w 4211600"/>
              <a:gd name="connsiteY14" fmla="*/ 1284466 h 1660822"/>
              <a:gd name="connsiteX15" fmla="*/ 999942 w 4211600"/>
              <a:gd name="connsiteY15" fmla="*/ 1354284 h 1660822"/>
              <a:gd name="connsiteX16" fmla="*/ 484705 w 4211600"/>
              <a:gd name="connsiteY16" fmla="*/ 1450487 h 1660822"/>
              <a:gd name="connsiteX17" fmla="*/ 113310 w 4211600"/>
              <a:gd name="connsiteY17" fmla="*/ 1613700 h 1660822"/>
              <a:gd name="connsiteX18" fmla="*/ 39668 w 4211600"/>
              <a:gd name="connsiteY18" fmla="*/ 1660822 h 1660822"/>
              <a:gd name="connsiteX19" fmla="*/ 0 w 4211600"/>
              <a:gd name="connsiteY19" fmla="*/ 1660822 h 1660822"/>
              <a:gd name="connsiteX20" fmla="*/ 96701 w 4211600"/>
              <a:gd name="connsiteY20" fmla="*/ 1598934 h 1660822"/>
              <a:gd name="connsiteX21" fmla="*/ 474335 w 4211600"/>
              <a:gd name="connsiteY21" fmla="*/ 1433056 h 1660822"/>
              <a:gd name="connsiteX22" fmla="*/ 994299 w 4211600"/>
              <a:gd name="connsiteY22" fmla="*/ 1335806 h 1660822"/>
              <a:gd name="connsiteX23" fmla="*/ 1605231 w 4211600"/>
              <a:gd name="connsiteY23" fmla="*/ 1265702 h 1660822"/>
              <a:gd name="connsiteX24" fmla="*/ 1758819 w 4211600"/>
              <a:gd name="connsiteY24" fmla="*/ 1254558 h 1660822"/>
              <a:gd name="connsiteX25" fmla="*/ 2118106 w 4211600"/>
              <a:gd name="connsiteY25" fmla="*/ 1220077 h 1660822"/>
              <a:gd name="connsiteX26" fmla="*/ 2475557 w 4211600"/>
              <a:gd name="connsiteY26" fmla="*/ 1144353 h 1660822"/>
              <a:gd name="connsiteX27" fmla="*/ 2573878 w 4211600"/>
              <a:gd name="connsiteY27" fmla="*/ 1120827 h 1660822"/>
              <a:gd name="connsiteX28" fmla="*/ 2907437 w 4211600"/>
              <a:gd name="connsiteY28" fmla="*/ 1049675 h 1660822"/>
              <a:gd name="connsiteX29" fmla="*/ 3122589 w 4211600"/>
              <a:gd name="connsiteY29" fmla="*/ 1005098 h 1660822"/>
              <a:gd name="connsiteX30" fmla="*/ 3391169 w 4211600"/>
              <a:gd name="connsiteY30" fmla="*/ 935756 h 1660822"/>
              <a:gd name="connsiteX31" fmla="*/ 3642290 w 4211600"/>
              <a:gd name="connsiteY31" fmla="*/ 806216 h 1660822"/>
              <a:gd name="connsiteX32" fmla="*/ 3825937 w 4211600"/>
              <a:gd name="connsiteY32" fmla="*/ 594475 h 1660822"/>
              <a:gd name="connsiteX33" fmla="*/ 3861381 w 4211600"/>
              <a:gd name="connsiteY33" fmla="*/ 544755 h 1660822"/>
              <a:gd name="connsiteX34" fmla="*/ 3950381 w 4211600"/>
              <a:gd name="connsiteY34" fmla="*/ 427978 h 1660822"/>
              <a:gd name="connsiteX35" fmla="*/ 4112370 w 4211600"/>
              <a:gd name="connsiteY35" fmla="*/ 201378 h 1660822"/>
              <a:gd name="connsiteX36" fmla="*/ 4195989 w 4211600"/>
              <a:gd name="connsiteY36" fmla="*/ 33834 h 1660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4211600" h="1660822">
                <a:moveTo>
                  <a:pt x="4211600" y="0"/>
                </a:moveTo>
                <a:lnTo>
                  <a:pt x="4211600" y="58430"/>
                </a:lnTo>
                <a:lnTo>
                  <a:pt x="4136524" y="208808"/>
                </a:lnTo>
                <a:cubicBezTo>
                  <a:pt x="4089791" y="287770"/>
                  <a:pt x="4030588" y="363780"/>
                  <a:pt x="3973354" y="437313"/>
                </a:cubicBezTo>
                <a:cubicBezTo>
                  <a:pt x="3943819" y="475222"/>
                  <a:pt x="3913231" y="514465"/>
                  <a:pt x="3884746" y="553613"/>
                </a:cubicBezTo>
                <a:cubicBezTo>
                  <a:pt x="3872801" y="569996"/>
                  <a:pt x="3861119" y="586569"/>
                  <a:pt x="3849435" y="603143"/>
                </a:cubicBezTo>
                <a:cubicBezTo>
                  <a:pt x="3796665" y="678009"/>
                  <a:pt x="3742187" y="755352"/>
                  <a:pt x="3661849" y="819075"/>
                </a:cubicBezTo>
                <a:cubicBezTo>
                  <a:pt x="3596214" y="871176"/>
                  <a:pt x="3509050" y="916230"/>
                  <a:pt x="3402589" y="952996"/>
                </a:cubicBezTo>
                <a:cubicBezTo>
                  <a:pt x="3312406" y="984048"/>
                  <a:pt x="3215660" y="1005003"/>
                  <a:pt x="3130202" y="1023386"/>
                </a:cubicBezTo>
                <a:cubicBezTo>
                  <a:pt x="3058529" y="1038816"/>
                  <a:pt x="2985412" y="1053675"/>
                  <a:pt x="2914657" y="1068058"/>
                </a:cubicBezTo>
                <a:cubicBezTo>
                  <a:pt x="2805176" y="1090251"/>
                  <a:pt x="2692021" y="1113207"/>
                  <a:pt x="2582149" y="1138924"/>
                </a:cubicBezTo>
                <a:cubicBezTo>
                  <a:pt x="2549330" y="1146639"/>
                  <a:pt x="2516644" y="1154450"/>
                  <a:pt x="2483958" y="1162356"/>
                </a:cubicBezTo>
                <a:cubicBezTo>
                  <a:pt x="2367257" y="1190550"/>
                  <a:pt x="2246621" y="1219601"/>
                  <a:pt x="2123750" y="1238651"/>
                </a:cubicBezTo>
                <a:cubicBezTo>
                  <a:pt x="2004294" y="1257129"/>
                  <a:pt x="1880769" y="1265416"/>
                  <a:pt x="1761444" y="1273417"/>
                </a:cubicBezTo>
                <a:cubicBezTo>
                  <a:pt x="1711167" y="1276751"/>
                  <a:pt x="1659184" y="1280275"/>
                  <a:pt x="1608382" y="1284466"/>
                </a:cubicBezTo>
                <a:cubicBezTo>
                  <a:pt x="1408589" y="1300944"/>
                  <a:pt x="1214570" y="1325805"/>
                  <a:pt x="999942" y="1354284"/>
                </a:cubicBezTo>
                <a:cubicBezTo>
                  <a:pt x="826403" y="1377240"/>
                  <a:pt x="647744" y="1400957"/>
                  <a:pt x="484705" y="1450487"/>
                </a:cubicBezTo>
                <a:cubicBezTo>
                  <a:pt x="355831" y="1489635"/>
                  <a:pt x="231387" y="1544374"/>
                  <a:pt x="113310" y="1613700"/>
                </a:cubicBezTo>
                <a:lnTo>
                  <a:pt x="39668" y="1660822"/>
                </a:lnTo>
                <a:lnTo>
                  <a:pt x="0" y="1660822"/>
                </a:lnTo>
                <a:lnTo>
                  <a:pt x="96701" y="1598934"/>
                </a:lnTo>
                <a:cubicBezTo>
                  <a:pt x="216635" y="1528533"/>
                  <a:pt x="343196" y="1472919"/>
                  <a:pt x="474335" y="1433056"/>
                </a:cubicBezTo>
                <a:cubicBezTo>
                  <a:pt x="639999" y="1382669"/>
                  <a:pt x="820102" y="1358856"/>
                  <a:pt x="994299" y="1335806"/>
                </a:cubicBezTo>
                <a:cubicBezTo>
                  <a:pt x="1210239" y="1307231"/>
                  <a:pt x="1404650" y="1282275"/>
                  <a:pt x="1605231" y="1265702"/>
                </a:cubicBezTo>
                <a:cubicBezTo>
                  <a:pt x="1656428" y="1261511"/>
                  <a:pt x="1708411" y="1257987"/>
                  <a:pt x="1758819" y="1254558"/>
                </a:cubicBezTo>
                <a:cubicBezTo>
                  <a:pt x="1877487" y="1246557"/>
                  <a:pt x="2000094" y="1238365"/>
                  <a:pt x="2118106" y="1220077"/>
                </a:cubicBezTo>
                <a:cubicBezTo>
                  <a:pt x="2239531" y="1201313"/>
                  <a:pt x="2359513" y="1172357"/>
                  <a:pt x="2475557" y="1144353"/>
                </a:cubicBezTo>
                <a:cubicBezTo>
                  <a:pt x="2508243" y="1136448"/>
                  <a:pt x="2541060" y="1128542"/>
                  <a:pt x="2573878" y="1120827"/>
                </a:cubicBezTo>
                <a:cubicBezTo>
                  <a:pt x="2684276" y="1094919"/>
                  <a:pt x="2797694" y="1071963"/>
                  <a:pt x="2907437" y="1049675"/>
                </a:cubicBezTo>
                <a:cubicBezTo>
                  <a:pt x="2978061" y="1035387"/>
                  <a:pt x="3051178" y="1020528"/>
                  <a:pt x="3122589" y="1005098"/>
                </a:cubicBezTo>
                <a:cubicBezTo>
                  <a:pt x="3206997" y="986810"/>
                  <a:pt x="3302823" y="966141"/>
                  <a:pt x="3391169" y="935756"/>
                </a:cubicBezTo>
                <a:cubicBezTo>
                  <a:pt x="3494479" y="900132"/>
                  <a:pt x="3578886" y="856508"/>
                  <a:pt x="3642290" y="806216"/>
                </a:cubicBezTo>
                <a:cubicBezTo>
                  <a:pt x="3720133" y="744303"/>
                  <a:pt x="3773953" y="668103"/>
                  <a:pt x="3825937" y="594475"/>
                </a:cubicBezTo>
                <a:cubicBezTo>
                  <a:pt x="3837621" y="577902"/>
                  <a:pt x="3849435" y="561233"/>
                  <a:pt x="3861381" y="544755"/>
                </a:cubicBezTo>
                <a:cubicBezTo>
                  <a:pt x="3889997" y="505416"/>
                  <a:pt x="3920715" y="465983"/>
                  <a:pt x="3950381" y="427978"/>
                </a:cubicBezTo>
                <a:cubicBezTo>
                  <a:pt x="4007353" y="354921"/>
                  <a:pt x="4066163" y="279388"/>
                  <a:pt x="4112370" y="201378"/>
                </a:cubicBezTo>
                <a:cubicBezTo>
                  <a:pt x="4144662" y="146800"/>
                  <a:pt x="4170785" y="89364"/>
                  <a:pt x="4195989" y="3383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11" name="Graphic 141">
            <a:extLst>
              <a:ext uri="{FF2B5EF4-FFF2-40B4-BE49-F238E27FC236}">
                <a16:creationId xmlns:a16="http://schemas.microsoft.com/office/drawing/2014/main" id="{03E9870D-4BBA-43AF-8D44-BBADF020CFF6}"/>
              </a:ext>
            </a:extLst>
          </p:cNvPr>
          <p:cNvGrpSpPr/>
          <p:nvPr/>
        </p:nvGrpSpPr>
        <p:grpSpPr>
          <a:xfrm>
            <a:off x="10849" y="15178"/>
            <a:ext cx="2198951" cy="3331254"/>
            <a:chOff x="4473129" y="923925"/>
            <a:chExt cx="3308947" cy="5012817"/>
          </a:xfrm>
          <a:noFill/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34BC5055-C77D-43CD-BB1D-A77B6779CDAD}"/>
                </a:ext>
              </a:extLst>
            </p:cNvPr>
            <p:cNvSpPr/>
            <p:nvPr/>
          </p:nvSpPr>
          <p:spPr>
            <a:xfrm>
              <a:off x="4485988" y="924020"/>
              <a:ext cx="3296088" cy="5012722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DB12D0B8-9385-489A-85AE-3D14AD0BA2FC}"/>
                </a:ext>
              </a:extLst>
            </p:cNvPr>
            <p:cNvSpPr/>
            <p:nvPr/>
          </p:nvSpPr>
          <p:spPr>
            <a:xfrm>
              <a:off x="4473129" y="923925"/>
              <a:ext cx="2977477" cy="462714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D158A14A-147E-4130-A5E2-38FD84B181AF}"/>
                </a:ext>
              </a:extLst>
            </p:cNvPr>
            <p:cNvSpPr/>
            <p:nvPr/>
          </p:nvSpPr>
          <p:spPr>
            <a:xfrm>
              <a:off x="4494561" y="923925"/>
              <a:ext cx="2356712" cy="4118991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75B8B1EB-5E2B-472C-AE60-2EC5961F16F9}"/>
                </a:ext>
              </a:extLst>
            </p:cNvPr>
            <p:cNvSpPr/>
            <p:nvPr/>
          </p:nvSpPr>
          <p:spPr>
            <a:xfrm>
              <a:off x="4473129" y="923925"/>
              <a:ext cx="2059193" cy="3980116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B4F5BD77-58D7-4B61-A666-1B4139A63A28}"/>
                </a:ext>
              </a:extLst>
            </p:cNvPr>
            <p:cNvSpPr/>
            <p:nvPr/>
          </p:nvSpPr>
          <p:spPr>
            <a:xfrm>
              <a:off x="4485131" y="1719357"/>
              <a:ext cx="743796" cy="2867501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5CBEC6B-EDB6-40B8-8771-E5AF41B8D698}"/>
                </a:ext>
              </a:extLst>
            </p:cNvPr>
            <p:cNvSpPr/>
            <p:nvPr/>
          </p:nvSpPr>
          <p:spPr>
            <a:xfrm>
              <a:off x="4473129" y="1912731"/>
              <a:ext cx="597294" cy="2543540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1BD0EE8-AA47-4044-9251-9F5A4B820120}"/>
                </a:ext>
              </a:extLst>
            </p:cNvPr>
            <p:cNvSpPr/>
            <p:nvPr/>
          </p:nvSpPr>
          <p:spPr>
            <a:xfrm>
              <a:off x="4491417" y="2227197"/>
              <a:ext cx="389425" cy="2011236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9" name="Graphic 157">
            <a:extLst>
              <a:ext uri="{FF2B5EF4-FFF2-40B4-BE49-F238E27FC236}">
                <a16:creationId xmlns:a16="http://schemas.microsoft.com/office/drawing/2014/main" id="{C3279E8D-2BAA-4CB1-834B-09FADD54DE56}"/>
              </a:ext>
            </a:extLst>
          </p:cNvPr>
          <p:cNvGrpSpPr/>
          <p:nvPr/>
        </p:nvGrpSpPr>
        <p:grpSpPr>
          <a:xfrm>
            <a:off x="8610600" y="3276600"/>
            <a:ext cx="3529260" cy="3581399"/>
            <a:chOff x="4114800" y="1423987"/>
            <a:chExt cx="3961542" cy="4007547"/>
          </a:xfrm>
          <a:noFill/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456F18E-4F61-486D-9CD6-65B30372C534}"/>
                </a:ext>
              </a:extLst>
            </p:cNvPr>
            <p:cNvSpPr/>
            <p:nvPr/>
          </p:nvSpPr>
          <p:spPr>
            <a:xfrm>
              <a:off x="4114800" y="1423987"/>
              <a:ext cx="3946874" cy="3989641"/>
            </a:xfrm>
            <a:custGeom>
              <a:avLst/>
              <a:gdLst>
                <a:gd name="connsiteX0" fmla="*/ 0 w 3946874"/>
                <a:gd name="connsiteY0" fmla="*/ 3989641 h 3989641"/>
                <a:gd name="connsiteX1" fmla="*/ 79439 w 3946874"/>
                <a:gd name="connsiteY1" fmla="*/ 3891153 h 3989641"/>
                <a:gd name="connsiteX2" fmla="*/ 297371 w 3946874"/>
                <a:gd name="connsiteY2" fmla="*/ 3626930 h 3989641"/>
                <a:gd name="connsiteX3" fmla="*/ 454343 w 3946874"/>
                <a:gd name="connsiteY3" fmla="*/ 3440335 h 3989641"/>
                <a:gd name="connsiteX4" fmla="*/ 622363 w 3946874"/>
                <a:gd name="connsiteY4" fmla="*/ 3290697 h 3989641"/>
                <a:gd name="connsiteX5" fmla="*/ 927068 w 3946874"/>
                <a:gd name="connsiteY5" fmla="*/ 3087434 h 3989641"/>
                <a:gd name="connsiteX6" fmla="*/ 1176338 w 3946874"/>
                <a:gd name="connsiteY6" fmla="*/ 2915603 h 3989641"/>
                <a:gd name="connsiteX7" fmla="*/ 1394270 w 3946874"/>
                <a:gd name="connsiteY7" fmla="*/ 2780729 h 3989641"/>
                <a:gd name="connsiteX8" fmla="*/ 1601057 w 3946874"/>
                <a:gd name="connsiteY8" fmla="*/ 2723483 h 3989641"/>
                <a:gd name="connsiteX9" fmla="*/ 1756220 w 3946874"/>
                <a:gd name="connsiteY9" fmla="*/ 2743772 h 3989641"/>
                <a:gd name="connsiteX10" fmla="*/ 1889189 w 3946874"/>
                <a:gd name="connsiteY10" fmla="*/ 2765965 h 3989641"/>
                <a:gd name="connsiteX11" fmla="*/ 2007394 w 3946874"/>
                <a:gd name="connsiteY11" fmla="*/ 2765965 h 3989641"/>
                <a:gd name="connsiteX12" fmla="*/ 2184654 w 3946874"/>
                <a:gd name="connsiteY12" fmla="*/ 2671763 h 3989641"/>
                <a:gd name="connsiteX13" fmla="*/ 2372773 w 3946874"/>
                <a:gd name="connsiteY13" fmla="*/ 2538984 h 3989641"/>
                <a:gd name="connsiteX14" fmla="*/ 2439543 w 3946874"/>
                <a:gd name="connsiteY14" fmla="*/ 2510504 h 3989641"/>
                <a:gd name="connsiteX15" fmla="*/ 2650617 w 3946874"/>
                <a:gd name="connsiteY15" fmla="*/ 2434781 h 3989641"/>
                <a:gd name="connsiteX16" fmla="*/ 2785110 w 3946874"/>
                <a:gd name="connsiteY16" fmla="*/ 2383060 h 3989641"/>
                <a:gd name="connsiteX17" fmla="*/ 2897315 w 3946874"/>
                <a:gd name="connsiteY17" fmla="*/ 2318861 h 3989641"/>
                <a:gd name="connsiteX18" fmla="*/ 2997994 w 3946874"/>
                <a:gd name="connsiteY18" fmla="*/ 2226183 h 3989641"/>
                <a:gd name="connsiteX19" fmla="*/ 3061240 w 3946874"/>
                <a:gd name="connsiteY19" fmla="*/ 2141506 h 3989641"/>
                <a:gd name="connsiteX20" fmla="*/ 3152108 w 3946874"/>
                <a:gd name="connsiteY20" fmla="*/ 2005203 h 3989641"/>
                <a:gd name="connsiteX21" fmla="*/ 3274124 w 3946874"/>
                <a:gd name="connsiteY21" fmla="*/ 1871567 h 3989641"/>
                <a:gd name="connsiteX22" fmla="*/ 3388138 w 3946874"/>
                <a:gd name="connsiteY22" fmla="*/ 1770888 h 3989641"/>
                <a:gd name="connsiteX23" fmla="*/ 3466529 w 3946874"/>
                <a:gd name="connsiteY23" fmla="*/ 1679162 h 3989641"/>
                <a:gd name="connsiteX24" fmla="*/ 3538633 w 3946874"/>
                <a:gd name="connsiteY24" fmla="*/ 1551718 h 3989641"/>
                <a:gd name="connsiteX25" fmla="*/ 3588544 w 3946874"/>
                <a:gd name="connsiteY25" fmla="*/ 1376172 h 3989641"/>
                <a:gd name="connsiteX26" fmla="*/ 3597402 w 3946874"/>
                <a:gd name="connsiteY26" fmla="*/ 1293305 h 3989641"/>
                <a:gd name="connsiteX27" fmla="*/ 3721227 w 3946874"/>
                <a:gd name="connsiteY27" fmla="*/ 880491 h 3989641"/>
                <a:gd name="connsiteX28" fmla="*/ 3761137 w 3946874"/>
                <a:gd name="connsiteY28" fmla="*/ 463677 h 3989641"/>
                <a:gd name="connsiteX29" fmla="*/ 3946874 w 3946874"/>
                <a:gd name="connsiteY29" fmla="*/ 0 h 3989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946874" h="3989641">
                  <a:moveTo>
                    <a:pt x="0" y="3989641"/>
                  </a:moveTo>
                  <a:cubicBezTo>
                    <a:pt x="19050" y="3957257"/>
                    <a:pt x="50959" y="3916013"/>
                    <a:pt x="79439" y="3891153"/>
                  </a:cubicBezTo>
                  <a:cubicBezTo>
                    <a:pt x="165544" y="3815906"/>
                    <a:pt x="227933" y="3717989"/>
                    <a:pt x="297371" y="3626930"/>
                  </a:cubicBezTo>
                  <a:cubicBezTo>
                    <a:pt x="346615" y="3562255"/>
                    <a:pt x="398050" y="3499009"/>
                    <a:pt x="454343" y="3440335"/>
                  </a:cubicBezTo>
                  <a:cubicBezTo>
                    <a:pt x="506349" y="3386042"/>
                    <a:pt x="562642" y="3336227"/>
                    <a:pt x="622363" y="3290697"/>
                  </a:cubicBezTo>
                  <a:cubicBezTo>
                    <a:pt x="719519" y="3216688"/>
                    <a:pt x="824960" y="3154585"/>
                    <a:pt x="927068" y="3087434"/>
                  </a:cubicBezTo>
                  <a:cubicBezTo>
                    <a:pt x="1011365" y="3031998"/>
                    <a:pt x="1093565" y="2973324"/>
                    <a:pt x="1176338" y="2915603"/>
                  </a:cubicBezTo>
                  <a:cubicBezTo>
                    <a:pt x="1246537" y="2866644"/>
                    <a:pt x="1317308" y="2818066"/>
                    <a:pt x="1394270" y="2780729"/>
                  </a:cubicBezTo>
                  <a:cubicBezTo>
                    <a:pt x="1459421" y="2749106"/>
                    <a:pt x="1528763" y="2724436"/>
                    <a:pt x="1601057" y="2723483"/>
                  </a:cubicBezTo>
                  <a:cubicBezTo>
                    <a:pt x="1653350" y="2722721"/>
                    <a:pt x="1704785" y="2733485"/>
                    <a:pt x="1756220" y="2743772"/>
                  </a:cubicBezTo>
                  <a:cubicBezTo>
                    <a:pt x="1800320" y="2752630"/>
                    <a:pt x="1844612" y="2760250"/>
                    <a:pt x="1889189" y="2765965"/>
                  </a:cubicBezTo>
                  <a:cubicBezTo>
                    <a:pt x="1928622" y="2771013"/>
                    <a:pt x="1968437" y="2773299"/>
                    <a:pt x="2007394" y="2765965"/>
                  </a:cubicBezTo>
                  <a:cubicBezTo>
                    <a:pt x="2073878" y="2753487"/>
                    <a:pt x="2130647" y="2712911"/>
                    <a:pt x="2184654" y="2671763"/>
                  </a:cubicBezTo>
                  <a:cubicBezTo>
                    <a:pt x="2245900" y="2625090"/>
                    <a:pt x="2304002" y="2573465"/>
                    <a:pt x="2372773" y="2538984"/>
                  </a:cubicBezTo>
                  <a:cubicBezTo>
                    <a:pt x="2394395" y="2528126"/>
                    <a:pt x="2416874" y="2518982"/>
                    <a:pt x="2439543" y="2510504"/>
                  </a:cubicBezTo>
                  <a:cubicBezTo>
                    <a:pt x="2509552" y="2484215"/>
                    <a:pt x="2580037" y="2459450"/>
                    <a:pt x="2650617" y="2434781"/>
                  </a:cubicBezTo>
                  <a:cubicBezTo>
                    <a:pt x="2695956" y="2418874"/>
                    <a:pt x="2741295" y="2402872"/>
                    <a:pt x="2785110" y="2383060"/>
                  </a:cubicBezTo>
                  <a:cubicBezTo>
                    <a:pt x="2824448" y="2365248"/>
                    <a:pt x="2862358" y="2344198"/>
                    <a:pt x="2897315" y="2318861"/>
                  </a:cubicBezTo>
                  <a:cubicBezTo>
                    <a:pt x="2934367" y="2292096"/>
                    <a:pt x="2968085" y="2260854"/>
                    <a:pt x="2997994" y="2226183"/>
                  </a:cubicBezTo>
                  <a:cubicBezTo>
                    <a:pt x="3020949" y="2199513"/>
                    <a:pt x="3041714" y="2170938"/>
                    <a:pt x="3061240" y="2141506"/>
                  </a:cubicBezTo>
                  <a:cubicBezTo>
                    <a:pt x="3091529" y="2095976"/>
                    <a:pt x="3119533" y="2049018"/>
                    <a:pt x="3152108" y="2005203"/>
                  </a:cubicBezTo>
                  <a:cubicBezTo>
                    <a:pt x="3188113" y="1956626"/>
                    <a:pt x="3229261" y="1912144"/>
                    <a:pt x="3274124" y="1871567"/>
                  </a:cubicBezTo>
                  <a:cubicBezTo>
                    <a:pt x="3311747" y="1837563"/>
                    <a:pt x="3351848" y="1806321"/>
                    <a:pt x="3388138" y="1770888"/>
                  </a:cubicBezTo>
                  <a:cubicBezTo>
                    <a:pt x="3416999" y="1742694"/>
                    <a:pt x="3443002" y="1711833"/>
                    <a:pt x="3466529" y="1679162"/>
                  </a:cubicBezTo>
                  <a:cubicBezTo>
                    <a:pt x="3495008" y="1639348"/>
                    <a:pt x="3519392" y="1596771"/>
                    <a:pt x="3538633" y="1551718"/>
                  </a:cubicBezTo>
                  <a:cubicBezTo>
                    <a:pt x="3562731" y="1495616"/>
                    <a:pt x="3578924" y="1436465"/>
                    <a:pt x="3588544" y="1376172"/>
                  </a:cubicBezTo>
                  <a:cubicBezTo>
                    <a:pt x="3592925" y="1348740"/>
                    <a:pt x="3595688" y="1321022"/>
                    <a:pt x="3597402" y="1293305"/>
                  </a:cubicBezTo>
                  <a:cubicBezTo>
                    <a:pt x="3605974" y="1155859"/>
                    <a:pt x="3717703" y="1018127"/>
                    <a:pt x="3721227" y="880491"/>
                  </a:cubicBezTo>
                  <a:cubicBezTo>
                    <a:pt x="3724751" y="740855"/>
                    <a:pt x="3743135" y="602171"/>
                    <a:pt x="3761137" y="463677"/>
                  </a:cubicBezTo>
                  <a:cubicBezTo>
                    <a:pt x="3776186" y="347758"/>
                    <a:pt x="3934968" y="116205"/>
                    <a:pt x="3946874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318DDF45-08F0-46B6-A0B7-133735C94F47}"/>
                </a:ext>
              </a:extLst>
            </p:cNvPr>
            <p:cNvSpPr/>
            <p:nvPr/>
          </p:nvSpPr>
          <p:spPr>
            <a:xfrm>
              <a:off x="4395978" y="2441733"/>
              <a:ext cx="3665410" cy="2985611"/>
            </a:xfrm>
            <a:custGeom>
              <a:avLst/>
              <a:gdLst>
                <a:gd name="connsiteX0" fmla="*/ 0 w 3665410"/>
                <a:gd name="connsiteY0" fmla="*/ 2985611 h 2985611"/>
                <a:gd name="connsiteX1" fmla="*/ 166211 w 3665410"/>
                <a:gd name="connsiteY1" fmla="*/ 2699766 h 2985611"/>
                <a:gd name="connsiteX2" fmla="*/ 397002 w 3665410"/>
                <a:gd name="connsiteY2" fmla="*/ 2414969 h 2985611"/>
                <a:gd name="connsiteX3" fmla="*/ 620173 w 3665410"/>
                <a:gd name="connsiteY3" fmla="*/ 2237899 h 2985611"/>
                <a:gd name="connsiteX4" fmla="*/ 823341 w 3665410"/>
                <a:gd name="connsiteY4" fmla="*/ 2085499 h 2985611"/>
                <a:gd name="connsiteX5" fmla="*/ 1089565 w 3665410"/>
                <a:gd name="connsiteY5" fmla="*/ 1911477 h 2985611"/>
                <a:gd name="connsiteX6" fmla="*/ 1145000 w 3665410"/>
                <a:gd name="connsiteY6" fmla="*/ 1886807 h 2985611"/>
                <a:gd name="connsiteX7" fmla="*/ 1375791 w 3665410"/>
                <a:gd name="connsiteY7" fmla="*/ 1842135 h 2985611"/>
                <a:gd name="connsiteX8" fmla="*/ 1486567 w 3665410"/>
                <a:gd name="connsiteY8" fmla="*/ 1857566 h 2985611"/>
                <a:gd name="connsiteX9" fmla="*/ 1568101 w 3665410"/>
                <a:gd name="connsiteY9" fmla="*/ 1871377 h 2985611"/>
                <a:gd name="connsiteX10" fmla="*/ 1810607 w 3665410"/>
                <a:gd name="connsiteY10" fmla="*/ 1871377 h 2985611"/>
                <a:gd name="connsiteX11" fmla="*/ 1997964 w 3665410"/>
                <a:gd name="connsiteY11" fmla="*/ 1790605 h 2985611"/>
                <a:gd name="connsiteX12" fmla="*/ 2109883 w 3665410"/>
                <a:gd name="connsiteY12" fmla="*/ 1702784 h 2985611"/>
                <a:gd name="connsiteX13" fmla="*/ 2321433 w 3665410"/>
                <a:gd name="connsiteY13" fmla="*/ 1552384 h 2985611"/>
                <a:gd name="connsiteX14" fmla="*/ 2558891 w 3665410"/>
                <a:gd name="connsiteY14" fmla="*/ 1453420 h 2985611"/>
                <a:gd name="connsiteX15" fmla="*/ 2709767 w 3665410"/>
                <a:gd name="connsiteY15" fmla="*/ 1377887 h 2985611"/>
                <a:gd name="connsiteX16" fmla="*/ 2885408 w 3665410"/>
                <a:gd name="connsiteY16" fmla="*/ 1237393 h 2985611"/>
                <a:gd name="connsiteX17" fmla="*/ 3017711 w 3665410"/>
                <a:gd name="connsiteY17" fmla="*/ 1072229 h 2985611"/>
                <a:gd name="connsiteX18" fmla="*/ 3150680 w 3665410"/>
                <a:gd name="connsiteY18" fmla="*/ 921830 h 2985611"/>
                <a:gd name="connsiteX19" fmla="*/ 3255169 w 3665410"/>
                <a:gd name="connsiteY19" fmla="*/ 801815 h 2985611"/>
                <a:gd name="connsiteX20" fmla="*/ 3339275 w 3665410"/>
                <a:gd name="connsiteY20" fmla="*/ 694182 h 2985611"/>
                <a:gd name="connsiteX21" fmla="*/ 3409188 w 3665410"/>
                <a:gd name="connsiteY21" fmla="*/ 546926 h 2985611"/>
                <a:gd name="connsiteX22" fmla="*/ 3464243 w 3665410"/>
                <a:gd name="connsiteY22" fmla="*/ 347663 h 2985611"/>
                <a:gd name="connsiteX23" fmla="*/ 3665411 w 3665410"/>
                <a:gd name="connsiteY23" fmla="*/ 0 h 2985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665410" h="2985611">
                  <a:moveTo>
                    <a:pt x="0" y="2985611"/>
                  </a:moveTo>
                  <a:cubicBezTo>
                    <a:pt x="0" y="2985611"/>
                    <a:pt x="86773" y="2802827"/>
                    <a:pt x="166211" y="2699766"/>
                  </a:cubicBezTo>
                  <a:cubicBezTo>
                    <a:pt x="240983" y="2602706"/>
                    <a:pt x="309182" y="2500122"/>
                    <a:pt x="397002" y="2414969"/>
                  </a:cubicBezTo>
                  <a:cubicBezTo>
                    <a:pt x="465296" y="2348865"/>
                    <a:pt x="543592" y="2294477"/>
                    <a:pt x="620173" y="2237899"/>
                  </a:cubicBezTo>
                  <a:cubicBezTo>
                    <a:pt x="688277" y="2187607"/>
                    <a:pt x="755333" y="2135886"/>
                    <a:pt x="823341" y="2085499"/>
                  </a:cubicBezTo>
                  <a:cubicBezTo>
                    <a:pt x="908685" y="2022253"/>
                    <a:pt x="994791" y="1959197"/>
                    <a:pt x="1089565" y="1911477"/>
                  </a:cubicBezTo>
                  <a:cubicBezTo>
                    <a:pt x="1107662" y="1902428"/>
                    <a:pt x="1126141" y="1894141"/>
                    <a:pt x="1145000" y="1886807"/>
                  </a:cubicBezTo>
                  <a:cubicBezTo>
                    <a:pt x="1218819" y="1858232"/>
                    <a:pt x="1296924" y="1838611"/>
                    <a:pt x="1375791" y="1842135"/>
                  </a:cubicBezTo>
                  <a:cubicBezTo>
                    <a:pt x="1413129" y="1843754"/>
                    <a:pt x="1449896" y="1850422"/>
                    <a:pt x="1486567" y="1857566"/>
                  </a:cubicBezTo>
                  <a:cubicBezTo>
                    <a:pt x="1513618" y="1862804"/>
                    <a:pt x="1540859" y="1867376"/>
                    <a:pt x="1568101" y="1871377"/>
                  </a:cubicBezTo>
                  <a:cubicBezTo>
                    <a:pt x="1648778" y="1883188"/>
                    <a:pt x="1730978" y="1887665"/>
                    <a:pt x="1810607" y="1871377"/>
                  </a:cubicBezTo>
                  <a:cubicBezTo>
                    <a:pt x="1877854" y="1857661"/>
                    <a:pt x="1941100" y="1829086"/>
                    <a:pt x="1997964" y="1790605"/>
                  </a:cubicBezTo>
                  <a:cubicBezTo>
                    <a:pt x="2037302" y="1764030"/>
                    <a:pt x="2073497" y="1733264"/>
                    <a:pt x="2109883" y="1702784"/>
                  </a:cubicBezTo>
                  <a:cubicBezTo>
                    <a:pt x="2176367" y="1647063"/>
                    <a:pt x="2244852" y="1593151"/>
                    <a:pt x="2321433" y="1552384"/>
                  </a:cubicBezTo>
                  <a:cubicBezTo>
                    <a:pt x="2397157" y="1512094"/>
                    <a:pt x="2479548" y="1486281"/>
                    <a:pt x="2558891" y="1453420"/>
                  </a:cubicBezTo>
                  <a:cubicBezTo>
                    <a:pt x="2610898" y="1431798"/>
                    <a:pt x="2661571" y="1407033"/>
                    <a:pt x="2709767" y="1377887"/>
                  </a:cubicBezTo>
                  <a:cubicBezTo>
                    <a:pt x="2774252" y="1338929"/>
                    <a:pt x="2834069" y="1292447"/>
                    <a:pt x="2885408" y="1237393"/>
                  </a:cubicBezTo>
                  <a:cubicBezTo>
                    <a:pt x="2933605" y="1185767"/>
                    <a:pt x="2973324" y="1127093"/>
                    <a:pt x="3017711" y="1072229"/>
                  </a:cubicBezTo>
                  <a:cubicBezTo>
                    <a:pt x="3059811" y="1020223"/>
                    <a:pt x="3105912" y="971645"/>
                    <a:pt x="3150680" y="921830"/>
                  </a:cubicBezTo>
                  <a:cubicBezTo>
                    <a:pt x="3186113" y="882396"/>
                    <a:pt x="3220593" y="842010"/>
                    <a:pt x="3255169" y="801815"/>
                  </a:cubicBezTo>
                  <a:cubicBezTo>
                    <a:pt x="3284887" y="767239"/>
                    <a:pt x="3314605" y="732473"/>
                    <a:pt x="3339275" y="694182"/>
                  </a:cubicBezTo>
                  <a:cubicBezTo>
                    <a:pt x="3368707" y="648367"/>
                    <a:pt x="3390138" y="597980"/>
                    <a:pt x="3409188" y="546926"/>
                  </a:cubicBezTo>
                  <a:cubicBezTo>
                    <a:pt x="3433382" y="482156"/>
                    <a:pt x="3453384" y="415861"/>
                    <a:pt x="3464243" y="347663"/>
                  </a:cubicBezTo>
                  <a:cubicBezTo>
                    <a:pt x="3476244" y="272224"/>
                    <a:pt x="3661696" y="76295"/>
                    <a:pt x="366541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9D0CC0F-710D-43F4-BC86-763767420133}"/>
                </a:ext>
              </a:extLst>
            </p:cNvPr>
            <p:cNvSpPr/>
            <p:nvPr/>
          </p:nvSpPr>
          <p:spPr>
            <a:xfrm>
              <a:off x="7790402" y="5229700"/>
              <a:ext cx="285940" cy="199072"/>
            </a:xfrm>
            <a:custGeom>
              <a:avLst/>
              <a:gdLst>
                <a:gd name="connsiteX0" fmla="*/ 0 w 285940"/>
                <a:gd name="connsiteY0" fmla="*/ 199073 h 199072"/>
                <a:gd name="connsiteX1" fmla="*/ 285940 w 285940"/>
                <a:gd name="connsiteY1" fmla="*/ 0 h 199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940" h="199072">
                  <a:moveTo>
                    <a:pt x="0" y="199073"/>
                  </a:moveTo>
                  <a:cubicBezTo>
                    <a:pt x="0" y="199073"/>
                    <a:pt x="242125" y="39243"/>
                    <a:pt x="28594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6FB36AB6-CB81-495A-8A33-C0BCE67D6F23}"/>
                </a:ext>
              </a:extLst>
            </p:cNvPr>
            <p:cNvSpPr/>
            <p:nvPr/>
          </p:nvSpPr>
          <p:spPr>
            <a:xfrm>
              <a:off x="7393114" y="5049773"/>
              <a:ext cx="655796" cy="381190"/>
            </a:xfrm>
            <a:custGeom>
              <a:avLst/>
              <a:gdLst>
                <a:gd name="connsiteX0" fmla="*/ 0 w 655796"/>
                <a:gd name="connsiteY0" fmla="*/ 381190 h 381190"/>
                <a:gd name="connsiteX1" fmla="*/ 655796 w 655796"/>
                <a:gd name="connsiteY1" fmla="*/ 0 h 381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5796" h="381190">
                  <a:moveTo>
                    <a:pt x="0" y="381190"/>
                  </a:moveTo>
                  <a:cubicBezTo>
                    <a:pt x="0" y="381190"/>
                    <a:pt x="461105" y="172117"/>
                    <a:pt x="65579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1993F7E6-ABF6-482D-BEA5-B4E607DDB433}"/>
                </a:ext>
              </a:extLst>
            </p:cNvPr>
            <p:cNvSpPr/>
            <p:nvPr/>
          </p:nvSpPr>
          <p:spPr>
            <a:xfrm>
              <a:off x="5154072" y="3867816"/>
              <a:ext cx="2907315" cy="1544764"/>
            </a:xfrm>
            <a:custGeom>
              <a:avLst/>
              <a:gdLst>
                <a:gd name="connsiteX0" fmla="*/ 0 w 2907315"/>
                <a:gd name="connsiteY0" fmla="*/ 1544764 h 1544764"/>
                <a:gd name="connsiteX1" fmla="*/ 201644 w 2907315"/>
                <a:gd name="connsiteY1" fmla="*/ 1352550 h 1544764"/>
                <a:gd name="connsiteX2" fmla="*/ 423196 w 2907315"/>
                <a:gd name="connsiteY2" fmla="*/ 1196054 h 1544764"/>
                <a:gd name="connsiteX3" fmla="*/ 782193 w 2907315"/>
                <a:gd name="connsiteY3" fmla="*/ 1099947 h 1544764"/>
                <a:gd name="connsiteX4" fmla="*/ 1052513 w 2907315"/>
                <a:gd name="connsiteY4" fmla="*/ 1042321 h 1544764"/>
                <a:gd name="connsiteX5" fmla="*/ 1311783 w 2907315"/>
                <a:gd name="connsiteY5" fmla="*/ 1056037 h 1544764"/>
                <a:gd name="connsiteX6" fmla="*/ 1484662 w 2907315"/>
                <a:gd name="connsiteY6" fmla="*/ 1083469 h 1544764"/>
                <a:gd name="connsiteX7" fmla="*/ 1788224 w 2907315"/>
                <a:gd name="connsiteY7" fmla="*/ 1023080 h 1544764"/>
                <a:gd name="connsiteX8" fmla="*/ 2269045 w 2907315"/>
                <a:gd name="connsiteY8" fmla="*/ 734758 h 1544764"/>
                <a:gd name="connsiteX9" fmla="*/ 2534984 w 2907315"/>
                <a:gd name="connsiteY9" fmla="*/ 572738 h 1544764"/>
                <a:gd name="connsiteX10" fmla="*/ 2907316 w 2907315"/>
                <a:gd name="connsiteY10" fmla="*/ 0 h 1544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07315" h="1544764">
                  <a:moveTo>
                    <a:pt x="0" y="1544764"/>
                  </a:moveTo>
                  <a:cubicBezTo>
                    <a:pt x="0" y="1544764"/>
                    <a:pt x="98012" y="1443990"/>
                    <a:pt x="201644" y="1352550"/>
                  </a:cubicBezTo>
                  <a:cubicBezTo>
                    <a:pt x="271272" y="1291209"/>
                    <a:pt x="343662" y="1234249"/>
                    <a:pt x="423196" y="1196054"/>
                  </a:cubicBezTo>
                  <a:cubicBezTo>
                    <a:pt x="537591" y="1141095"/>
                    <a:pt x="661226" y="1127189"/>
                    <a:pt x="782193" y="1099947"/>
                  </a:cubicBezTo>
                  <a:cubicBezTo>
                    <a:pt x="872300" y="1079659"/>
                    <a:pt x="961358" y="1051370"/>
                    <a:pt x="1052513" y="1042321"/>
                  </a:cubicBezTo>
                  <a:cubicBezTo>
                    <a:pt x="1139000" y="1033653"/>
                    <a:pt x="1225868" y="1040321"/>
                    <a:pt x="1311783" y="1056037"/>
                  </a:cubicBezTo>
                  <a:cubicBezTo>
                    <a:pt x="1369314" y="1066609"/>
                    <a:pt x="1426559" y="1079373"/>
                    <a:pt x="1484662" y="1083469"/>
                  </a:cubicBezTo>
                  <a:cubicBezTo>
                    <a:pt x="1587913" y="1090803"/>
                    <a:pt x="1690402" y="1064800"/>
                    <a:pt x="1788224" y="1023080"/>
                  </a:cubicBezTo>
                  <a:cubicBezTo>
                    <a:pt x="1956721" y="951262"/>
                    <a:pt x="2106549" y="825722"/>
                    <a:pt x="2269045" y="734758"/>
                  </a:cubicBezTo>
                  <a:cubicBezTo>
                    <a:pt x="2359438" y="684181"/>
                    <a:pt x="2452497" y="640556"/>
                    <a:pt x="2534984" y="572738"/>
                  </a:cubicBezTo>
                  <a:cubicBezTo>
                    <a:pt x="2673001" y="459391"/>
                    <a:pt x="2847023" y="191453"/>
                    <a:pt x="290731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DCA0B097-C21A-40B4-95E4-2FFA9697F824}"/>
                </a:ext>
              </a:extLst>
            </p:cNvPr>
            <p:cNvSpPr/>
            <p:nvPr/>
          </p:nvSpPr>
          <p:spPr>
            <a:xfrm>
              <a:off x="4907946" y="3479100"/>
              <a:ext cx="3168300" cy="1952434"/>
            </a:xfrm>
            <a:custGeom>
              <a:avLst/>
              <a:gdLst>
                <a:gd name="connsiteX0" fmla="*/ 0 w 3168300"/>
                <a:gd name="connsiteY0" fmla="*/ 1952435 h 1952434"/>
                <a:gd name="connsiteX1" fmla="*/ 202121 w 3168300"/>
                <a:gd name="connsiteY1" fmla="*/ 1687068 h 1952434"/>
                <a:gd name="connsiteX2" fmla="*/ 545116 w 3168300"/>
                <a:gd name="connsiteY2" fmla="*/ 1450277 h 1952434"/>
                <a:gd name="connsiteX3" fmla="*/ 906780 w 3168300"/>
                <a:gd name="connsiteY3" fmla="*/ 1354455 h 1952434"/>
                <a:gd name="connsiteX4" fmla="*/ 1332262 w 3168300"/>
                <a:gd name="connsiteY4" fmla="*/ 1285304 h 1952434"/>
                <a:gd name="connsiteX5" fmla="*/ 1691259 w 3168300"/>
                <a:gd name="connsiteY5" fmla="*/ 1240060 h 1952434"/>
                <a:gd name="connsiteX6" fmla="*/ 2010346 w 3168300"/>
                <a:gd name="connsiteY6" fmla="*/ 1141667 h 1952434"/>
                <a:gd name="connsiteX7" fmla="*/ 2393252 w 3168300"/>
                <a:gd name="connsiteY7" fmla="*/ 1027271 h 1952434"/>
                <a:gd name="connsiteX8" fmla="*/ 2582037 w 3168300"/>
                <a:gd name="connsiteY8" fmla="*/ 958120 h 1952434"/>
                <a:gd name="connsiteX9" fmla="*/ 2760155 w 3168300"/>
                <a:gd name="connsiteY9" fmla="*/ 827723 h 1952434"/>
                <a:gd name="connsiteX10" fmla="*/ 2914364 w 3168300"/>
                <a:gd name="connsiteY10" fmla="*/ 567023 h 1952434"/>
                <a:gd name="connsiteX11" fmla="*/ 3168301 w 3168300"/>
                <a:gd name="connsiteY11" fmla="*/ 0 h 1952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68300" h="1952434">
                  <a:moveTo>
                    <a:pt x="0" y="1952435"/>
                  </a:moveTo>
                  <a:cubicBezTo>
                    <a:pt x="0" y="1952435"/>
                    <a:pt x="91059" y="1796415"/>
                    <a:pt x="202121" y="1687068"/>
                  </a:cubicBezTo>
                  <a:cubicBezTo>
                    <a:pt x="301943" y="1588675"/>
                    <a:pt x="416528" y="1505617"/>
                    <a:pt x="545116" y="1450277"/>
                  </a:cubicBezTo>
                  <a:cubicBezTo>
                    <a:pt x="659987" y="1400747"/>
                    <a:pt x="783622" y="1377601"/>
                    <a:pt x="906780" y="1354455"/>
                  </a:cubicBezTo>
                  <a:cubicBezTo>
                    <a:pt x="1048036" y="1327976"/>
                    <a:pt x="1189482" y="1301972"/>
                    <a:pt x="1332262" y="1285304"/>
                  </a:cubicBezTo>
                  <a:cubicBezTo>
                    <a:pt x="1452182" y="1271302"/>
                    <a:pt x="1573340" y="1265873"/>
                    <a:pt x="1691259" y="1240060"/>
                  </a:cubicBezTo>
                  <a:cubicBezTo>
                    <a:pt x="1800035" y="1216247"/>
                    <a:pt x="1904619" y="1176718"/>
                    <a:pt x="2010346" y="1141667"/>
                  </a:cubicBezTo>
                  <a:cubicBezTo>
                    <a:pt x="2136743" y="1099661"/>
                    <a:pt x="2265902" y="1066229"/>
                    <a:pt x="2393252" y="1027271"/>
                  </a:cubicBezTo>
                  <a:cubicBezTo>
                    <a:pt x="2457450" y="1007650"/>
                    <a:pt x="2521744" y="987552"/>
                    <a:pt x="2582037" y="958120"/>
                  </a:cubicBezTo>
                  <a:cubicBezTo>
                    <a:pt x="2648807" y="925449"/>
                    <a:pt x="2710815" y="883349"/>
                    <a:pt x="2760155" y="827723"/>
                  </a:cubicBezTo>
                  <a:cubicBezTo>
                    <a:pt x="2827496" y="751904"/>
                    <a:pt x="2867978" y="657511"/>
                    <a:pt x="2914364" y="567023"/>
                  </a:cubicBezTo>
                  <a:cubicBezTo>
                    <a:pt x="2972753" y="453200"/>
                    <a:pt x="3119152" y="118015"/>
                    <a:pt x="316830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B2AF0F5-7EAA-4BAB-8DE2-D84E124170FA}"/>
                </a:ext>
              </a:extLst>
            </p:cNvPr>
            <p:cNvSpPr/>
            <p:nvPr/>
          </p:nvSpPr>
          <p:spPr>
            <a:xfrm>
              <a:off x="4704778" y="2976752"/>
              <a:ext cx="3356800" cy="2452020"/>
            </a:xfrm>
            <a:custGeom>
              <a:avLst/>
              <a:gdLst>
                <a:gd name="connsiteX0" fmla="*/ 0 w 3356800"/>
                <a:gd name="connsiteY0" fmla="*/ 2452021 h 2452020"/>
                <a:gd name="connsiteX1" fmla="*/ 130874 w 3356800"/>
                <a:gd name="connsiteY1" fmla="*/ 2247710 h 2452020"/>
                <a:gd name="connsiteX2" fmla="*/ 437197 w 3356800"/>
                <a:gd name="connsiteY2" fmla="*/ 1941195 h 2452020"/>
                <a:gd name="connsiteX3" fmla="*/ 737140 w 3356800"/>
                <a:gd name="connsiteY3" fmla="*/ 1736884 h 2452020"/>
                <a:gd name="connsiteX4" fmla="*/ 1031843 w 3356800"/>
                <a:gd name="connsiteY4" fmla="*/ 1685068 h 2452020"/>
                <a:gd name="connsiteX5" fmla="*/ 1287304 w 3356800"/>
                <a:gd name="connsiteY5" fmla="*/ 1655826 h 2452020"/>
                <a:gd name="connsiteX6" fmla="*/ 1471994 w 3356800"/>
                <a:gd name="connsiteY6" fmla="*/ 1634300 h 2452020"/>
                <a:gd name="connsiteX7" fmla="*/ 1898237 w 3356800"/>
                <a:gd name="connsiteY7" fmla="*/ 1512665 h 2452020"/>
                <a:gd name="connsiteX8" fmla="*/ 2229136 w 3356800"/>
                <a:gd name="connsiteY8" fmla="*/ 1355598 h 2452020"/>
                <a:gd name="connsiteX9" fmla="*/ 2512314 w 3356800"/>
                <a:gd name="connsiteY9" fmla="*/ 1238631 h 2452020"/>
                <a:gd name="connsiteX10" fmla="*/ 2758535 w 3356800"/>
                <a:gd name="connsiteY10" fmla="*/ 1096994 h 2452020"/>
                <a:gd name="connsiteX11" fmla="*/ 2935510 w 3356800"/>
                <a:gd name="connsiteY11" fmla="*/ 919925 h 2452020"/>
                <a:gd name="connsiteX12" fmla="*/ 3081719 w 3356800"/>
                <a:gd name="connsiteY12" fmla="*/ 687419 h 2452020"/>
                <a:gd name="connsiteX13" fmla="*/ 3356800 w 3356800"/>
                <a:gd name="connsiteY13" fmla="*/ 0 h 2452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356800" h="2452020">
                  <a:moveTo>
                    <a:pt x="0" y="2452021"/>
                  </a:moveTo>
                  <a:cubicBezTo>
                    <a:pt x="0" y="2452021"/>
                    <a:pt x="57150" y="2344198"/>
                    <a:pt x="130874" y="2247710"/>
                  </a:cubicBezTo>
                  <a:cubicBezTo>
                    <a:pt x="218694" y="2132648"/>
                    <a:pt x="328136" y="2036635"/>
                    <a:pt x="437197" y="1941195"/>
                  </a:cubicBezTo>
                  <a:cubicBezTo>
                    <a:pt x="529304" y="1860709"/>
                    <a:pt x="623030" y="1779556"/>
                    <a:pt x="737140" y="1736884"/>
                  </a:cubicBezTo>
                  <a:cubicBezTo>
                    <a:pt x="830866" y="1701736"/>
                    <a:pt x="932021" y="1695450"/>
                    <a:pt x="1031843" y="1685068"/>
                  </a:cubicBezTo>
                  <a:cubicBezTo>
                    <a:pt x="1117092" y="1676210"/>
                    <a:pt x="1202055" y="1665160"/>
                    <a:pt x="1287304" y="1655826"/>
                  </a:cubicBezTo>
                  <a:cubicBezTo>
                    <a:pt x="1348931" y="1649063"/>
                    <a:pt x="1410653" y="1643539"/>
                    <a:pt x="1471994" y="1634300"/>
                  </a:cubicBezTo>
                  <a:cubicBezTo>
                    <a:pt x="1618679" y="1612011"/>
                    <a:pt x="1761935" y="1571149"/>
                    <a:pt x="1898237" y="1512665"/>
                  </a:cubicBezTo>
                  <a:cubicBezTo>
                    <a:pt x="2010442" y="1464564"/>
                    <a:pt x="2117503" y="1405128"/>
                    <a:pt x="2229136" y="1355598"/>
                  </a:cubicBezTo>
                  <a:cubicBezTo>
                    <a:pt x="2322481" y="1314164"/>
                    <a:pt x="2418969" y="1280160"/>
                    <a:pt x="2512314" y="1238631"/>
                  </a:cubicBezTo>
                  <a:cubicBezTo>
                    <a:pt x="2599087" y="1199960"/>
                    <a:pt x="2683193" y="1154811"/>
                    <a:pt x="2758535" y="1096994"/>
                  </a:cubicBezTo>
                  <a:cubicBezTo>
                    <a:pt x="2825020" y="1046035"/>
                    <a:pt x="2883789" y="985837"/>
                    <a:pt x="2935510" y="919925"/>
                  </a:cubicBezTo>
                  <a:cubicBezTo>
                    <a:pt x="2992184" y="847725"/>
                    <a:pt x="3039904" y="769144"/>
                    <a:pt x="3081719" y="687419"/>
                  </a:cubicBezTo>
                  <a:cubicBezTo>
                    <a:pt x="3138297" y="576739"/>
                    <a:pt x="3314129" y="116776"/>
                    <a:pt x="335680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60C036-BBCE-4F9E-AD56-DD36D4407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A5D7EC-1E6A-473F-B5A4-18CDFB6CF9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9981C7-34D5-49A4-949D-715FD4BD8F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900" kern="1200" cap="all" spc="200" smtClean="0">
                <a:solidFill>
                  <a:schemeClr val="accent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fld id="{0DAF61AA-5A98-4049-A93E-477E5505141A}" type="datetimeFigureOut">
              <a:rPr lang="en-US" smtClean="0"/>
              <a:pPr/>
              <a:t>8/27/21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85CE6E-733D-4C60-B40B-C7C10CB5AF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n-US" sz="900" kern="1200" cap="all" spc="200" dirty="0">
                <a:solidFill>
                  <a:schemeClr val="accent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D80D8B-7909-4114-8EBA-C3086DC62B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06000" y="6356350"/>
            <a:ext cx="1447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900" kern="1200" cap="all" spc="200" smtClean="0">
                <a:solidFill>
                  <a:schemeClr val="accent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fld id="{73B850FF-6169-4056-8077-06FFA93A5366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300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accent5"/>
        </a:buClr>
        <a:buFont typeface="Avenir Next LT Pro" panose="020B0504020202020204" pitchFamily="34" charset="0"/>
        <a:buChar char="+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Char char="+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Char char="+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Char char="+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Char char="+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hyperlink" Target="mailto:diego@esselware.com.mx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roxifier.com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shuttle.readthedocs.io/en/stable/" TargetMode="External"/><Relationship Id="rId5" Type="http://schemas.openxmlformats.org/officeDocument/2006/relationships/hyperlink" Target="https://es.wikipedia.org/wiki/Proxychains-ng" TargetMode="External"/><Relationship Id="rId4" Type="http://schemas.openxmlformats.org/officeDocument/2006/relationships/hyperlink" Target="http://widecap.com/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bm.com/docs/en/power-systems-vs?topic=i-connecting-virtual-machine-vm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sshuttle.readthedocs.io/en/stable/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mailto:dkesselman@esselware.com.mx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bm.com/support/pages/configuring-putty-secure-shell-ssh-client-use-public-key-authentication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247A131F-D5DE-41A5-B4CF-4F345319B4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3AF4666D-BD98-40A5-A75F-478B98201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692844" y="-3086"/>
            <a:ext cx="1326111" cy="59760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rPr>
              <a:t> </a:t>
            </a:r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68680585-71F9-4721-A998-4974171D2E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9256" y="6172200"/>
            <a:ext cx="1482102" cy="67936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rPr>
              <a:t> </a:t>
            </a:r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12BC95C2-2EEC-4F59-ABA8-660B0D059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77352" y="5197178"/>
            <a:ext cx="4211600" cy="1660822"/>
          </a:xfrm>
          <a:custGeom>
            <a:avLst/>
            <a:gdLst>
              <a:gd name="connsiteX0" fmla="*/ 4211600 w 4211600"/>
              <a:gd name="connsiteY0" fmla="*/ 0 h 1660822"/>
              <a:gd name="connsiteX1" fmla="*/ 4211600 w 4211600"/>
              <a:gd name="connsiteY1" fmla="*/ 58430 h 1660822"/>
              <a:gd name="connsiteX2" fmla="*/ 4136524 w 4211600"/>
              <a:gd name="connsiteY2" fmla="*/ 208808 h 1660822"/>
              <a:gd name="connsiteX3" fmla="*/ 3973354 w 4211600"/>
              <a:gd name="connsiteY3" fmla="*/ 437313 h 1660822"/>
              <a:gd name="connsiteX4" fmla="*/ 3884746 w 4211600"/>
              <a:gd name="connsiteY4" fmla="*/ 553613 h 1660822"/>
              <a:gd name="connsiteX5" fmla="*/ 3849435 w 4211600"/>
              <a:gd name="connsiteY5" fmla="*/ 603143 h 1660822"/>
              <a:gd name="connsiteX6" fmla="*/ 3661849 w 4211600"/>
              <a:gd name="connsiteY6" fmla="*/ 819075 h 1660822"/>
              <a:gd name="connsiteX7" fmla="*/ 3402589 w 4211600"/>
              <a:gd name="connsiteY7" fmla="*/ 952996 h 1660822"/>
              <a:gd name="connsiteX8" fmla="*/ 3130202 w 4211600"/>
              <a:gd name="connsiteY8" fmla="*/ 1023386 h 1660822"/>
              <a:gd name="connsiteX9" fmla="*/ 2914657 w 4211600"/>
              <a:gd name="connsiteY9" fmla="*/ 1068058 h 1660822"/>
              <a:gd name="connsiteX10" fmla="*/ 2582149 w 4211600"/>
              <a:gd name="connsiteY10" fmla="*/ 1138924 h 1660822"/>
              <a:gd name="connsiteX11" fmla="*/ 2483958 w 4211600"/>
              <a:gd name="connsiteY11" fmla="*/ 1162356 h 1660822"/>
              <a:gd name="connsiteX12" fmla="*/ 2123750 w 4211600"/>
              <a:gd name="connsiteY12" fmla="*/ 1238651 h 1660822"/>
              <a:gd name="connsiteX13" fmla="*/ 1761444 w 4211600"/>
              <a:gd name="connsiteY13" fmla="*/ 1273417 h 1660822"/>
              <a:gd name="connsiteX14" fmla="*/ 1608382 w 4211600"/>
              <a:gd name="connsiteY14" fmla="*/ 1284466 h 1660822"/>
              <a:gd name="connsiteX15" fmla="*/ 999942 w 4211600"/>
              <a:gd name="connsiteY15" fmla="*/ 1354284 h 1660822"/>
              <a:gd name="connsiteX16" fmla="*/ 484705 w 4211600"/>
              <a:gd name="connsiteY16" fmla="*/ 1450487 h 1660822"/>
              <a:gd name="connsiteX17" fmla="*/ 113310 w 4211600"/>
              <a:gd name="connsiteY17" fmla="*/ 1613700 h 1660822"/>
              <a:gd name="connsiteX18" fmla="*/ 39668 w 4211600"/>
              <a:gd name="connsiteY18" fmla="*/ 1660822 h 1660822"/>
              <a:gd name="connsiteX19" fmla="*/ 0 w 4211600"/>
              <a:gd name="connsiteY19" fmla="*/ 1660822 h 1660822"/>
              <a:gd name="connsiteX20" fmla="*/ 96701 w 4211600"/>
              <a:gd name="connsiteY20" fmla="*/ 1598934 h 1660822"/>
              <a:gd name="connsiteX21" fmla="*/ 474335 w 4211600"/>
              <a:gd name="connsiteY21" fmla="*/ 1433056 h 1660822"/>
              <a:gd name="connsiteX22" fmla="*/ 994299 w 4211600"/>
              <a:gd name="connsiteY22" fmla="*/ 1335806 h 1660822"/>
              <a:gd name="connsiteX23" fmla="*/ 1605231 w 4211600"/>
              <a:gd name="connsiteY23" fmla="*/ 1265702 h 1660822"/>
              <a:gd name="connsiteX24" fmla="*/ 1758819 w 4211600"/>
              <a:gd name="connsiteY24" fmla="*/ 1254558 h 1660822"/>
              <a:gd name="connsiteX25" fmla="*/ 2118106 w 4211600"/>
              <a:gd name="connsiteY25" fmla="*/ 1220077 h 1660822"/>
              <a:gd name="connsiteX26" fmla="*/ 2475557 w 4211600"/>
              <a:gd name="connsiteY26" fmla="*/ 1144353 h 1660822"/>
              <a:gd name="connsiteX27" fmla="*/ 2573878 w 4211600"/>
              <a:gd name="connsiteY27" fmla="*/ 1120827 h 1660822"/>
              <a:gd name="connsiteX28" fmla="*/ 2907437 w 4211600"/>
              <a:gd name="connsiteY28" fmla="*/ 1049675 h 1660822"/>
              <a:gd name="connsiteX29" fmla="*/ 3122589 w 4211600"/>
              <a:gd name="connsiteY29" fmla="*/ 1005098 h 1660822"/>
              <a:gd name="connsiteX30" fmla="*/ 3391169 w 4211600"/>
              <a:gd name="connsiteY30" fmla="*/ 935756 h 1660822"/>
              <a:gd name="connsiteX31" fmla="*/ 3642290 w 4211600"/>
              <a:gd name="connsiteY31" fmla="*/ 806216 h 1660822"/>
              <a:gd name="connsiteX32" fmla="*/ 3825937 w 4211600"/>
              <a:gd name="connsiteY32" fmla="*/ 594475 h 1660822"/>
              <a:gd name="connsiteX33" fmla="*/ 3861381 w 4211600"/>
              <a:gd name="connsiteY33" fmla="*/ 544755 h 1660822"/>
              <a:gd name="connsiteX34" fmla="*/ 3950381 w 4211600"/>
              <a:gd name="connsiteY34" fmla="*/ 427978 h 1660822"/>
              <a:gd name="connsiteX35" fmla="*/ 4112370 w 4211600"/>
              <a:gd name="connsiteY35" fmla="*/ 201378 h 1660822"/>
              <a:gd name="connsiteX36" fmla="*/ 4195989 w 4211600"/>
              <a:gd name="connsiteY36" fmla="*/ 33834 h 1660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4211600" h="1660822">
                <a:moveTo>
                  <a:pt x="4211600" y="0"/>
                </a:moveTo>
                <a:lnTo>
                  <a:pt x="4211600" y="58430"/>
                </a:lnTo>
                <a:lnTo>
                  <a:pt x="4136524" y="208808"/>
                </a:lnTo>
                <a:cubicBezTo>
                  <a:pt x="4089791" y="287770"/>
                  <a:pt x="4030588" y="363780"/>
                  <a:pt x="3973354" y="437313"/>
                </a:cubicBezTo>
                <a:cubicBezTo>
                  <a:pt x="3943819" y="475222"/>
                  <a:pt x="3913231" y="514465"/>
                  <a:pt x="3884746" y="553613"/>
                </a:cubicBezTo>
                <a:cubicBezTo>
                  <a:pt x="3872801" y="569996"/>
                  <a:pt x="3861119" y="586569"/>
                  <a:pt x="3849435" y="603143"/>
                </a:cubicBezTo>
                <a:cubicBezTo>
                  <a:pt x="3796665" y="678009"/>
                  <a:pt x="3742187" y="755352"/>
                  <a:pt x="3661849" y="819075"/>
                </a:cubicBezTo>
                <a:cubicBezTo>
                  <a:pt x="3596214" y="871176"/>
                  <a:pt x="3509050" y="916230"/>
                  <a:pt x="3402589" y="952996"/>
                </a:cubicBezTo>
                <a:cubicBezTo>
                  <a:pt x="3312406" y="984048"/>
                  <a:pt x="3215660" y="1005003"/>
                  <a:pt x="3130202" y="1023386"/>
                </a:cubicBezTo>
                <a:cubicBezTo>
                  <a:pt x="3058529" y="1038816"/>
                  <a:pt x="2985412" y="1053675"/>
                  <a:pt x="2914657" y="1068058"/>
                </a:cubicBezTo>
                <a:cubicBezTo>
                  <a:pt x="2805176" y="1090251"/>
                  <a:pt x="2692021" y="1113207"/>
                  <a:pt x="2582149" y="1138924"/>
                </a:cubicBezTo>
                <a:cubicBezTo>
                  <a:pt x="2549330" y="1146639"/>
                  <a:pt x="2516644" y="1154450"/>
                  <a:pt x="2483958" y="1162356"/>
                </a:cubicBezTo>
                <a:cubicBezTo>
                  <a:pt x="2367257" y="1190550"/>
                  <a:pt x="2246621" y="1219601"/>
                  <a:pt x="2123750" y="1238651"/>
                </a:cubicBezTo>
                <a:cubicBezTo>
                  <a:pt x="2004294" y="1257129"/>
                  <a:pt x="1880769" y="1265416"/>
                  <a:pt x="1761444" y="1273417"/>
                </a:cubicBezTo>
                <a:cubicBezTo>
                  <a:pt x="1711167" y="1276751"/>
                  <a:pt x="1659184" y="1280275"/>
                  <a:pt x="1608382" y="1284466"/>
                </a:cubicBezTo>
                <a:cubicBezTo>
                  <a:pt x="1408589" y="1300944"/>
                  <a:pt x="1214570" y="1325805"/>
                  <a:pt x="999942" y="1354284"/>
                </a:cubicBezTo>
                <a:cubicBezTo>
                  <a:pt x="826403" y="1377240"/>
                  <a:pt x="647744" y="1400957"/>
                  <a:pt x="484705" y="1450487"/>
                </a:cubicBezTo>
                <a:cubicBezTo>
                  <a:pt x="355831" y="1489635"/>
                  <a:pt x="231387" y="1544374"/>
                  <a:pt x="113310" y="1613700"/>
                </a:cubicBezTo>
                <a:lnTo>
                  <a:pt x="39668" y="1660822"/>
                </a:lnTo>
                <a:lnTo>
                  <a:pt x="0" y="1660822"/>
                </a:lnTo>
                <a:lnTo>
                  <a:pt x="96701" y="1598934"/>
                </a:lnTo>
                <a:cubicBezTo>
                  <a:pt x="216635" y="1528533"/>
                  <a:pt x="343196" y="1472919"/>
                  <a:pt x="474335" y="1433056"/>
                </a:cubicBezTo>
                <a:cubicBezTo>
                  <a:pt x="639999" y="1382669"/>
                  <a:pt x="820102" y="1358856"/>
                  <a:pt x="994299" y="1335806"/>
                </a:cubicBezTo>
                <a:cubicBezTo>
                  <a:pt x="1210239" y="1307231"/>
                  <a:pt x="1404650" y="1282275"/>
                  <a:pt x="1605231" y="1265702"/>
                </a:cubicBezTo>
                <a:cubicBezTo>
                  <a:pt x="1656428" y="1261511"/>
                  <a:pt x="1708411" y="1257987"/>
                  <a:pt x="1758819" y="1254558"/>
                </a:cubicBezTo>
                <a:cubicBezTo>
                  <a:pt x="1877487" y="1246557"/>
                  <a:pt x="2000094" y="1238365"/>
                  <a:pt x="2118106" y="1220077"/>
                </a:cubicBezTo>
                <a:cubicBezTo>
                  <a:pt x="2239531" y="1201313"/>
                  <a:pt x="2359513" y="1172357"/>
                  <a:pt x="2475557" y="1144353"/>
                </a:cubicBezTo>
                <a:cubicBezTo>
                  <a:pt x="2508243" y="1136448"/>
                  <a:pt x="2541060" y="1128542"/>
                  <a:pt x="2573878" y="1120827"/>
                </a:cubicBezTo>
                <a:cubicBezTo>
                  <a:pt x="2684276" y="1094919"/>
                  <a:pt x="2797694" y="1071963"/>
                  <a:pt x="2907437" y="1049675"/>
                </a:cubicBezTo>
                <a:cubicBezTo>
                  <a:pt x="2978061" y="1035387"/>
                  <a:pt x="3051178" y="1020528"/>
                  <a:pt x="3122589" y="1005098"/>
                </a:cubicBezTo>
                <a:cubicBezTo>
                  <a:pt x="3206997" y="986810"/>
                  <a:pt x="3302823" y="966141"/>
                  <a:pt x="3391169" y="935756"/>
                </a:cubicBezTo>
                <a:cubicBezTo>
                  <a:pt x="3494479" y="900132"/>
                  <a:pt x="3578886" y="856508"/>
                  <a:pt x="3642290" y="806216"/>
                </a:cubicBezTo>
                <a:cubicBezTo>
                  <a:pt x="3720133" y="744303"/>
                  <a:pt x="3773953" y="668103"/>
                  <a:pt x="3825937" y="594475"/>
                </a:cubicBezTo>
                <a:cubicBezTo>
                  <a:pt x="3837621" y="577902"/>
                  <a:pt x="3849435" y="561233"/>
                  <a:pt x="3861381" y="544755"/>
                </a:cubicBezTo>
                <a:cubicBezTo>
                  <a:pt x="3889997" y="505416"/>
                  <a:pt x="3920715" y="465983"/>
                  <a:pt x="3950381" y="427978"/>
                </a:cubicBezTo>
                <a:cubicBezTo>
                  <a:pt x="4007353" y="354921"/>
                  <a:pt x="4066163" y="279388"/>
                  <a:pt x="4112370" y="201378"/>
                </a:cubicBezTo>
                <a:cubicBezTo>
                  <a:pt x="4144662" y="146800"/>
                  <a:pt x="4170785" y="89364"/>
                  <a:pt x="4195989" y="3383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41" name="Graphic 141">
            <a:extLst>
              <a:ext uri="{FF2B5EF4-FFF2-40B4-BE49-F238E27FC236}">
                <a16:creationId xmlns:a16="http://schemas.microsoft.com/office/drawing/2014/main" id="{03E9870D-4BBA-43AF-8D44-BBADF020CF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15178"/>
            <a:ext cx="2198951" cy="3331254"/>
            <a:chOff x="4473129" y="923925"/>
            <a:chExt cx="3308947" cy="5012817"/>
          </a:xfrm>
          <a:noFill/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34BC5055-C77D-43CD-BB1D-A77B6779CD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85988" y="924020"/>
              <a:ext cx="3296088" cy="5012722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DB12D0B8-9385-489A-85AE-3D14AD0BA2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923925"/>
              <a:ext cx="2977477" cy="462714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D158A14A-147E-4130-A5E2-38FD84B181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94561" y="923925"/>
              <a:ext cx="2356712" cy="4118991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75B8B1EB-5E2B-472C-AE60-2EC5961F16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923925"/>
              <a:ext cx="2059193" cy="3980116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B4F5BD77-58D7-4B61-A666-1B4139A63A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85131" y="1719357"/>
              <a:ext cx="743796" cy="2867501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F5CBEC6B-EDB6-40B8-8771-E5AF41B8D6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1912731"/>
              <a:ext cx="597294" cy="2543540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91BD0EE8-AA47-4044-9251-9F5A4B8201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91417" y="2227197"/>
              <a:ext cx="389425" cy="2011236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50" name="Graphic 157">
            <a:extLst>
              <a:ext uri="{FF2B5EF4-FFF2-40B4-BE49-F238E27FC236}">
                <a16:creationId xmlns:a16="http://schemas.microsoft.com/office/drawing/2014/main" id="{C3279E8D-2BAA-4CB1-834B-09FADD54DE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610600" y="3276600"/>
            <a:ext cx="3529260" cy="3581398"/>
            <a:chOff x="4114800" y="1423987"/>
            <a:chExt cx="3961542" cy="4007547"/>
          </a:xfrm>
          <a:noFill/>
        </p:grpSpPr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3456F18E-4F61-486D-9CD6-65B30372C5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114800" y="1423987"/>
              <a:ext cx="3946874" cy="3989641"/>
            </a:xfrm>
            <a:custGeom>
              <a:avLst/>
              <a:gdLst>
                <a:gd name="connsiteX0" fmla="*/ 0 w 3946874"/>
                <a:gd name="connsiteY0" fmla="*/ 3989641 h 3989641"/>
                <a:gd name="connsiteX1" fmla="*/ 79439 w 3946874"/>
                <a:gd name="connsiteY1" fmla="*/ 3891153 h 3989641"/>
                <a:gd name="connsiteX2" fmla="*/ 297371 w 3946874"/>
                <a:gd name="connsiteY2" fmla="*/ 3626930 h 3989641"/>
                <a:gd name="connsiteX3" fmla="*/ 454343 w 3946874"/>
                <a:gd name="connsiteY3" fmla="*/ 3440335 h 3989641"/>
                <a:gd name="connsiteX4" fmla="*/ 622363 w 3946874"/>
                <a:gd name="connsiteY4" fmla="*/ 3290697 h 3989641"/>
                <a:gd name="connsiteX5" fmla="*/ 927068 w 3946874"/>
                <a:gd name="connsiteY5" fmla="*/ 3087434 h 3989641"/>
                <a:gd name="connsiteX6" fmla="*/ 1176338 w 3946874"/>
                <a:gd name="connsiteY6" fmla="*/ 2915603 h 3989641"/>
                <a:gd name="connsiteX7" fmla="*/ 1394270 w 3946874"/>
                <a:gd name="connsiteY7" fmla="*/ 2780729 h 3989641"/>
                <a:gd name="connsiteX8" fmla="*/ 1601057 w 3946874"/>
                <a:gd name="connsiteY8" fmla="*/ 2723483 h 3989641"/>
                <a:gd name="connsiteX9" fmla="*/ 1756220 w 3946874"/>
                <a:gd name="connsiteY9" fmla="*/ 2743772 h 3989641"/>
                <a:gd name="connsiteX10" fmla="*/ 1889189 w 3946874"/>
                <a:gd name="connsiteY10" fmla="*/ 2765965 h 3989641"/>
                <a:gd name="connsiteX11" fmla="*/ 2007394 w 3946874"/>
                <a:gd name="connsiteY11" fmla="*/ 2765965 h 3989641"/>
                <a:gd name="connsiteX12" fmla="*/ 2184654 w 3946874"/>
                <a:gd name="connsiteY12" fmla="*/ 2671763 h 3989641"/>
                <a:gd name="connsiteX13" fmla="*/ 2372773 w 3946874"/>
                <a:gd name="connsiteY13" fmla="*/ 2538984 h 3989641"/>
                <a:gd name="connsiteX14" fmla="*/ 2439543 w 3946874"/>
                <a:gd name="connsiteY14" fmla="*/ 2510504 h 3989641"/>
                <a:gd name="connsiteX15" fmla="*/ 2650617 w 3946874"/>
                <a:gd name="connsiteY15" fmla="*/ 2434781 h 3989641"/>
                <a:gd name="connsiteX16" fmla="*/ 2785110 w 3946874"/>
                <a:gd name="connsiteY16" fmla="*/ 2383060 h 3989641"/>
                <a:gd name="connsiteX17" fmla="*/ 2897315 w 3946874"/>
                <a:gd name="connsiteY17" fmla="*/ 2318861 h 3989641"/>
                <a:gd name="connsiteX18" fmla="*/ 2997994 w 3946874"/>
                <a:gd name="connsiteY18" fmla="*/ 2226183 h 3989641"/>
                <a:gd name="connsiteX19" fmla="*/ 3061240 w 3946874"/>
                <a:gd name="connsiteY19" fmla="*/ 2141506 h 3989641"/>
                <a:gd name="connsiteX20" fmla="*/ 3152108 w 3946874"/>
                <a:gd name="connsiteY20" fmla="*/ 2005203 h 3989641"/>
                <a:gd name="connsiteX21" fmla="*/ 3274124 w 3946874"/>
                <a:gd name="connsiteY21" fmla="*/ 1871567 h 3989641"/>
                <a:gd name="connsiteX22" fmla="*/ 3388138 w 3946874"/>
                <a:gd name="connsiteY22" fmla="*/ 1770888 h 3989641"/>
                <a:gd name="connsiteX23" fmla="*/ 3466529 w 3946874"/>
                <a:gd name="connsiteY23" fmla="*/ 1679162 h 3989641"/>
                <a:gd name="connsiteX24" fmla="*/ 3538633 w 3946874"/>
                <a:gd name="connsiteY24" fmla="*/ 1551718 h 3989641"/>
                <a:gd name="connsiteX25" fmla="*/ 3588544 w 3946874"/>
                <a:gd name="connsiteY25" fmla="*/ 1376172 h 3989641"/>
                <a:gd name="connsiteX26" fmla="*/ 3597402 w 3946874"/>
                <a:gd name="connsiteY26" fmla="*/ 1293305 h 3989641"/>
                <a:gd name="connsiteX27" fmla="*/ 3721227 w 3946874"/>
                <a:gd name="connsiteY27" fmla="*/ 880491 h 3989641"/>
                <a:gd name="connsiteX28" fmla="*/ 3761137 w 3946874"/>
                <a:gd name="connsiteY28" fmla="*/ 463677 h 3989641"/>
                <a:gd name="connsiteX29" fmla="*/ 3946874 w 3946874"/>
                <a:gd name="connsiteY29" fmla="*/ 0 h 3989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946874" h="3989641">
                  <a:moveTo>
                    <a:pt x="0" y="3989641"/>
                  </a:moveTo>
                  <a:cubicBezTo>
                    <a:pt x="19050" y="3957257"/>
                    <a:pt x="50959" y="3916013"/>
                    <a:pt x="79439" y="3891153"/>
                  </a:cubicBezTo>
                  <a:cubicBezTo>
                    <a:pt x="165544" y="3815906"/>
                    <a:pt x="227933" y="3717989"/>
                    <a:pt x="297371" y="3626930"/>
                  </a:cubicBezTo>
                  <a:cubicBezTo>
                    <a:pt x="346615" y="3562255"/>
                    <a:pt x="398050" y="3499009"/>
                    <a:pt x="454343" y="3440335"/>
                  </a:cubicBezTo>
                  <a:cubicBezTo>
                    <a:pt x="506349" y="3386042"/>
                    <a:pt x="562642" y="3336227"/>
                    <a:pt x="622363" y="3290697"/>
                  </a:cubicBezTo>
                  <a:cubicBezTo>
                    <a:pt x="719519" y="3216688"/>
                    <a:pt x="824960" y="3154585"/>
                    <a:pt x="927068" y="3087434"/>
                  </a:cubicBezTo>
                  <a:cubicBezTo>
                    <a:pt x="1011365" y="3031998"/>
                    <a:pt x="1093565" y="2973324"/>
                    <a:pt x="1176338" y="2915603"/>
                  </a:cubicBezTo>
                  <a:cubicBezTo>
                    <a:pt x="1246537" y="2866644"/>
                    <a:pt x="1317308" y="2818066"/>
                    <a:pt x="1394270" y="2780729"/>
                  </a:cubicBezTo>
                  <a:cubicBezTo>
                    <a:pt x="1459421" y="2749106"/>
                    <a:pt x="1528763" y="2724436"/>
                    <a:pt x="1601057" y="2723483"/>
                  </a:cubicBezTo>
                  <a:cubicBezTo>
                    <a:pt x="1653350" y="2722721"/>
                    <a:pt x="1704785" y="2733485"/>
                    <a:pt x="1756220" y="2743772"/>
                  </a:cubicBezTo>
                  <a:cubicBezTo>
                    <a:pt x="1800320" y="2752630"/>
                    <a:pt x="1844612" y="2760250"/>
                    <a:pt x="1889189" y="2765965"/>
                  </a:cubicBezTo>
                  <a:cubicBezTo>
                    <a:pt x="1928622" y="2771013"/>
                    <a:pt x="1968437" y="2773299"/>
                    <a:pt x="2007394" y="2765965"/>
                  </a:cubicBezTo>
                  <a:cubicBezTo>
                    <a:pt x="2073878" y="2753487"/>
                    <a:pt x="2130647" y="2712911"/>
                    <a:pt x="2184654" y="2671763"/>
                  </a:cubicBezTo>
                  <a:cubicBezTo>
                    <a:pt x="2245900" y="2625090"/>
                    <a:pt x="2304002" y="2573465"/>
                    <a:pt x="2372773" y="2538984"/>
                  </a:cubicBezTo>
                  <a:cubicBezTo>
                    <a:pt x="2394395" y="2528126"/>
                    <a:pt x="2416874" y="2518982"/>
                    <a:pt x="2439543" y="2510504"/>
                  </a:cubicBezTo>
                  <a:cubicBezTo>
                    <a:pt x="2509552" y="2484215"/>
                    <a:pt x="2580037" y="2459450"/>
                    <a:pt x="2650617" y="2434781"/>
                  </a:cubicBezTo>
                  <a:cubicBezTo>
                    <a:pt x="2695956" y="2418874"/>
                    <a:pt x="2741295" y="2402872"/>
                    <a:pt x="2785110" y="2383060"/>
                  </a:cubicBezTo>
                  <a:cubicBezTo>
                    <a:pt x="2824448" y="2365248"/>
                    <a:pt x="2862358" y="2344198"/>
                    <a:pt x="2897315" y="2318861"/>
                  </a:cubicBezTo>
                  <a:cubicBezTo>
                    <a:pt x="2934367" y="2292096"/>
                    <a:pt x="2968085" y="2260854"/>
                    <a:pt x="2997994" y="2226183"/>
                  </a:cubicBezTo>
                  <a:cubicBezTo>
                    <a:pt x="3020949" y="2199513"/>
                    <a:pt x="3041714" y="2170938"/>
                    <a:pt x="3061240" y="2141506"/>
                  </a:cubicBezTo>
                  <a:cubicBezTo>
                    <a:pt x="3091529" y="2095976"/>
                    <a:pt x="3119533" y="2049018"/>
                    <a:pt x="3152108" y="2005203"/>
                  </a:cubicBezTo>
                  <a:cubicBezTo>
                    <a:pt x="3188113" y="1956626"/>
                    <a:pt x="3229261" y="1912144"/>
                    <a:pt x="3274124" y="1871567"/>
                  </a:cubicBezTo>
                  <a:cubicBezTo>
                    <a:pt x="3311747" y="1837563"/>
                    <a:pt x="3351848" y="1806321"/>
                    <a:pt x="3388138" y="1770888"/>
                  </a:cubicBezTo>
                  <a:cubicBezTo>
                    <a:pt x="3416999" y="1742694"/>
                    <a:pt x="3443002" y="1711833"/>
                    <a:pt x="3466529" y="1679162"/>
                  </a:cubicBezTo>
                  <a:cubicBezTo>
                    <a:pt x="3495008" y="1639348"/>
                    <a:pt x="3519392" y="1596771"/>
                    <a:pt x="3538633" y="1551718"/>
                  </a:cubicBezTo>
                  <a:cubicBezTo>
                    <a:pt x="3562731" y="1495616"/>
                    <a:pt x="3578924" y="1436465"/>
                    <a:pt x="3588544" y="1376172"/>
                  </a:cubicBezTo>
                  <a:cubicBezTo>
                    <a:pt x="3592925" y="1348740"/>
                    <a:pt x="3595688" y="1321022"/>
                    <a:pt x="3597402" y="1293305"/>
                  </a:cubicBezTo>
                  <a:cubicBezTo>
                    <a:pt x="3605974" y="1155859"/>
                    <a:pt x="3717703" y="1018127"/>
                    <a:pt x="3721227" y="880491"/>
                  </a:cubicBezTo>
                  <a:cubicBezTo>
                    <a:pt x="3724751" y="740855"/>
                    <a:pt x="3743135" y="602171"/>
                    <a:pt x="3761137" y="463677"/>
                  </a:cubicBezTo>
                  <a:cubicBezTo>
                    <a:pt x="3776186" y="347758"/>
                    <a:pt x="3934968" y="116205"/>
                    <a:pt x="3946874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318DDF45-08F0-46B6-A0B7-133735C94F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95978" y="2441733"/>
              <a:ext cx="3665410" cy="2985611"/>
            </a:xfrm>
            <a:custGeom>
              <a:avLst/>
              <a:gdLst>
                <a:gd name="connsiteX0" fmla="*/ 0 w 3665410"/>
                <a:gd name="connsiteY0" fmla="*/ 2985611 h 2985611"/>
                <a:gd name="connsiteX1" fmla="*/ 166211 w 3665410"/>
                <a:gd name="connsiteY1" fmla="*/ 2699766 h 2985611"/>
                <a:gd name="connsiteX2" fmla="*/ 397002 w 3665410"/>
                <a:gd name="connsiteY2" fmla="*/ 2414969 h 2985611"/>
                <a:gd name="connsiteX3" fmla="*/ 620173 w 3665410"/>
                <a:gd name="connsiteY3" fmla="*/ 2237899 h 2985611"/>
                <a:gd name="connsiteX4" fmla="*/ 823341 w 3665410"/>
                <a:gd name="connsiteY4" fmla="*/ 2085499 h 2985611"/>
                <a:gd name="connsiteX5" fmla="*/ 1089565 w 3665410"/>
                <a:gd name="connsiteY5" fmla="*/ 1911477 h 2985611"/>
                <a:gd name="connsiteX6" fmla="*/ 1145000 w 3665410"/>
                <a:gd name="connsiteY6" fmla="*/ 1886807 h 2985611"/>
                <a:gd name="connsiteX7" fmla="*/ 1375791 w 3665410"/>
                <a:gd name="connsiteY7" fmla="*/ 1842135 h 2985611"/>
                <a:gd name="connsiteX8" fmla="*/ 1486567 w 3665410"/>
                <a:gd name="connsiteY8" fmla="*/ 1857566 h 2985611"/>
                <a:gd name="connsiteX9" fmla="*/ 1568101 w 3665410"/>
                <a:gd name="connsiteY9" fmla="*/ 1871377 h 2985611"/>
                <a:gd name="connsiteX10" fmla="*/ 1810607 w 3665410"/>
                <a:gd name="connsiteY10" fmla="*/ 1871377 h 2985611"/>
                <a:gd name="connsiteX11" fmla="*/ 1997964 w 3665410"/>
                <a:gd name="connsiteY11" fmla="*/ 1790605 h 2985611"/>
                <a:gd name="connsiteX12" fmla="*/ 2109883 w 3665410"/>
                <a:gd name="connsiteY12" fmla="*/ 1702784 h 2985611"/>
                <a:gd name="connsiteX13" fmla="*/ 2321433 w 3665410"/>
                <a:gd name="connsiteY13" fmla="*/ 1552384 h 2985611"/>
                <a:gd name="connsiteX14" fmla="*/ 2558891 w 3665410"/>
                <a:gd name="connsiteY14" fmla="*/ 1453420 h 2985611"/>
                <a:gd name="connsiteX15" fmla="*/ 2709767 w 3665410"/>
                <a:gd name="connsiteY15" fmla="*/ 1377887 h 2985611"/>
                <a:gd name="connsiteX16" fmla="*/ 2885408 w 3665410"/>
                <a:gd name="connsiteY16" fmla="*/ 1237393 h 2985611"/>
                <a:gd name="connsiteX17" fmla="*/ 3017711 w 3665410"/>
                <a:gd name="connsiteY17" fmla="*/ 1072229 h 2985611"/>
                <a:gd name="connsiteX18" fmla="*/ 3150680 w 3665410"/>
                <a:gd name="connsiteY18" fmla="*/ 921830 h 2985611"/>
                <a:gd name="connsiteX19" fmla="*/ 3255169 w 3665410"/>
                <a:gd name="connsiteY19" fmla="*/ 801815 h 2985611"/>
                <a:gd name="connsiteX20" fmla="*/ 3339275 w 3665410"/>
                <a:gd name="connsiteY20" fmla="*/ 694182 h 2985611"/>
                <a:gd name="connsiteX21" fmla="*/ 3409188 w 3665410"/>
                <a:gd name="connsiteY21" fmla="*/ 546926 h 2985611"/>
                <a:gd name="connsiteX22" fmla="*/ 3464243 w 3665410"/>
                <a:gd name="connsiteY22" fmla="*/ 347663 h 2985611"/>
                <a:gd name="connsiteX23" fmla="*/ 3665411 w 3665410"/>
                <a:gd name="connsiteY23" fmla="*/ 0 h 2985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665410" h="2985611">
                  <a:moveTo>
                    <a:pt x="0" y="2985611"/>
                  </a:moveTo>
                  <a:cubicBezTo>
                    <a:pt x="0" y="2985611"/>
                    <a:pt x="86773" y="2802827"/>
                    <a:pt x="166211" y="2699766"/>
                  </a:cubicBezTo>
                  <a:cubicBezTo>
                    <a:pt x="240983" y="2602706"/>
                    <a:pt x="309182" y="2500122"/>
                    <a:pt x="397002" y="2414969"/>
                  </a:cubicBezTo>
                  <a:cubicBezTo>
                    <a:pt x="465296" y="2348865"/>
                    <a:pt x="543592" y="2294477"/>
                    <a:pt x="620173" y="2237899"/>
                  </a:cubicBezTo>
                  <a:cubicBezTo>
                    <a:pt x="688277" y="2187607"/>
                    <a:pt x="755333" y="2135886"/>
                    <a:pt x="823341" y="2085499"/>
                  </a:cubicBezTo>
                  <a:cubicBezTo>
                    <a:pt x="908685" y="2022253"/>
                    <a:pt x="994791" y="1959197"/>
                    <a:pt x="1089565" y="1911477"/>
                  </a:cubicBezTo>
                  <a:cubicBezTo>
                    <a:pt x="1107662" y="1902428"/>
                    <a:pt x="1126141" y="1894141"/>
                    <a:pt x="1145000" y="1886807"/>
                  </a:cubicBezTo>
                  <a:cubicBezTo>
                    <a:pt x="1218819" y="1858232"/>
                    <a:pt x="1296924" y="1838611"/>
                    <a:pt x="1375791" y="1842135"/>
                  </a:cubicBezTo>
                  <a:cubicBezTo>
                    <a:pt x="1413129" y="1843754"/>
                    <a:pt x="1449896" y="1850422"/>
                    <a:pt x="1486567" y="1857566"/>
                  </a:cubicBezTo>
                  <a:cubicBezTo>
                    <a:pt x="1513618" y="1862804"/>
                    <a:pt x="1540859" y="1867376"/>
                    <a:pt x="1568101" y="1871377"/>
                  </a:cubicBezTo>
                  <a:cubicBezTo>
                    <a:pt x="1648778" y="1883188"/>
                    <a:pt x="1730978" y="1887665"/>
                    <a:pt x="1810607" y="1871377"/>
                  </a:cubicBezTo>
                  <a:cubicBezTo>
                    <a:pt x="1877854" y="1857661"/>
                    <a:pt x="1941100" y="1829086"/>
                    <a:pt x="1997964" y="1790605"/>
                  </a:cubicBezTo>
                  <a:cubicBezTo>
                    <a:pt x="2037302" y="1764030"/>
                    <a:pt x="2073497" y="1733264"/>
                    <a:pt x="2109883" y="1702784"/>
                  </a:cubicBezTo>
                  <a:cubicBezTo>
                    <a:pt x="2176367" y="1647063"/>
                    <a:pt x="2244852" y="1593151"/>
                    <a:pt x="2321433" y="1552384"/>
                  </a:cubicBezTo>
                  <a:cubicBezTo>
                    <a:pt x="2397157" y="1512094"/>
                    <a:pt x="2479548" y="1486281"/>
                    <a:pt x="2558891" y="1453420"/>
                  </a:cubicBezTo>
                  <a:cubicBezTo>
                    <a:pt x="2610898" y="1431798"/>
                    <a:pt x="2661571" y="1407033"/>
                    <a:pt x="2709767" y="1377887"/>
                  </a:cubicBezTo>
                  <a:cubicBezTo>
                    <a:pt x="2774252" y="1338929"/>
                    <a:pt x="2834069" y="1292447"/>
                    <a:pt x="2885408" y="1237393"/>
                  </a:cubicBezTo>
                  <a:cubicBezTo>
                    <a:pt x="2933605" y="1185767"/>
                    <a:pt x="2973324" y="1127093"/>
                    <a:pt x="3017711" y="1072229"/>
                  </a:cubicBezTo>
                  <a:cubicBezTo>
                    <a:pt x="3059811" y="1020223"/>
                    <a:pt x="3105912" y="971645"/>
                    <a:pt x="3150680" y="921830"/>
                  </a:cubicBezTo>
                  <a:cubicBezTo>
                    <a:pt x="3186113" y="882396"/>
                    <a:pt x="3220593" y="842010"/>
                    <a:pt x="3255169" y="801815"/>
                  </a:cubicBezTo>
                  <a:cubicBezTo>
                    <a:pt x="3284887" y="767239"/>
                    <a:pt x="3314605" y="732473"/>
                    <a:pt x="3339275" y="694182"/>
                  </a:cubicBezTo>
                  <a:cubicBezTo>
                    <a:pt x="3368707" y="648367"/>
                    <a:pt x="3390138" y="597980"/>
                    <a:pt x="3409188" y="546926"/>
                  </a:cubicBezTo>
                  <a:cubicBezTo>
                    <a:pt x="3433382" y="482156"/>
                    <a:pt x="3453384" y="415861"/>
                    <a:pt x="3464243" y="347663"/>
                  </a:cubicBezTo>
                  <a:cubicBezTo>
                    <a:pt x="3476244" y="272224"/>
                    <a:pt x="3661696" y="76295"/>
                    <a:pt x="366541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B9D0CC0F-710D-43F4-BC86-7637674201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90402" y="5229700"/>
              <a:ext cx="285940" cy="199072"/>
            </a:xfrm>
            <a:custGeom>
              <a:avLst/>
              <a:gdLst>
                <a:gd name="connsiteX0" fmla="*/ 0 w 285940"/>
                <a:gd name="connsiteY0" fmla="*/ 199073 h 199072"/>
                <a:gd name="connsiteX1" fmla="*/ 285940 w 285940"/>
                <a:gd name="connsiteY1" fmla="*/ 0 h 199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940" h="199072">
                  <a:moveTo>
                    <a:pt x="0" y="199073"/>
                  </a:moveTo>
                  <a:cubicBezTo>
                    <a:pt x="0" y="199073"/>
                    <a:pt x="242125" y="39243"/>
                    <a:pt x="28594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6FB36AB6-CB81-495A-8A33-C0BCE67D6F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393114" y="5049773"/>
              <a:ext cx="655796" cy="381190"/>
            </a:xfrm>
            <a:custGeom>
              <a:avLst/>
              <a:gdLst>
                <a:gd name="connsiteX0" fmla="*/ 0 w 655796"/>
                <a:gd name="connsiteY0" fmla="*/ 381190 h 381190"/>
                <a:gd name="connsiteX1" fmla="*/ 655796 w 655796"/>
                <a:gd name="connsiteY1" fmla="*/ 0 h 381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5796" h="381190">
                  <a:moveTo>
                    <a:pt x="0" y="381190"/>
                  </a:moveTo>
                  <a:cubicBezTo>
                    <a:pt x="0" y="381190"/>
                    <a:pt x="461105" y="172117"/>
                    <a:pt x="65579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1993F7E6-ABF6-482D-BEA5-B4E607DDB4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154072" y="3867816"/>
              <a:ext cx="2907315" cy="1544764"/>
            </a:xfrm>
            <a:custGeom>
              <a:avLst/>
              <a:gdLst>
                <a:gd name="connsiteX0" fmla="*/ 0 w 2907315"/>
                <a:gd name="connsiteY0" fmla="*/ 1544764 h 1544764"/>
                <a:gd name="connsiteX1" fmla="*/ 201644 w 2907315"/>
                <a:gd name="connsiteY1" fmla="*/ 1352550 h 1544764"/>
                <a:gd name="connsiteX2" fmla="*/ 423196 w 2907315"/>
                <a:gd name="connsiteY2" fmla="*/ 1196054 h 1544764"/>
                <a:gd name="connsiteX3" fmla="*/ 782193 w 2907315"/>
                <a:gd name="connsiteY3" fmla="*/ 1099947 h 1544764"/>
                <a:gd name="connsiteX4" fmla="*/ 1052513 w 2907315"/>
                <a:gd name="connsiteY4" fmla="*/ 1042321 h 1544764"/>
                <a:gd name="connsiteX5" fmla="*/ 1311783 w 2907315"/>
                <a:gd name="connsiteY5" fmla="*/ 1056037 h 1544764"/>
                <a:gd name="connsiteX6" fmla="*/ 1484662 w 2907315"/>
                <a:gd name="connsiteY6" fmla="*/ 1083469 h 1544764"/>
                <a:gd name="connsiteX7" fmla="*/ 1788224 w 2907315"/>
                <a:gd name="connsiteY7" fmla="*/ 1023080 h 1544764"/>
                <a:gd name="connsiteX8" fmla="*/ 2269045 w 2907315"/>
                <a:gd name="connsiteY8" fmla="*/ 734758 h 1544764"/>
                <a:gd name="connsiteX9" fmla="*/ 2534984 w 2907315"/>
                <a:gd name="connsiteY9" fmla="*/ 572738 h 1544764"/>
                <a:gd name="connsiteX10" fmla="*/ 2907316 w 2907315"/>
                <a:gd name="connsiteY10" fmla="*/ 0 h 1544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07315" h="1544764">
                  <a:moveTo>
                    <a:pt x="0" y="1544764"/>
                  </a:moveTo>
                  <a:cubicBezTo>
                    <a:pt x="0" y="1544764"/>
                    <a:pt x="98012" y="1443990"/>
                    <a:pt x="201644" y="1352550"/>
                  </a:cubicBezTo>
                  <a:cubicBezTo>
                    <a:pt x="271272" y="1291209"/>
                    <a:pt x="343662" y="1234249"/>
                    <a:pt x="423196" y="1196054"/>
                  </a:cubicBezTo>
                  <a:cubicBezTo>
                    <a:pt x="537591" y="1141095"/>
                    <a:pt x="661226" y="1127189"/>
                    <a:pt x="782193" y="1099947"/>
                  </a:cubicBezTo>
                  <a:cubicBezTo>
                    <a:pt x="872300" y="1079659"/>
                    <a:pt x="961358" y="1051370"/>
                    <a:pt x="1052513" y="1042321"/>
                  </a:cubicBezTo>
                  <a:cubicBezTo>
                    <a:pt x="1139000" y="1033653"/>
                    <a:pt x="1225868" y="1040321"/>
                    <a:pt x="1311783" y="1056037"/>
                  </a:cubicBezTo>
                  <a:cubicBezTo>
                    <a:pt x="1369314" y="1066609"/>
                    <a:pt x="1426559" y="1079373"/>
                    <a:pt x="1484662" y="1083469"/>
                  </a:cubicBezTo>
                  <a:cubicBezTo>
                    <a:pt x="1587913" y="1090803"/>
                    <a:pt x="1690402" y="1064800"/>
                    <a:pt x="1788224" y="1023080"/>
                  </a:cubicBezTo>
                  <a:cubicBezTo>
                    <a:pt x="1956721" y="951262"/>
                    <a:pt x="2106549" y="825722"/>
                    <a:pt x="2269045" y="734758"/>
                  </a:cubicBezTo>
                  <a:cubicBezTo>
                    <a:pt x="2359438" y="684181"/>
                    <a:pt x="2452497" y="640556"/>
                    <a:pt x="2534984" y="572738"/>
                  </a:cubicBezTo>
                  <a:cubicBezTo>
                    <a:pt x="2673001" y="459391"/>
                    <a:pt x="2847023" y="191453"/>
                    <a:pt x="290731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DCA0B097-C21A-40B4-95E4-2FFA9697F8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907946" y="3479100"/>
              <a:ext cx="3168300" cy="1952434"/>
            </a:xfrm>
            <a:custGeom>
              <a:avLst/>
              <a:gdLst>
                <a:gd name="connsiteX0" fmla="*/ 0 w 3168300"/>
                <a:gd name="connsiteY0" fmla="*/ 1952435 h 1952434"/>
                <a:gd name="connsiteX1" fmla="*/ 202121 w 3168300"/>
                <a:gd name="connsiteY1" fmla="*/ 1687068 h 1952434"/>
                <a:gd name="connsiteX2" fmla="*/ 545116 w 3168300"/>
                <a:gd name="connsiteY2" fmla="*/ 1450277 h 1952434"/>
                <a:gd name="connsiteX3" fmla="*/ 906780 w 3168300"/>
                <a:gd name="connsiteY3" fmla="*/ 1354455 h 1952434"/>
                <a:gd name="connsiteX4" fmla="*/ 1332262 w 3168300"/>
                <a:gd name="connsiteY4" fmla="*/ 1285304 h 1952434"/>
                <a:gd name="connsiteX5" fmla="*/ 1691259 w 3168300"/>
                <a:gd name="connsiteY5" fmla="*/ 1240060 h 1952434"/>
                <a:gd name="connsiteX6" fmla="*/ 2010346 w 3168300"/>
                <a:gd name="connsiteY6" fmla="*/ 1141667 h 1952434"/>
                <a:gd name="connsiteX7" fmla="*/ 2393252 w 3168300"/>
                <a:gd name="connsiteY7" fmla="*/ 1027271 h 1952434"/>
                <a:gd name="connsiteX8" fmla="*/ 2582037 w 3168300"/>
                <a:gd name="connsiteY8" fmla="*/ 958120 h 1952434"/>
                <a:gd name="connsiteX9" fmla="*/ 2760155 w 3168300"/>
                <a:gd name="connsiteY9" fmla="*/ 827723 h 1952434"/>
                <a:gd name="connsiteX10" fmla="*/ 2914364 w 3168300"/>
                <a:gd name="connsiteY10" fmla="*/ 567023 h 1952434"/>
                <a:gd name="connsiteX11" fmla="*/ 3168301 w 3168300"/>
                <a:gd name="connsiteY11" fmla="*/ 0 h 1952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68300" h="1952434">
                  <a:moveTo>
                    <a:pt x="0" y="1952435"/>
                  </a:moveTo>
                  <a:cubicBezTo>
                    <a:pt x="0" y="1952435"/>
                    <a:pt x="91059" y="1796415"/>
                    <a:pt x="202121" y="1687068"/>
                  </a:cubicBezTo>
                  <a:cubicBezTo>
                    <a:pt x="301943" y="1588675"/>
                    <a:pt x="416528" y="1505617"/>
                    <a:pt x="545116" y="1450277"/>
                  </a:cubicBezTo>
                  <a:cubicBezTo>
                    <a:pt x="659987" y="1400747"/>
                    <a:pt x="783622" y="1377601"/>
                    <a:pt x="906780" y="1354455"/>
                  </a:cubicBezTo>
                  <a:cubicBezTo>
                    <a:pt x="1048036" y="1327976"/>
                    <a:pt x="1189482" y="1301972"/>
                    <a:pt x="1332262" y="1285304"/>
                  </a:cubicBezTo>
                  <a:cubicBezTo>
                    <a:pt x="1452182" y="1271302"/>
                    <a:pt x="1573340" y="1265873"/>
                    <a:pt x="1691259" y="1240060"/>
                  </a:cubicBezTo>
                  <a:cubicBezTo>
                    <a:pt x="1800035" y="1216247"/>
                    <a:pt x="1904619" y="1176718"/>
                    <a:pt x="2010346" y="1141667"/>
                  </a:cubicBezTo>
                  <a:cubicBezTo>
                    <a:pt x="2136743" y="1099661"/>
                    <a:pt x="2265902" y="1066229"/>
                    <a:pt x="2393252" y="1027271"/>
                  </a:cubicBezTo>
                  <a:cubicBezTo>
                    <a:pt x="2457450" y="1007650"/>
                    <a:pt x="2521744" y="987552"/>
                    <a:pt x="2582037" y="958120"/>
                  </a:cubicBezTo>
                  <a:cubicBezTo>
                    <a:pt x="2648807" y="925449"/>
                    <a:pt x="2710815" y="883349"/>
                    <a:pt x="2760155" y="827723"/>
                  </a:cubicBezTo>
                  <a:cubicBezTo>
                    <a:pt x="2827496" y="751904"/>
                    <a:pt x="2867978" y="657511"/>
                    <a:pt x="2914364" y="567023"/>
                  </a:cubicBezTo>
                  <a:cubicBezTo>
                    <a:pt x="2972753" y="453200"/>
                    <a:pt x="3119152" y="118015"/>
                    <a:pt x="316830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AB2AF0F5-7EAA-4BAB-8DE2-D84E124170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04778" y="2976752"/>
              <a:ext cx="3356800" cy="2452020"/>
            </a:xfrm>
            <a:custGeom>
              <a:avLst/>
              <a:gdLst>
                <a:gd name="connsiteX0" fmla="*/ 0 w 3356800"/>
                <a:gd name="connsiteY0" fmla="*/ 2452021 h 2452020"/>
                <a:gd name="connsiteX1" fmla="*/ 130874 w 3356800"/>
                <a:gd name="connsiteY1" fmla="*/ 2247710 h 2452020"/>
                <a:gd name="connsiteX2" fmla="*/ 437197 w 3356800"/>
                <a:gd name="connsiteY2" fmla="*/ 1941195 h 2452020"/>
                <a:gd name="connsiteX3" fmla="*/ 737140 w 3356800"/>
                <a:gd name="connsiteY3" fmla="*/ 1736884 h 2452020"/>
                <a:gd name="connsiteX4" fmla="*/ 1031843 w 3356800"/>
                <a:gd name="connsiteY4" fmla="*/ 1685068 h 2452020"/>
                <a:gd name="connsiteX5" fmla="*/ 1287304 w 3356800"/>
                <a:gd name="connsiteY5" fmla="*/ 1655826 h 2452020"/>
                <a:gd name="connsiteX6" fmla="*/ 1471994 w 3356800"/>
                <a:gd name="connsiteY6" fmla="*/ 1634300 h 2452020"/>
                <a:gd name="connsiteX7" fmla="*/ 1898237 w 3356800"/>
                <a:gd name="connsiteY7" fmla="*/ 1512665 h 2452020"/>
                <a:gd name="connsiteX8" fmla="*/ 2229136 w 3356800"/>
                <a:gd name="connsiteY8" fmla="*/ 1355598 h 2452020"/>
                <a:gd name="connsiteX9" fmla="*/ 2512314 w 3356800"/>
                <a:gd name="connsiteY9" fmla="*/ 1238631 h 2452020"/>
                <a:gd name="connsiteX10" fmla="*/ 2758535 w 3356800"/>
                <a:gd name="connsiteY10" fmla="*/ 1096994 h 2452020"/>
                <a:gd name="connsiteX11" fmla="*/ 2935510 w 3356800"/>
                <a:gd name="connsiteY11" fmla="*/ 919925 h 2452020"/>
                <a:gd name="connsiteX12" fmla="*/ 3081719 w 3356800"/>
                <a:gd name="connsiteY12" fmla="*/ 687419 h 2452020"/>
                <a:gd name="connsiteX13" fmla="*/ 3356800 w 3356800"/>
                <a:gd name="connsiteY13" fmla="*/ 0 h 2452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356800" h="2452020">
                  <a:moveTo>
                    <a:pt x="0" y="2452021"/>
                  </a:moveTo>
                  <a:cubicBezTo>
                    <a:pt x="0" y="2452021"/>
                    <a:pt x="57150" y="2344198"/>
                    <a:pt x="130874" y="2247710"/>
                  </a:cubicBezTo>
                  <a:cubicBezTo>
                    <a:pt x="218694" y="2132648"/>
                    <a:pt x="328136" y="2036635"/>
                    <a:pt x="437197" y="1941195"/>
                  </a:cubicBezTo>
                  <a:cubicBezTo>
                    <a:pt x="529304" y="1860709"/>
                    <a:pt x="623030" y="1779556"/>
                    <a:pt x="737140" y="1736884"/>
                  </a:cubicBezTo>
                  <a:cubicBezTo>
                    <a:pt x="830866" y="1701736"/>
                    <a:pt x="932021" y="1695450"/>
                    <a:pt x="1031843" y="1685068"/>
                  </a:cubicBezTo>
                  <a:cubicBezTo>
                    <a:pt x="1117092" y="1676210"/>
                    <a:pt x="1202055" y="1665160"/>
                    <a:pt x="1287304" y="1655826"/>
                  </a:cubicBezTo>
                  <a:cubicBezTo>
                    <a:pt x="1348931" y="1649063"/>
                    <a:pt x="1410653" y="1643539"/>
                    <a:pt x="1471994" y="1634300"/>
                  </a:cubicBezTo>
                  <a:cubicBezTo>
                    <a:pt x="1618679" y="1612011"/>
                    <a:pt x="1761935" y="1571149"/>
                    <a:pt x="1898237" y="1512665"/>
                  </a:cubicBezTo>
                  <a:cubicBezTo>
                    <a:pt x="2010442" y="1464564"/>
                    <a:pt x="2117503" y="1405128"/>
                    <a:pt x="2229136" y="1355598"/>
                  </a:cubicBezTo>
                  <a:cubicBezTo>
                    <a:pt x="2322481" y="1314164"/>
                    <a:pt x="2418969" y="1280160"/>
                    <a:pt x="2512314" y="1238631"/>
                  </a:cubicBezTo>
                  <a:cubicBezTo>
                    <a:pt x="2599087" y="1199960"/>
                    <a:pt x="2683193" y="1154811"/>
                    <a:pt x="2758535" y="1096994"/>
                  </a:cubicBezTo>
                  <a:cubicBezTo>
                    <a:pt x="2825020" y="1046035"/>
                    <a:pt x="2883789" y="985837"/>
                    <a:pt x="2935510" y="919925"/>
                  </a:cubicBezTo>
                  <a:cubicBezTo>
                    <a:pt x="2992184" y="847725"/>
                    <a:pt x="3039904" y="769144"/>
                    <a:pt x="3081719" y="687419"/>
                  </a:cubicBezTo>
                  <a:cubicBezTo>
                    <a:pt x="3138297" y="576739"/>
                    <a:pt x="3314129" y="116776"/>
                    <a:pt x="335680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 useBgFill="1">
        <p:nvSpPr>
          <p:cNvPr id="59" name="Rectangle 58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37962AE0-6A1C-4B76-9D52-10E5E6D7D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63" name="Top Left">
            <a:extLst>
              <a:ext uri="{FF2B5EF4-FFF2-40B4-BE49-F238E27FC236}">
                <a16:creationId xmlns:a16="http://schemas.microsoft.com/office/drawing/2014/main" id="{DC655204-C06A-4A55-9BB4-C79C4AF9D6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-3086"/>
            <a:ext cx="2198951" cy="3349518"/>
            <a:chOff x="10849" y="-3086"/>
            <a:chExt cx="2198951" cy="3349518"/>
          </a:xfrm>
        </p:grpSpPr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F83BC876-5C0C-438A-8928-B1EC2E1E4D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692844" y="-3086"/>
              <a:ext cx="1326111" cy="59760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B9B3EEC1-86B7-4DB1-AB38-E2D7493927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BEB2CD0B-3D3E-4CF3-92F5-7AE77C22C9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01561934-15F2-4620-A65F-28EB73CD7D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DB9278E2-D464-4DE2-B229-D3D02ED2B1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67AA3CE0-412D-4C03-9203-878479E0A1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85785346-E446-47E2-B3DD-C1C561E689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0F6388E0-BD20-4901-B128-88D3D56A13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98182" y="559813"/>
            <a:ext cx="4987809" cy="166457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4400" kern="120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Trucos con Openssh en IBM i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85756" y="2384474"/>
            <a:ext cx="4987488" cy="3728613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 algn="l">
              <a:buFont typeface="Avenir Next LT Pro" panose="020B0504020202020204" pitchFamily="34" charset="0"/>
              <a:buChar char="+"/>
            </a:pPr>
            <a:r>
              <a:rPr lang="en-US" sz="1800"/>
              <a:t>TRUCOS Y USO AVANZADO DE SSH DESDE Y HACIA IBM I</a:t>
            </a:r>
          </a:p>
          <a:p>
            <a:pPr indent="-228600" algn="l">
              <a:buFont typeface="Avenir Next LT Pro" panose="020B0504020202020204" pitchFamily="34" charset="0"/>
              <a:buChar char="+"/>
            </a:pPr>
            <a:endParaRPr lang="en-US" sz="1800"/>
          </a:p>
          <a:p>
            <a:pPr indent="-228600" algn="l">
              <a:buFont typeface="Avenir Next LT Pro" panose="020B0504020202020204" pitchFamily="34" charset="0"/>
              <a:buChar char="+"/>
            </a:pPr>
            <a:endParaRPr lang="en-US" sz="1800"/>
          </a:p>
          <a:p>
            <a:pPr indent="-228600" algn="l">
              <a:buFont typeface="Avenir Next LT Pro" panose="020B0504020202020204" pitchFamily="34" charset="0"/>
              <a:buChar char="+"/>
            </a:pPr>
            <a:endParaRPr lang="en-US" sz="18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EFD4EE1-518F-466D-9E8A-4F17036BCBB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993" r="35758" b="2"/>
          <a:stretch/>
        </p:blipFill>
        <p:spPr>
          <a:xfrm>
            <a:off x="6508749" y="862806"/>
            <a:ext cx="5132388" cy="5132388"/>
          </a:xfrm>
          <a:custGeom>
            <a:avLst/>
            <a:gdLst/>
            <a:ahLst/>
            <a:cxnLst/>
            <a:rect l="l" t="t" r="r" b="b"/>
            <a:pathLst>
              <a:path w="5132388" h="5132388">
                <a:moveTo>
                  <a:pt x="2566194" y="0"/>
                </a:moveTo>
                <a:cubicBezTo>
                  <a:pt x="3983464" y="0"/>
                  <a:pt x="5132388" y="1148924"/>
                  <a:pt x="5132388" y="2566194"/>
                </a:cubicBezTo>
                <a:cubicBezTo>
                  <a:pt x="5132388" y="3983464"/>
                  <a:pt x="3983464" y="5132388"/>
                  <a:pt x="2566194" y="5132388"/>
                </a:cubicBezTo>
                <a:cubicBezTo>
                  <a:pt x="1148924" y="5132388"/>
                  <a:pt x="0" y="3983464"/>
                  <a:pt x="0" y="2566194"/>
                </a:cubicBezTo>
                <a:cubicBezTo>
                  <a:pt x="0" y="1148924"/>
                  <a:pt x="1148924" y="0"/>
                  <a:pt x="2566194" y="0"/>
                </a:cubicBezTo>
                <a:close/>
              </a:path>
            </a:pathLst>
          </a:custGeom>
        </p:spPr>
      </p:pic>
      <p:grpSp>
        <p:nvGrpSpPr>
          <p:cNvPr id="73" name="Bottom Right">
            <a:extLst>
              <a:ext uri="{FF2B5EF4-FFF2-40B4-BE49-F238E27FC236}">
                <a16:creationId xmlns:a16="http://schemas.microsoft.com/office/drawing/2014/main" id="{4C476EAB-383B-48F9-B661-B049EB50AE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3045FFB7-76A2-4C6F-A15F-23BF1597CB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39256" y="6178637"/>
              <a:ext cx="1482102" cy="67936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grpSp>
          <p:nvGrpSpPr>
            <p:cNvPr id="75" name="Graphic 157">
              <a:extLst>
                <a:ext uri="{FF2B5EF4-FFF2-40B4-BE49-F238E27FC236}">
                  <a16:creationId xmlns:a16="http://schemas.microsoft.com/office/drawing/2014/main" id="{F4E5EB5B-D417-4B20-9CBE-F3DCCA5F3D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56643958-DAAD-4611-BCC7-9BDB5917C29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263D00C7-B9D3-4681-8C55-F137CBD364A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id="{0539B678-9BB9-4639-B9A4-4511639BB4B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id="{C14F8CDF-D0D2-43AD-A7AB-0871C24A6E2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1" name="Freeform: Shape 80">
                <a:extLst>
                  <a:ext uri="{FF2B5EF4-FFF2-40B4-BE49-F238E27FC236}">
                    <a16:creationId xmlns:a16="http://schemas.microsoft.com/office/drawing/2014/main" id="{25D54C27-D98D-4E8C-87BD-E0ECAB3BAE9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2" name="Freeform: Shape 81">
                <a:extLst>
                  <a:ext uri="{FF2B5EF4-FFF2-40B4-BE49-F238E27FC236}">
                    <a16:creationId xmlns:a16="http://schemas.microsoft.com/office/drawing/2014/main" id="{CA10EDED-B646-4197-BF0C-C4A83018BAF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3" name="Freeform: Shape 82">
                <a:extLst>
                  <a:ext uri="{FF2B5EF4-FFF2-40B4-BE49-F238E27FC236}">
                    <a16:creationId xmlns:a16="http://schemas.microsoft.com/office/drawing/2014/main" id="{B9B3D029-DC96-4655-89E2-D9387B3D564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EF12D98D-E6A5-437D-830E-C5C0E7ACE1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5" name="CuadroTexto 4">
            <a:extLst>
              <a:ext uri="{FF2B5EF4-FFF2-40B4-BE49-F238E27FC236}">
                <a16:creationId xmlns:a16="http://schemas.microsoft.com/office/drawing/2014/main" id="{AF63CB32-1B80-49B3-9A53-EAAF5647F627}"/>
              </a:ext>
            </a:extLst>
          </p:cNvPr>
          <p:cNvSpPr txBox="1"/>
          <p:nvPr/>
        </p:nvSpPr>
        <p:spPr>
          <a:xfrm>
            <a:off x="1357484" y="5662588"/>
            <a:ext cx="3620218" cy="7232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</a:pPr>
            <a:r>
              <a:rPr lang="es-ES" dirty="0"/>
              <a:t>Diego E. KESSELMAN</a:t>
            </a:r>
          </a:p>
          <a:p>
            <a:pPr algn="l">
              <a:spcAft>
                <a:spcPts val="600"/>
              </a:spcAft>
            </a:pPr>
            <a:r>
              <a:rPr lang="es-ES" dirty="0">
                <a:hlinkClick r:id="rId4"/>
              </a:rPr>
              <a:t>diego@esselware.com.mx</a:t>
            </a:r>
            <a:endParaRPr lang="es-ES" dirty="0"/>
          </a:p>
        </p:txBody>
      </p:sp>
      <p:pic>
        <p:nvPicPr>
          <p:cNvPr id="6" name="Imagen 6">
            <a:extLst>
              <a:ext uri="{FF2B5EF4-FFF2-40B4-BE49-F238E27FC236}">
                <a16:creationId xmlns:a16="http://schemas.microsoft.com/office/drawing/2014/main" id="{83500D84-047A-451F-AFC1-36190FFE01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00" y="3597563"/>
            <a:ext cx="2743200" cy="1056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1443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70C060-59D2-4ED5-91B3-A4AFE31719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>
                <a:cs typeface="Posterama"/>
              </a:rPr>
              <a:t>Túnel Remoto</a:t>
            </a:r>
            <a:endParaRPr lang="es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2AC9CEA-F65A-45E1-AB24-EA3114A736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460182" cy="3312248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r>
              <a:rPr lang="es-ES"/>
              <a:t>A diferencia de un túnel local, entrego un puerto al servidor destino</a:t>
            </a:r>
          </a:p>
          <a:p>
            <a:pPr lvl="1"/>
            <a:r>
              <a:rPr lang="es-ES"/>
              <a:t>Ejemplo: </a:t>
            </a:r>
            <a:r>
              <a:rPr lang="es-ES" i="1" err="1"/>
              <a:t>ssh</a:t>
            </a:r>
            <a:r>
              <a:rPr lang="es-ES" i="1"/>
              <a:t> –R 2222:IP_SFTP:22 </a:t>
            </a:r>
            <a:r>
              <a:rPr lang="es-ES" i="1" err="1"/>
              <a:t>usuario@IPREMOTO</a:t>
            </a:r>
            <a:endParaRPr lang="es-ES" i="1"/>
          </a:p>
          <a:p>
            <a:pPr lvl="1"/>
            <a:r>
              <a:rPr lang="es-ES"/>
              <a:t>-R declara un túnel Remoto</a:t>
            </a:r>
          </a:p>
          <a:p>
            <a:pPr lvl="1"/>
            <a:r>
              <a:rPr lang="es-ES"/>
              <a:t>2222 es el puerto en que veré el túnel</a:t>
            </a:r>
          </a:p>
          <a:p>
            <a:pPr lvl="1"/>
            <a:r>
              <a:rPr lang="es-ES"/>
              <a:t>IP_SFTP es la IP vista desde mi equipo. En este caso es un servidor de SFTP</a:t>
            </a:r>
          </a:p>
          <a:p>
            <a:pPr lvl="1"/>
            <a:r>
              <a:rPr lang="es-ES"/>
              <a:t>22 es el puerto del servidor de SFTP</a:t>
            </a:r>
          </a:p>
          <a:p>
            <a:pPr marL="457200" lvl="1" indent="0">
              <a:buNone/>
            </a:pPr>
            <a:endParaRPr lang="es-ES"/>
          </a:p>
        </p:txBody>
      </p:sp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44A16124-DDD6-4F10-8DF6-E1B0702F4901}"/>
              </a:ext>
            </a:extLst>
          </p:cNvPr>
          <p:cNvSpPr/>
          <p:nvPr/>
        </p:nvSpPr>
        <p:spPr>
          <a:xfrm>
            <a:off x="1371600" y="5604164"/>
            <a:ext cx="1551709" cy="914400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1E41EFF2-993C-4108-BDF9-31EB8DE9236B}"/>
              </a:ext>
            </a:extLst>
          </p:cNvPr>
          <p:cNvSpPr/>
          <p:nvPr/>
        </p:nvSpPr>
        <p:spPr>
          <a:xfrm>
            <a:off x="9208077" y="5598968"/>
            <a:ext cx="1662546" cy="914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s-ES" sz="1400">
                <a:solidFill>
                  <a:schemeClr val="tx1"/>
                </a:solidFill>
              </a:rPr>
              <a:t>Puerto </a:t>
            </a:r>
            <a:br>
              <a:rPr lang="es-ES" sz="1400">
                <a:solidFill>
                  <a:schemeClr val="tx1"/>
                </a:solidFill>
              </a:rPr>
            </a:br>
            <a:r>
              <a:rPr lang="es-ES" sz="1400">
                <a:solidFill>
                  <a:schemeClr val="tx1"/>
                </a:solidFill>
              </a:rPr>
              <a:t>2222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0AA91125-D3C0-4174-A0DD-79AD287B29E5}"/>
              </a:ext>
            </a:extLst>
          </p:cNvPr>
          <p:cNvSpPr txBox="1"/>
          <p:nvPr/>
        </p:nvSpPr>
        <p:spPr>
          <a:xfrm>
            <a:off x="1440006" y="5083751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b="1"/>
              <a:t>Equipo Local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E35BFBF1-E04B-4604-A416-DA9DB6408ABF}"/>
              </a:ext>
            </a:extLst>
          </p:cNvPr>
          <p:cNvSpPr txBox="1"/>
          <p:nvPr/>
        </p:nvSpPr>
        <p:spPr>
          <a:xfrm>
            <a:off x="9129278" y="5083751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b="1"/>
              <a:t>Equipo Remoto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63C69F98-02A3-4319-9263-B2E1DB13DD2D}"/>
              </a:ext>
            </a:extLst>
          </p:cNvPr>
          <p:cNvSpPr txBox="1"/>
          <p:nvPr/>
        </p:nvSpPr>
        <p:spPr>
          <a:xfrm>
            <a:off x="3448914" y="5499387"/>
            <a:ext cx="5763490" cy="6063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lvl="1">
              <a:lnSpc>
                <a:spcPct val="110000"/>
              </a:lnSpc>
              <a:spcBef>
                <a:spcPts val="500"/>
              </a:spcBef>
            </a:pPr>
            <a:r>
              <a:rPr lang="es-ES" sz="1400" i="1" err="1">
                <a:ea typeface="+mn-lt"/>
                <a:cs typeface="+mn-lt"/>
              </a:rPr>
              <a:t>ssh</a:t>
            </a:r>
            <a:r>
              <a:rPr lang="es-ES" sz="1400" i="1">
                <a:ea typeface="+mn-lt"/>
                <a:cs typeface="+mn-lt"/>
              </a:rPr>
              <a:t> –R 2222:IP_SFTP:22 </a:t>
            </a:r>
            <a:r>
              <a:rPr lang="es-ES" sz="1400" i="1" err="1">
                <a:ea typeface="+mn-lt"/>
                <a:cs typeface="+mn-lt"/>
              </a:rPr>
              <a:t>usuario@IPREMOTO</a:t>
            </a:r>
            <a:endParaRPr lang="es-ES" err="1"/>
          </a:p>
          <a:p>
            <a:endParaRPr lang="es-ES"/>
          </a:p>
        </p:txBody>
      </p:sp>
      <p:sp>
        <p:nvSpPr>
          <p:cNvPr id="12" name="Flecha: a la derecha 11">
            <a:extLst>
              <a:ext uri="{FF2B5EF4-FFF2-40B4-BE49-F238E27FC236}">
                <a16:creationId xmlns:a16="http://schemas.microsoft.com/office/drawing/2014/main" id="{E523947A-6ECD-4F3A-B360-70C8FE999D2D}"/>
              </a:ext>
            </a:extLst>
          </p:cNvPr>
          <p:cNvSpPr/>
          <p:nvPr/>
        </p:nvSpPr>
        <p:spPr>
          <a:xfrm>
            <a:off x="2923344" y="5435449"/>
            <a:ext cx="6386944" cy="1357744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3" name="Conector recto de flecha 12">
            <a:extLst>
              <a:ext uri="{FF2B5EF4-FFF2-40B4-BE49-F238E27FC236}">
                <a16:creationId xmlns:a16="http://schemas.microsoft.com/office/drawing/2014/main" id="{9E054402-7AF1-4A00-B1C7-27B2CBB76DA6}"/>
              </a:ext>
            </a:extLst>
          </p:cNvPr>
          <p:cNvCxnSpPr/>
          <p:nvPr/>
        </p:nvCxnSpPr>
        <p:spPr>
          <a:xfrm>
            <a:off x="992334" y="6083876"/>
            <a:ext cx="8545116" cy="27186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84C08293-F2C4-4022-BFBB-6C798FC4164D}"/>
              </a:ext>
            </a:extLst>
          </p:cNvPr>
          <p:cNvSpPr/>
          <p:nvPr/>
        </p:nvSpPr>
        <p:spPr>
          <a:xfrm>
            <a:off x="83127" y="5604163"/>
            <a:ext cx="914400" cy="9144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s-ES" sz="1400">
                <a:solidFill>
                  <a:schemeClr val="tx1"/>
                </a:solidFill>
              </a:rPr>
              <a:t>Puerto</a:t>
            </a:r>
            <a:br>
              <a:rPr lang="es-ES" sz="1400"/>
            </a:br>
            <a:r>
              <a:rPr lang="es-ES" sz="1400">
                <a:solidFill>
                  <a:schemeClr val="tx1"/>
                </a:solidFill>
              </a:rPr>
              <a:t>22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04BE4DE7-A992-4211-96BF-7AA8F3919EA5}"/>
              </a:ext>
            </a:extLst>
          </p:cNvPr>
          <p:cNvSpPr txBox="1"/>
          <p:nvPr/>
        </p:nvSpPr>
        <p:spPr>
          <a:xfrm>
            <a:off x="82260" y="5083750"/>
            <a:ext cx="102523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b="1"/>
              <a:t>SFTP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79707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70C060-59D2-4ED5-91B3-A4AFE31719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>
                <a:cs typeface="Posterama"/>
              </a:rPr>
              <a:t>Túnel Dinámico</a:t>
            </a:r>
            <a:endParaRPr lang="es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2AC9CEA-F65A-45E1-AB24-EA3114A736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460182" cy="3312248"/>
          </a:xfrm>
        </p:spPr>
        <p:txBody>
          <a:bodyPr vert="horz" lIns="91440" tIns="45720" rIns="91440" bIns="45720" rtlCol="0" anchor="t">
            <a:normAutofit fontScale="70000" lnSpcReduction="20000"/>
          </a:bodyPr>
          <a:lstStyle/>
          <a:p>
            <a:r>
              <a:rPr lang="es-ES" dirty="0"/>
              <a:t>Este tipo de túnel permite acceder a cualquier puerto visible por el equipo remoto</a:t>
            </a:r>
          </a:p>
          <a:p>
            <a:pPr lvl="1"/>
            <a:r>
              <a:rPr lang="es-ES" dirty="0"/>
              <a:t>Ejemplo: </a:t>
            </a:r>
            <a:r>
              <a:rPr lang="es-ES" i="1" dirty="0" err="1"/>
              <a:t>ssh</a:t>
            </a:r>
            <a:r>
              <a:rPr lang="es-ES" i="1" dirty="0"/>
              <a:t> –D 1080 </a:t>
            </a:r>
            <a:r>
              <a:rPr lang="es-ES" i="1" dirty="0" err="1"/>
              <a:t>usuario@IPREMOTO</a:t>
            </a:r>
            <a:endParaRPr lang="es-ES" i="1" dirty="0"/>
          </a:p>
          <a:p>
            <a:pPr lvl="1"/>
            <a:r>
              <a:rPr lang="es-ES" dirty="0"/>
              <a:t>-D declara un túnel Remoto</a:t>
            </a:r>
          </a:p>
          <a:p>
            <a:pPr lvl="1"/>
            <a:r>
              <a:rPr lang="es-ES" dirty="0"/>
              <a:t>1080es el puerto en que veré el túnel</a:t>
            </a:r>
          </a:p>
          <a:p>
            <a:r>
              <a:rPr lang="es-ES" dirty="0"/>
              <a:t>Para hacer uso de este tipo de túnel necesito contar con aplicaciones que soporten proxy SOCKS5, como la mayoría de los navegadores, </a:t>
            </a:r>
            <a:r>
              <a:rPr lang="es-ES" dirty="0" err="1"/>
              <a:t>PuTTY</a:t>
            </a:r>
            <a:r>
              <a:rPr lang="es-ES" dirty="0"/>
              <a:t> y TN5250J</a:t>
            </a:r>
          </a:p>
          <a:p>
            <a:r>
              <a:rPr lang="es-ES" dirty="0"/>
              <a:t>Para los programas que NO soporten proxy SOCKS5 puedo usar algunas aplicaciones que "</a:t>
            </a:r>
            <a:r>
              <a:rPr lang="es-ES" dirty="0" err="1"/>
              <a:t>proxifican</a:t>
            </a:r>
            <a:r>
              <a:rPr lang="es-ES" dirty="0"/>
              <a:t>" la comunicación, como </a:t>
            </a:r>
            <a:r>
              <a:rPr lang="es-ES" dirty="0">
                <a:hlinkClick r:id="rId3"/>
              </a:rPr>
              <a:t>Proxifier</a:t>
            </a:r>
            <a:r>
              <a:rPr lang="es-ES" dirty="0"/>
              <a:t>, </a:t>
            </a:r>
            <a:r>
              <a:rPr lang="es-ES" dirty="0">
                <a:hlinkClick r:id="rId4"/>
              </a:rPr>
              <a:t>WideCap</a:t>
            </a:r>
            <a:r>
              <a:rPr lang="es-ES" dirty="0"/>
              <a:t>, </a:t>
            </a:r>
            <a:r>
              <a:rPr lang="es-ES" dirty="0">
                <a:hlinkClick r:id="rId5"/>
              </a:rPr>
              <a:t>Proxychains</a:t>
            </a:r>
            <a:r>
              <a:rPr lang="es-ES" dirty="0"/>
              <a:t>, </a:t>
            </a:r>
            <a:r>
              <a:rPr lang="es-ES" dirty="0">
                <a:hlinkClick r:id="rId6"/>
              </a:rPr>
              <a:t>SSHUTTLE</a:t>
            </a:r>
            <a:r>
              <a:rPr lang="es-ES" dirty="0"/>
              <a:t>, </a:t>
            </a:r>
            <a:r>
              <a:rPr lang="es-ES" dirty="0" err="1"/>
              <a:t>etc</a:t>
            </a:r>
          </a:p>
          <a:p>
            <a:r>
              <a:rPr lang="es-ES" dirty="0"/>
              <a:t>Desde con un túnel dinámico puedo ver TODA la red que ve el servidor remoto</a:t>
            </a:r>
          </a:p>
        </p:txBody>
      </p:sp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E398A5BA-1068-4FBE-A72D-5293F5FDD5CC}"/>
              </a:ext>
            </a:extLst>
          </p:cNvPr>
          <p:cNvSpPr/>
          <p:nvPr/>
        </p:nvSpPr>
        <p:spPr>
          <a:xfrm>
            <a:off x="249383" y="5604164"/>
            <a:ext cx="1246909" cy="914400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s-ES">
                <a:solidFill>
                  <a:schemeClr val="tx1"/>
                </a:solidFill>
              </a:rPr>
              <a:t>Puerto</a:t>
            </a:r>
            <a:br>
              <a:rPr lang="es-ES">
                <a:solidFill>
                  <a:schemeClr val="tx1"/>
                </a:solidFill>
              </a:rPr>
            </a:br>
            <a:r>
              <a:rPr lang="es-ES">
                <a:solidFill>
                  <a:schemeClr val="tx1"/>
                </a:solidFill>
              </a:rPr>
              <a:t>1080</a:t>
            </a:r>
          </a:p>
        </p:txBody>
      </p:sp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45AC7012-7B1A-4575-ACB2-A4ADB2249755}"/>
              </a:ext>
            </a:extLst>
          </p:cNvPr>
          <p:cNvSpPr/>
          <p:nvPr/>
        </p:nvSpPr>
        <p:spPr>
          <a:xfrm>
            <a:off x="6949787" y="5598968"/>
            <a:ext cx="1454728" cy="914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B1F64CD4-A6A4-4A78-AEE1-C76F1AD83670}"/>
              </a:ext>
            </a:extLst>
          </p:cNvPr>
          <p:cNvSpPr txBox="1"/>
          <p:nvPr/>
        </p:nvSpPr>
        <p:spPr>
          <a:xfrm>
            <a:off x="248515" y="5083751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b="1"/>
              <a:t>Equipo Local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B09B1854-B8B3-4920-A787-235FF2B6C465}"/>
              </a:ext>
            </a:extLst>
          </p:cNvPr>
          <p:cNvSpPr txBox="1"/>
          <p:nvPr/>
        </p:nvSpPr>
        <p:spPr>
          <a:xfrm>
            <a:off x="6870987" y="5056042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b="1"/>
              <a:t>Equipo Remoto</a:t>
            </a:r>
          </a:p>
        </p:txBody>
      </p:sp>
      <p:sp>
        <p:nvSpPr>
          <p:cNvPr id="26" name="Flecha: a la derecha 25">
            <a:extLst>
              <a:ext uri="{FF2B5EF4-FFF2-40B4-BE49-F238E27FC236}">
                <a16:creationId xmlns:a16="http://schemas.microsoft.com/office/drawing/2014/main" id="{23720F6A-5F99-4E26-9319-C3D0B3E60602}"/>
              </a:ext>
            </a:extLst>
          </p:cNvPr>
          <p:cNvSpPr/>
          <p:nvPr/>
        </p:nvSpPr>
        <p:spPr>
          <a:xfrm>
            <a:off x="1496326" y="5463158"/>
            <a:ext cx="5458690" cy="1302326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810B471D-E912-4BEC-BF1E-5EBB24D35542}"/>
              </a:ext>
            </a:extLst>
          </p:cNvPr>
          <p:cNvSpPr txBox="1"/>
          <p:nvPr/>
        </p:nvSpPr>
        <p:spPr>
          <a:xfrm>
            <a:off x="1412296" y="5457823"/>
            <a:ext cx="5763490" cy="6063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lvl="1">
              <a:lnSpc>
                <a:spcPct val="110000"/>
              </a:lnSpc>
              <a:spcBef>
                <a:spcPts val="500"/>
              </a:spcBef>
            </a:pPr>
            <a:r>
              <a:rPr lang="es-ES" sz="1400">
                <a:ea typeface="+mn-lt"/>
                <a:cs typeface="+mn-lt"/>
              </a:rPr>
              <a:t>Ejemplo: </a:t>
            </a:r>
            <a:r>
              <a:rPr lang="es-ES" sz="1400" i="1" err="1">
                <a:ea typeface="+mn-lt"/>
                <a:cs typeface="+mn-lt"/>
              </a:rPr>
              <a:t>ssh</a:t>
            </a:r>
            <a:r>
              <a:rPr lang="es-ES" sz="1400" i="1">
                <a:ea typeface="+mn-lt"/>
                <a:cs typeface="+mn-lt"/>
              </a:rPr>
              <a:t> –D 1080 </a:t>
            </a:r>
            <a:r>
              <a:rPr lang="es-ES" sz="1400" i="1" err="1">
                <a:ea typeface="+mn-lt"/>
                <a:cs typeface="+mn-lt"/>
              </a:rPr>
              <a:t>usuario@IPREMOTO</a:t>
            </a:r>
            <a:endParaRPr lang="es-ES" err="1">
              <a:ea typeface="+mn-lt"/>
              <a:cs typeface="+mn-lt"/>
            </a:endParaRPr>
          </a:p>
          <a:p>
            <a:endParaRPr lang="es-ES"/>
          </a:p>
        </p:txBody>
      </p:sp>
      <p:cxnSp>
        <p:nvCxnSpPr>
          <p:cNvPr id="24" name="Conector recto de flecha 23">
            <a:extLst>
              <a:ext uri="{FF2B5EF4-FFF2-40B4-BE49-F238E27FC236}">
                <a16:creationId xmlns:a16="http://schemas.microsoft.com/office/drawing/2014/main" id="{B3137CD3-0204-4DD8-A58B-77AD7DA8E46C}"/>
              </a:ext>
            </a:extLst>
          </p:cNvPr>
          <p:cNvCxnSpPr/>
          <p:nvPr/>
        </p:nvCxnSpPr>
        <p:spPr>
          <a:xfrm flipH="1">
            <a:off x="1307851" y="6083876"/>
            <a:ext cx="8218881" cy="27187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7" name="Nube 26">
            <a:extLst>
              <a:ext uri="{FF2B5EF4-FFF2-40B4-BE49-F238E27FC236}">
                <a16:creationId xmlns:a16="http://schemas.microsoft.com/office/drawing/2014/main" id="{4AE78F9E-D56B-4196-AF15-70EAD577E907}"/>
              </a:ext>
            </a:extLst>
          </p:cNvPr>
          <p:cNvSpPr/>
          <p:nvPr/>
        </p:nvSpPr>
        <p:spPr>
          <a:xfrm>
            <a:off x="9434946" y="4869873"/>
            <a:ext cx="2466108" cy="1911926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>
                <a:solidFill>
                  <a:schemeClr val="tx1"/>
                </a:solidFill>
              </a:rPr>
              <a:t>Toda la red</a:t>
            </a:r>
          </a:p>
        </p:txBody>
      </p:sp>
    </p:spTree>
    <p:extLst>
      <p:ext uri="{BB962C8B-B14F-4D97-AF65-F5344CB8AC3E}">
        <p14:creationId xmlns:p14="http://schemas.microsoft.com/office/powerpoint/2010/main" val="18504244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F2C288-71E0-4DB7-A3D3-ED038D000B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>
                <a:cs typeface="Posterama"/>
              </a:rPr>
              <a:t>Combinando túneles</a:t>
            </a:r>
            <a:endParaRPr lang="es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953D52B-2E01-4FFD-8795-9CEA32A33A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536393"/>
          </a:xfrm>
        </p:spPr>
        <p:txBody>
          <a:bodyPr vert="horz" lIns="91440" tIns="45720" rIns="91440" bIns="45720" rtlCol="0" anchor="t">
            <a:normAutofit fontScale="55000" lnSpcReduction="20000"/>
          </a:bodyPr>
          <a:lstStyle/>
          <a:p>
            <a:r>
              <a:rPr lang="es-ES" dirty="0"/>
              <a:t>Podemos combinar diferentes tipos de túneles para cumplir con nuestros </a:t>
            </a:r>
            <a:r>
              <a:rPr lang="es-ES" dirty="0" err="1"/>
              <a:t>objectivos</a:t>
            </a:r>
            <a:r>
              <a:rPr lang="es-ES" dirty="0"/>
              <a:t> de conectividad</a:t>
            </a:r>
          </a:p>
          <a:p>
            <a:r>
              <a:rPr lang="es-ES" dirty="0"/>
              <a:t>Podríamos usar un túnel reverso para conectar nuestro IBM i a un servidor en la nube y publicar el puerto SSH y luego desde nuestro equipo conectarnos al mismo equipo y desde ahí llegar al IBM i</a:t>
            </a:r>
          </a:p>
          <a:p>
            <a:r>
              <a:rPr lang="es-ES" dirty="0"/>
              <a:t>El escenario sería así</a:t>
            </a:r>
          </a:p>
          <a:p>
            <a:pPr marL="914400" lvl="1" indent="-457200">
              <a:buAutoNum type="arabicPeriod"/>
            </a:pPr>
            <a:r>
              <a:rPr lang="es-ES" dirty="0"/>
              <a:t>Equipo Remoto - Túnel Reverso: </a:t>
            </a:r>
            <a:r>
              <a:rPr lang="es-ES" dirty="0" err="1"/>
              <a:t>ssh</a:t>
            </a:r>
            <a:r>
              <a:rPr lang="es-ES" dirty="0"/>
              <a:t> –R 2222:localhost:22 </a:t>
            </a:r>
            <a:r>
              <a:rPr lang="es-ES" dirty="0" err="1"/>
              <a:t>usuario_cloud@ip_cloud</a:t>
            </a:r>
            <a:endParaRPr lang="es-ES" dirty="0"/>
          </a:p>
          <a:p>
            <a:pPr marL="914400" lvl="1" indent="-457200">
              <a:buAutoNum type="arabicPeriod"/>
            </a:pPr>
            <a:r>
              <a:rPr lang="es-ES" dirty="0"/>
              <a:t>Equipo Local - Túnel Local: </a:t>
            </a:r>
            <a:r>
              <a:rPr lang="es-ES" dirty="0" err="1"/>
              <a:t>ssh</a:t>
            </a:r>
            <a:r>
              <a:rPr lang="es-ES" dirty="0"/>
              <a:t> –L 2222:localhost:2222 </a:t>
            </a:r>
            <a:r>
              <a:rPr lang="es-ES" dirty="0" err="1"/>
              <a:t>usuario_cloud@ip_cloud</a:t>
            </a:r>
            <a:endParaRPr lang="es-ES" dirty="0"/>
          </a:p>
          <a:p>
            <a:pPr marL="914400" lvl="1" indent="-457200">
              <a:buAutoNum type="arabicPeriod"/>
            </a:pPr>
            <a:r>
              <a:rPr lang="es-ES" dirty="0"/>
              <a:t>Equipo Local - Túnel Dinámico: </a:t>
            </a:r>
            <a:r>
              <a:rPr lang="es-ES" dirty="0" err="1"/>
              <a:t>ssh</a:t>
            </a:r>
            <a:r>
              <a:rPr lang="es-ES" dirty="0"/>
              <a:t> –D 1080 –p 2222 </a:t>
            </a:r>
            <a:r>
              <a:rPr lang="es-ES" dirty="0" err="1"/>
              <a:t>usuario_remoto@localhost</a:t>
            </a:r>
            <a:endParaRPr lang="es-ES" dirty="0"/>
          </a:p>
        </p:txBody>
      </p:sp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37D73D71-CAAB-4899-9084-E361874A1815}"/>
              </a:ext>
            </a:extLst>
          </p:cNvPr>
          <p:cNvSpPr/>
          <p:nvPr/>
        </p:nvSpPr>
        <p:spPr>
          <a:xfrm>
            <a:off x="443345" y="5202382"/>
            <a:ext cx="2161309" cy="1246909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s-ES" b="1">
              <a:solidFill>
                <a:schemeClr val="tx1"/>
              </a:solidFill>
            </a:endParaRPr>
          </a:p>
        </p:txBody>
      </p:sp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F3285041-FF90-481B-AB42-4D07A49356FE}"/>
              </a:ext>
            </a:extLst>
          </p:cNvPr>
          <p:cNvSpPr/>
          <p:nvPr/>
        </p:nvSpPr>
        <p:spPr>
          <a:xfrm>
            <a:off x="8889422" y="5086350"/>
            <a:ext cx="2479964" cy="135774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s-ES" sz="1400" dirty="0">
              <a:solidFill>
                <a:schemeClr val="tx1"/>
              </a:solidFill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CA1B3C89-8CB7-4D56-A0C8-D6254A448545}"/>
              </a:ext>
            </a:extLst>
          </p:cNvPr>
          <p:cNvSpPr txBox="1"/>
          <p:nvPr/>
        </p:nvSpPr>
        <p:spPr>
          <a:xfrm>
            <a:off x="858115" y="4709678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b="1"/>
              <a:t>Equipo Local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16A6D82F-4BF0-4999-A7EC-F520D1D602DF}"/>
              </a:ext>
            </a:extLst>
          </p:cNvPr>
          <p:cNvSpPr txBox="1"/>
          <p:nvPr/>
        </p:nvSpPr>
        <p:spPr>
          <a:xfrm>
            <a:off x="9323241" y="4709678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b="1"/>
              <a:t>Equipo Remoto</a:t>
            </a:r>
          </a:p>
        </p:txBody>
      </p:sp>
      <p:sp>
        <p:nvSpPr>
          <p:cNvPr id="19" name="Rectángulo: esquinas redondeadas 18">
            <a:extLst>
              <a:ext uri="{FF2B5EF4-FFF2-40B4-BE49-F238E27FC236}">
                <a16:creationId xmlns:a16="http://schemas.microsoft.com/office/drawing/2014/main" id="{F8204B4C-6F1A-46AF-ABFD-52A30551E7B9}"/>
              </a:ext>
            </a:extLst>
          </p:cNvPr>
          <p:cNvSpPr/>
          <p:nvPr/>
        </p:nvSpPr>
        <p:spPr>
          <a:xfrm>
            <a:off x="4419600" y="5202382"/>
            <a:ext cx="2479961" cy="1260763"/>
          </a:xfrm>
          <a:prstGeom prst="roundRect">
            <a:avLst/>
          </a:prstGeom>
          <a:solidFill>
            <a:srgbClr val="F6FC9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E1EBE745-E040-478E-8C47-D0CC673A3BB6}"/>
              </a:ext>
            </a:extLst>
          </p:cNvPr>
          <p:cNvSpPr txBox="1"/>
          <p:nvPr/>
        </p:nvSpPr>
        <p:spPr>
          <a:xfrm>
            <a:off x="4834369" y="4709678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b="1"/>
              <a:t>Equipo en la nube</a:t>
            </a:r>
            <a:endParaRPr lang="es-ES"/>
          </a:p>
        </p:txBody>
      </p:sp>
      <p:sp>
        <p:nvSpPr>
          <p:cNvPr id="21" name="Cilindro 20">
            <a:extLst>
              <a:ext uri="{FF2B5EF4-FFF2-40B4-BE49-F238E27FC236}">
                <a16:creationId xmlns:a16="http://schemas.microsoft.com/office/drawing/2014/main" id="{B0755C73-ED9E-47CF-B8C0-AFDB4CC8B605}"/>
              </a:ext>
            </a:extLst>
          </p:cNvPr>
          <p:cNvSpPr/>
          <p:nvPr/>
        </p:nvSpPr>
        <p:spPr>
          <a:xfrm rot="5400000">
            <a:off x="5320147" y="2017360"/>
            <a:ext cx="554181" cy="7952507"/>
          </a:xfrm>
          <a:prstGeom prst="can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4" name="Flecha: a la derecha 23">
            <a:extLst>
              <a:ext uri="{FF2B5EF4-FFF2-40B4-BE49-F238E27FC236}">
                <a16:creationId xmlns:a16="http://schemas.microsoft.com/office/drawing/2014/main" id="{338B13DF-27E7-4E8E-A424-BFEFA86E7248}"/>
              </a:ext>
            </a:extLst>
          </p:cNvPr>
          <p:cNvSpPr/>
          <p:nvPr/>
        </p:nvSpPr>
        <p:spPr>
          <a:xfrm>
            <a:off x="2604690" y="5338467"/>
            <a:ext cx="1814946" cy="1302326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s-ES">
                <a:solidFill>
                  <a:schemeClr val="tx1"/>
                </a:solidFill>
              </a:rPr>
              <a:t>Túnel local</a:t>
            </a:r>
            <a:br>
              <a:rPr lang="es-ES" dirty="0">
                <a:solidFill>
                  <a:schemeClr val="tx1"/>
                </a:solidFill>
              </a:rPr>
            </a:br>
            <a:r>
              <a:rPr lang="es-ES">
                <a:solidFill>
                  <a:schemeClr val="tx1"/>
                </a:solidFill>
              </a:rPr>
              <a:t>2222-&gt;2222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26" name="Flecha: hacia la izquierda 25">
            <a:extLst>
              <a:ext uri="{FF2B5EF4-FFF2-40B4-BE49-F238E27FC236}">
                <a16:creationId xmlns:a16="http://schemas.microsoft.com/office/drawing/2014/main" id="{293F29BB-5AB6-4E5D-96B5-5CA163D2E6C1}"/>
              </a:ext>
            </a:extLst>
          </p:cNvPr>
          <p:cNvSpPr/>
          <p:nvPr/>
        </p:nvSpPr>
        <p:spPr>
          <a:xfrm>
            <a:off x="6881414" y="5334138"/>
            <a:ext cx="2008909" cy="1302326"/>
          </a:xfrm>
          <a:prstGeom prst="leftArrow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>
                <a:solidFill>
                  <a:schemeClr val="tx1"/>
                </a:solidFill>
              </a:rPr>
              <a:t>Túnel Reverso</a:t>
            </a:r>
            <a:br>
              <a:rPr lang="es-ES" dirty="0">
                <a:solidFill>
                  <a:schemeClr val="tx1"/>
                </a:solidFill>
              </a:rPr>
            </a:br>
            <a:r>
              <a:rPr lang="es-ES">
                <a:solidFill>
                  <a:schemeClr val="tx1"/>
                </a:solidFill>
              </a:rPr>
              <a:t>22-&gt;2222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5E06E6E8-95D1-4FB2-9B81-38EEA559B291}"/>
              </a:ext>
            </a:extLst>
          </p:cNvPr>
          <p:cNvSpPr txBox="1"/>
          <p:nvPr/>
        </p:nvSpPr>
        <p:spPr>
          <a:xfrm>
            <a:off x="4936547" y="5740111"/>
            <a:ext cx="1842656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ES" sz="1200"/>
              <a:t>Túnel Dinámico</a:t>
            </a:r>
            <a:br>
              <a:rPr lang="es-ES" sz="1200" dirty="0"/>
            </a:br>
            <a:r>
              <a:rPr lang="es-ES" sz="1200"/>
              <a:t>1080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3F6E03F-47D3-43D5-B44A-CCDF7E7D217E}"/>
              </a:ext>
            </a:extLst>
          </p:cNvPr>
          <p:cNvSpPr txBox="1"/>
          <p:nvPr/>
        </p:nvSpPr>
        <p:spPr>
          <a:xfrm>
            <a:off x="9402041" y="5204113"/>
            <a:ext cx="171796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/>
              <a:t>OpenSSH: 22</a:t>
            </a:r>
            <a:endParaRPr lang="es-ES" dirty="0"/>
          </a:p>
        </p:txBody>
      </p:sp>
      <p:cxnSp>
        <p:nvCxnSpPr>
          <p:cNvPr id="6" name="Conector: curvado 5">
            <a:extLst>
              <a:ext uri="{FF2B5EF4-FFF2-40B4-BE49-F238E27FC236}">
                <a16:creationId xmlns:a16="http://schemas.microsoft.com/office/drawing/2014/main" id="{9DAFB86E-509C-4D56-B5D2-E608461A223A}"/>
              </a:ext>
            </a:extLst>
          </p:cNvPr>
          <p:cNvCxnSpPr/>
          <p:nvPr/>
        </p:nvCxnSpPr>
        <p:spPr>
          <a:xfrm flipH="1">
            <a:off x="9586480" y="5464751"/>
            <a:ext cx="665018" cy="526473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uadroTexto 15">
            <a:extLst>
              <a:ext uri="{FF2B5EF4-FFF2-40B4-BE49-F238E27FC236}">
                <a16:creationId xmlns:a16="http://schemas.microsoft.com/office/drawing/2014/main" id="{31F49A95-5E69-4BB5-BE43-812C56CD73D0}"/>
              </a:ext>
            </a:extLst>
          </p:cNvPr>
          <p:cNvSpPr txBox="1"/>
          <p:nvPr/>
        </p:nvSpPr>
        <p:spPr>
          <a:xfrm>
            <a:off x="4649932" y="5301095"/>
            <a:ext cx="2189018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1200" dirty="0"/>
              <a:t>OpenSSH </a:t>
            </a:r>
            <a:r>
              <a:rPr lang="es-ES" sz="1200"/>
              <a:t>Remoto: 2222</a:t>
            </a:r>
            <a:endParaRPr lang="es-ES" sz="1200" dirty="0"/>
          </a:p>
        </p:txBody>
      </p:sp>
      <p:cxnSp>
        <p:nvCxnSpPr>
          <p:cNvPr id="17" name="Conector: curvado 16">
            <a:extLst>
              <a:ext uri="{FF2B5EF4-FFF2-40B4-BE49-F238E27FC236}">
                <a16:creationId xmlns:a16="http://schemas.microsoft.com/office/drawing/2014/main" id="{4869C425-A57B-4FE7-AE0C-AADCC5421A11}"/>
              </a:ext>
            </a:extLst>
          </p:cNvPr>
          <p:cNvCxnSpPr>
            <a:cxnSpLocks/>
          </p:cNvCxnSpPr>
          <p:nvPr/>
        </p:nvCxnSpPr>
        <p:spPr>
          <a:xfrm flipH="1" flipV="1">
            <a:off x="6192115" y="5575588"/>
            <a:ext cx="651163" cy="332510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: curvado 17">
            <a:extLst>
              <a:ext uri="{FF2B5EF4-FFF2-40B4-BE49-F238E27FC236}">
                <a16:creationId xmlns:a16="http://schemas.microsoft.com/office/drawing/2014/main" id="{3D6966C5-DA23-4603-8920-E17B96DDC04A}"/>
              </a:ext>
            </a:extLst>
          </p:cNvPr>
          <p:cNvCxnSpPr>
            <a:cxnSpLocks/>
          </p:cNvCxnSpPr>
          <p:nvPr/>
        </p:nvCxnSpPr>
        <p:spPr>
          <a:xfrm flipH="1" flipV="1">
            <a:off x="1841788" y="5506314"/>
            <a:ext cx="762000" cy="415636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uadroTexto 21">
            <a:extLst>
              <a:ext uri="{FF2B5EF4-FFF2-40B4-BE49-F238E27FC236}">
                <a16:creationId xmlns:a16="http://schemas.microsoft.com/office/drawing/2014/main" id="{B7654B81-BF40-482A-9A96-F949FEE45619}"/>
              </a:ext>
            </a:extLst>
          </p:cNvPr>
          <p:cNvSpPr txBox="1"/>
          <p:nvPr/>
        </p:nvSpPr>
        <p:spPr>
          <a:xfrm>
            <a:off x="576695" y="5190258"/>
            <a:ext cx="2189018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1200" dirty="0"/>
              <a:t>OpenSSH </a:t>
            </a:r>
            <a:r>
              <a:rPr lang="es-ES" sz="1200"/>
              <a:t>Remoto: 2222</a:t>
            </a:r>
            <a:endParaRPr lang="es-ES" sz="1200" dirty="0"/>
          </a:p>
        </p:txBody>
      </p:sp>
      <p:cxnSp>
        <p:nvCxnSpPr>
          <p:cNvPr id="25" name="Conector: curvado 24">
            <a:extLst>
              <a:ext uri="{FF2B5EF4-FFF2-40B4-BE49-F238E27FC236}">
                <a16:creationId xmlns:a16="http://schemas.microsoft.com/office/drawing/2014/main" id="{48A19FF3-7706-4C42-A43B-D81CB176DEC3}"/>
              </a:ext>
            </a:extLst>
          </p:cNvPr>
          <p:cNvCxnSpPr>
            <a:cxnSpLocks/>
          </p:cNvCxnSpPr>
          <p:nvPr/>
        </p:nvCxnSpPr>
        <p:spPr>
          <a:xfrm flipV="1">
            <a:off x="4834371" y="5561731"/>
            <a:ext cx="401781" cy="429490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CuadroTexto 27">
            <a:extLst>
              <a:ext uri="{FF2B5EF4-FFF2-40B4-BE49-F238E27FC236}">
                <a16:creationId xmlns:a16="http://schemas.microsoft.com/office/drawing/2014/main" id="{56233EBA-EB6C-4159-8000-9BD4F72B33F7}"/>
              </a:ext>
            </a:extLst>
          </p:cNvPr>
          <p:cNvSpPr txBox="1"/>
          <p:nvPr/>
        </p:nvSpPr>
        <p:spPr>
          <a:xfrm>
            <a:off x="576694" y="5979967"/>
            <a:ext cx="858983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1200"/>
              <a:t>Túnel Dinámico</a:t>
            </a:r>
            <a:endParaRPr lang="es-ES"/>
          </a:p>
        </p:txBody>
      </p:sp>
      <p:cxnSp>
        <p:nvCxnSpPr>
          <p:cNvPr id="8" name="Conector recto de flecha 7">
            <a:extLst>
              <a:ext uri="{FF2B5EF4-FFF2-40B4-BE49-F238E27FC236}">
                <a16:creationId xmlns:a16="http://schemas.microsoft.com/office/drawing/2014/main" id="{2B797BA6-4436-4031-98F4-24C8C5FDFD8C}"/>
              </a:ext>
            </a:extLst>
          </p:cNvPr>
          <p:cNvCxnSpPr/>
          <p:nvPr/>
        </p:nvCxnSpPr>
        <p:spPr>
          <a:xfrm flipV="1">
            <a:off x="973282" y="5496791"/>
            <a:ext cx="138546" cy="4987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2731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6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5" name="Rectangle 18">
            <a:extLst>
              <a:ext uri="{FF2B5EF4-FFF2-40B4-BE49-F238E27FC236}">
                <a16:creationId xmlns:a16="http://schemas.microsoft.com/office/drawing/2014/main" id="{37962AE0-6A1C-4B76-9D52-10E5E6D7D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30" name="Top left">
            <a:extLst>
              <a:ext uri="{FF2B5EF4-FFF2-40B4-BE49-F238E27FC236}">
                <a16:creationId xmlns:a16="http://schemas.microsoft.com/office/drawing/2014/main" id="{A345EEC5-ECAA-408B-B9D7-1C0E1102C1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-3086"/>
            <a:ext cx="2198951" cy="3349518"/>
            <a:chOff x="10849" y="-3086"/>
            <a:chExt cx="2198951" cy="3349518"/>
          </a:xfrm>
        </p:grpSpPr>
        <p:sp>
          <p:nvSpPr>
            <p:cNvPr id="42" name="Freeform: Shape 21">
              <a:extLst>
                <a:ext uri="{FF2B5EF4-FFF2-40B4-BE49-F238E27FC236}">
                  <a16:creationId xmlns:a16="http://schemas.microsoft.com/office/drawing/2014/main" id="{C09B09D8-FF9D-4CE5-853B-3BA46FD5C3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692844" y="-3086"/>
              <a:ext cx="1326111" cy="59760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7DC978A2-F53F-4B72-9BAC-5F78F00B61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23">
              <a:extLst>
                <a:ext uri="{FF2B5EF4-FFF2-40B4-BE49-F238E27FC236}">
                  <a16:creationId xmlns:a16="http://schemas.microsoft.com/office/drawing/2014/main" id="{4F73D09D-1DE1-441E-88F5-CD2CBAB88D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24">
              <a:extLst>
                <a:ext uri="{FF2B5EF4-FFF2-40B4-BE49-F238E27FC236}">
                  <a16:creationId xmlns:a16="http://schemas.microsoft.com/office/drawing/2014/main" id="{9DE61DBF-5FB0-4603-BE95-C566DD48BE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25">
              <a:extLst>
                <a:ext uri="{FF2B5EF4-FFF2-40B4-BE49-F238E27FC236}">
                  <a16:creationId xmlns:a16="http://schemas.microsoft.com/office/drawing/2014/main" id="{D8C89DF5-F013-4C54-B9AD-2E158706C2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26">
              <a:extLst>
                <a:ext uri="{FF2B5EF4-FFF2-40B4-BE49-F238E27FC236}">
                  <a16:creationId xmlns:a16="http://schemas.microsoft.com/office/drawing/2014/main" id="{9ED89947-A3CF-4B11-8DE7-5D07A57CB9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27">
              <a:extLst>
                <a:ext uri="{FF2B5EF4-FFF2-40B4-BE49-F238E27FC236}">
                  <a16:creationId xmlns:a16="http://schemas.microsoft.com/office/drawing/2014/main" id="{D3E24021-DB80-451B-96A6-0D21AC0C84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2BDA2B48-4CD9-45C3-8F12-2125533678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FDF2C288-71E0-4DB7-A3D3-ED038D000B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182" y="559813"/>
            <a:ext cx="10246090" cy="1471193"/>
          </a:xfrm>
        </p:spPr>
        <p:txBody>
          <a:bodyPr>
            <a:normAutofit/>
          </a:bodyPr>
          <a:lstStyle/>
          <a:p>
            <a:r>
              <a:rPr lang="es-ES" dirty="0">
                <a:cs typeface="Posterama"/>
              </a:rPr>
              <a:t>Combinando túneles (2)</a:t>
            </a: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953D52B-2E01-4FFD-8795-9CEA32A33A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5756" y="2384474"/>
            <a:ext cx="4810872" cy="372861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s-ES" sz="1800"/>
              <a:t>Podemos combinar todo esto de forma sencilla usando ProxyJump y el archivo .ssh/config</a:t>
            </a:r>
          </a:p>
          <a:p>
            <a:r>
              <a:rPr lang="es-ES" sz="1800"/>
              <a:t>Usando SSHUTTLE o Proxifier podemos tener acceso completo a la red</a:t>
            </a:r>
          </a:p>
          <a:p>
            <a:r>
              <a:rPr lang="es-ES" sz="1800"/>
              <a:t>Podemos conectarnos haciendo:</a:t>
            </a:r>
          </a:p>
          <a:p>
            <a:pPr marL="0" indent="0">
              <a:buNone/>
            </a:pPr>
            <a:r>
              <a:rPr lang="es-ES" sz="1800"/>
              <a:t>ssh ibmiremoto</a:t>
            </a:r>
          </a:p>
          <a:p>
            <a:pPr marL="0" indent="0">
              <a:buNone/>
            </a:pPr>
            <a:r>
              <a:rPr lang="es-ES" sz="1800"/>
              <a:t>O</a:t>
            </a:r>
          </a:p>
          <a:p>
            <a:pPr marL="0" indent="0">
              <a:buNone/>
            </a:pPr>
            <a:r>
              <a:rPr lang="es-ES" sz="1800"/>
              <a:t>sshuttle –r ibmiremoto 0/0</a:t>
            </a:r>
          </a:p>
          <a:p>
            <a:endParaRPr lang="es-ES" sz="1800"/>
          </a:p>
          <a:p>
            <a:pPr marL="0" indent="0">
              <a:buNone/>
            </a:pPr>
            <a:endParaRPr lang="es-ES" sz="1800"/>
          </a:p>
        </p:txBody>
      </p:sp>
      <p:pic>
        <p:nvPicPr>
          <p:cNvPr id="12" name="Imagen 12" descr="Texto&#10;&#10;Descripción generada automáticamente">
            <a:extLst>
              <a:ext uri="{FF2B5EF4-FFF2-40B4-BE49-F238E27FC236}">
                <a16:creationId xmlns:a16="http://schemas.microsoft.com/office/drawing/2014/main" id="{0886230A-6C33-4262-A074-7ED2F9124E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002" y="2674409"/>
            <a:ext cx="4967270" cy="3069207"/>
          </a:xfrm>
          <a:prstGeom prst="rect">
            <a:avLst/>
          </a:prstGeom>
        </p:spPr>
      </p:pic>
      <p:grpSp>
        <p:nvGrpSpPr>
          <p:cNvPr id="31" name="Bottom Right">
            <a:extLst>
              <a:ext uri="{FF2B5EF4-FFF2-40B4-BE49-F238E27FC236}">
                <a16:creationId xmlns:a16="http://schemas.microsoft.com/office/drawing/2014/main" id="{F0A218EB-ECC2-4D0D-9EDC-F5CB062CAD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E419D1C3-874F-4BF6-A356-1EA4A20D49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39256" y="6178637"/>
              <a:ext cx="1482102" cy="67936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grpSp>
          <p:nvGrpSpPr>
            <p:cNvPr id="33" name="Graphic 157">
              <a:extLst>
                <a:ext uri="{FF2B5EF4-FFF2-40B4-BE49-F238E27FC236}">
                  <a16:creationId xmlns:a16="http://schemas.microsoft.com/office/drawing/2014/main" id="{4AC4AE33-203A-4A93-8263-6CC6BB608F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1F15373C-6DCA-4058-94CC-6476950E59D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961BE5B1-15E0-484D-8B21-F6BA455B21B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81167C23-6882-4551-BF77-DF537E736E9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50749460-4B9F-4DE4-9931-7B5831D68F0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A567746C-E54C-4865-ACF1-CD31DD1D8D3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9E7B0826-2FBE-4B23-B784-BB7CDA8B3A7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FDF54EDF-BA0A-440F-B20A-2A76BFE15C6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A53B2ADC-F80C-403E-B1CA-BCFED2CE58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429075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7962AE0-6A1C-4B76-9D52-10E5E6D7D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14" name="Top left">
            <a:extLst>
              <a:ext uri="{FF2B5EF4-FFF2-40B4-BE49-F238E27FC236}">
                <a16:creationId xmlns:a16="http://schemas.microsoft.com/office/drawing/2014/main" id="{E8ABCFC2-1187-4EFE-87CB-D1ABA0F5D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-3086"/>
            <a:ext cx="2198951" cy="3349518"/>
            <a:chOff x="10849" y="-3086"/>
            <a:chExt cx="2198951" cy="3349518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C4CE539D-89D1-484C-B390-9D60050299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692844" y="-3086"/>
              <a:ext cx="1326111" cy="59760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85D0A74-51B8-440F-8ADF-3F2ED1C84B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A5C9E45B-6B92-475E-8B2E-97729EE8FC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E7E3A49B-F12C-4355-84DE-0EF54227AA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3DE6BF50-27B1-444D-9E81-752674A045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C8B7A474-F527-47C3-94C4-A0F4462764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2D1AF5A9-1A6C-4F55-B975-879BF9EE31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1039866D-1864-499B-9BD7-C8178A07F0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5341B7BC-85E2-4C1C-BA40-9B69B1680B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181" y="168425"/>
            <a:ext cx="4795282" cy="2091782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s-ES" dirty="0">
                <a:cs typeface="Posterama"/>
              </a:rPr>
              <a:t>Montando un directorio del IFS con SSHFS</a:t>
            </a:r>
            <a:endParaRPr lang="es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05DFEA2-6E34-4BE4-9F7F-1AAFE56FF9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5372" y="169025"/>
            <a:ext cx="4977905" cy="252661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z="1800" dirty="0"/>
              <a:t>El SSHFS es un file </a:t>
            </a:r>
            <a:r>
              <a:rPr lang="es-ES" sz="1800" dirty="0" err="1"/>
              <a:t>system</a:t>
            </a:r>
            <a:r>
              <a:rPr lang="es-ES" sz="1800" dirty="0"/>
              <a:t> que permite montar un directorio del IFS de forma similar al NFS, pero con </a:t>
            </a:r>
            <a:r>
              <a:rPr lang="es-ES" sz="1800" dirty="0" err="1"/>
              <a:t>encripción</a:t>
            </a:r>
            <a:r>
              <a:rPr lang="es-ES" sz="1800" dirty="0"/>
              <a:t> y a mayor velocidad.</a:t>
            </a:r>
          </a:p>
          <a:p>
            <a:r>
              <a:rPr lang="es-ES" sz="1800" dirty="0"/>
              <a:t>En Windows podemos usar SFTP Drive 2 de </a:t>
            </a:r>
            <a:r>
              <a:rPr lang="es-ES" sz="1800" dirty="0" err="1"/>
              <a:t>nSoftware</a:t>
            </a:r>
            <a:r>
              <a:rPr lang="es-ES" sz="1800" dirty="0"/>
              <a:t> (hay versión gratuita).</a:t>
            </a:r>
          </a:p>
          <a:p>
            <a:r>
              <a:rPr lang="es-ES" sz="1800" b="1" i="1" dirty="0"/>
              <a:t>Puede ser alternativa a NETSERVER</a:t>
            </a:r>
          </a:p>
          <a:p>
            <a:pPr marL="0" indent="0">
              <a:buNone/>
            </a:pPr>
            <a:endParaRPr lang="es-ES" sz="1800"/>
          </a:p>
        </p:txBody>
      </p:sp>
      <p:pic>
        <p:nvPicPr>
          <p:cNvPr id="5" name="Imagen 5" descr="Interfaz de usuario gráfica, Texto, Aplicación, Correo electrónico&#10;&#10;Descripción generada automáticamente">
            <a:extLst>
              <a:ext uri="{FF2B5EF4-FFF2-40B4-BE49-F238E27FC236}">
                <a16:creationId xmlns:a16="http://schemas.microsoft.com/office/drawing/2014/main" id="{C9C484E0-F217-4681-9F26-80BE8E956C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7821" y="2396732"/>
            <a:ext cx="4085642" cy="3902579"/>
          </a:xfrm>
          <a:prstGeom prst="rect">
            <a:avLst/>
          </a:prstGeom>
        </p:spPr>
      </p:pic>
      <p:pic>
        <p:nvPicPr>
          <p:cNvPr id="4" name="Imagen 4">
            <a:extLst>
              <a:ext uri="{FF2B5EF4-FFF2-40B4-BE49-F238E27FC236}">
                <a16:creationId xmlns:a16="http://schemas.microsoft.com/office/drawing/2014/main" id="{293D0CD7-7A0E-4CA7-A271-71235573B0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8537" y="4259914"/>
            <a:ext cx="5130560" cy="2039396"/>
          </a:xfrm>
          <a:prstGeom prst="rect">
            <a:avLst/>
          </a:prstGeom>
        </p:spPr>
      </p:pic>
      <p:grpSp>
        <p:nvGrpSpPr>
          <p:cNvPr id="24" name="Bottom Right">
            <a:extLst>
              <a:ext uri="{FF2B5EF4-FFF2-40B4-BE49-F238E27FC236}">
                <a16:creationId xmlns:a16="http://schemas.microsoft.com/office/drawing/2014/main" id="{CE5E50B5-764C-4CF0-BE62-6330BDB193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grpSp>
          <p:nvGrpSpPr>
            <p:cNvPr id="25" name="Graphic 157">
              <a:extLst>
                <a:ext uri="{FF2B5EF4-FFF2-40B4-BE49-F238E27FC236}">
                  <a16:creationId xmlns:a16="http://schemas.microsoft.com/office/drawing/2014/main" id="{9C1BDBFA-B254-41ED-90D6-17F930A079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1E84A133-F5D3-4950-9DC9-A3DEEEBC95B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682FFBFE-D99F-4065-9AEC-88E664DB840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421980AE-6D2C-4DAE-A7A8-520458372D9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63B2229E-2951-41E8-AD53-08D80052380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82D20C4F-2AC9-44DD-9092-45ACB8A175E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08C98BF0-6D5F-4454-8756-16602535A07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B6F1B3E8-AAFA-43AA-9872-DF033CCBF62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ECAE8F4B-267D-4381-A9FD-CEF14AE693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21565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37962AE0-6A1C-4B76-9D52-10E5E6D7D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41" name="Top left">
            <a:extLst>
              <a:ext uri="{FF2B5EF4-FFF2-40B4-BE49-F238E27FC236}">
                <a16:creationId xmlns:a16="http://schemas.microsoft.com/office/drawing/2014/main" id="{465E612B-616F-44E5-A649-F2B268BA35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25" y="-1543"/>
            <a:ext cx="2198951" cy="3349518"/>
            <a:chOff x="10849" y="-3086"/>
            <a:chExt cx="2198951" cy="3349518"/>
          </a:xfrm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1EC7E917-E00E-4F17-A6FD-C06E2A0E63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692844" y="-3086"/>
              <a:ext cx="1326111" cy="59760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5DC22FD5-AD33-49ED-BA45-6B1575AE9A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3CE6B6BE-6BA0-4FA9-9357-11CF01DD73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61E614B3-1BDA-44CE-95AD-B3761310B3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5314DAA0-3957-4D55-A6E3-D3E50D538E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CAF505DE-53C7-4F00-9B3B-FEF811F6D2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98F8A569-D303-4FE8-8507-C7FA3E9055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E34BA33D-B77C-4F97-90ED-55051362CC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7D8FC405-6657-42D1-ADEC-C4CE44FB13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181" y="557191"/>
            <a:ext cx="9988166" cy="1667196"/>
          </a:xfrm>
        </p:spPr>
        <p:txBody>
          <a:bodyPr>
            <a:normAutofit/>
          </a:bodyPr>
          <a:lstStyle/>
          <a:p>
            <a:r>
              <a:rPr lang="es-ES">
                <a:cs typeface="Posterama"/>
              </a:rPr>
              <a:t>Usando un archivo de configuración</a:t>
            </a:r>
            <a:endParaRPr lang="es-ES"/>
          </a:p>
        </p:txBody>
      </p:sp>
      <p:grpSp>
        <p:nvGrpSpPr>
          <p:cNvPr id="51" name="Bottom Right">
            <a:extLst>
              <a:ext uri="{FF2B5EF4-FFF2-40B4-BE49-F238E27FC236}">
                <a16:creationId xmlns:a16="http://schemas.microsoft.com/office/drawing/2014/main" id="{ADB812D4-854E-4DD6-A613-797C10E752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74976" y="3278144"/>
            <a:ext cx="4211600" cy="3581399"/>
            <a:chOff x="7980400" y="3276601"/>
            <a:chExt cx="4211600" cy="3581399"/>
          </a:xfrm>
        </p:grpSpPr>
        <p:grpSp>
          <p:nvGrpSpPr>
            <p:cNvPr id="52" name="Graphic 157">
              <a:extLst>
                <a:ext uri="{FF2B5EF4-FFF2-40B4-BE49-F238E27FC236}">
                  <a16:creationId xmlns:a16="http://schemas.microsoft.com/office/drawing/2014/main" id="{D97CFE60-FA19-428A-A02C-B541878C9B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6"/>
              <a:chOff x="4114800" y="1423987"/>
              <a:chExt cx="3961542" cy="4007547"/>
            </a:xfrm>
            <a:noFill/>
          </p:grpSpPr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0562F5F8-0562-4FE0-B3AD-5E49C1B618F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E32D6A65-08E4-4AF8-AEE6-F180D12FBA4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BB7FDAC0-E6E6-4AB4-8235-A23232BCC9D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ADF11930-DCC4-4A0E-9F9D-68BE143483A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6D85B5BC-031D-4CF5-9B96-5A3063EA8B3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DB23B211-EDE9-44BA-A81A-C5DC3F886D5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42C80F66-435F-46CD-BC2E-3EA62444F41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C5A2D0DC-5F34-44DC-9930-8C7B42BFEE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aphicFrame>
        <p:nvGraphicFramePr>
          <p:cNvPr id="5" name="Marcador de contenido 2">
            <a:extLst>
              <a:ext uri="{FF2B5EF4-FFF2-40B4-BE49-F238E27FC236}">
                <a16:creationId xmlns:a16="http://schemas.microsoft.com/office/drawing/2014/main" id="{80BF26DB-CE39-4685-B5A8-E0B4089B0AA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98128340"/>
              </p:ext>
            </p:extLst>
          </p:nvPr>
        </p:nvGraphicFramePr>
        <p:xfrm>
          <a:off x="838200" y="2416477"/>
          <a:ext cx="10515600" cy="37604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766337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130830-06E5-436F-A873-767622D446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>
                <a:cs typeface="Posterama"/>
              </a:rPr>
              <a:t>Enviando y comprimiendo archivos a la vez</a:t>
            </a:r>
            <a:endParaRPr lang="es-ES" dirty="0">
              <a:cs typeface="Posterama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353A3BA-D214-40F5-8AFB-EC0D4F3A48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s-ES" dirty="0"/>
              <a:t>El comando SSH combinado con GZIP permite comprimir mientras enviamos. Esto puede ser muy útil para enviar un SAVF a un repositorio de respaldos, evitando comprimirlo antes y ocupar espacio adicional:</a:t>
            </a:r>
          </a:p>
          <a:p>
            <a:pPr marL="0" indent="0">
              <a:buNone/>
            </a:pPr>
            <a:r>
              <a:rPr lang="es-ES" sz="1800" dirty="0" err="1">
                <a:ea typeface="+mn-lt"/>
                <a:cs typeface="+mn-lt"/>
              </a:rPr>
              <a:t>cat</a:t>
            </a:r>
            <a:r>
              <a:rPr lang="es-ES" sz="1800" dirty="0">
                <a:ea typeface="+mn-lt"/>
                <a:cs typeface="+mn-lt"/>
              </a:rPr>
              <a:t> /QSYS.LIB/MYLIB.LIB/MYSAVF.FILE | </a:t>
            </a:r>
            <a:r>
              <a:rPr lang="es-ES" sz="1800" dirty="0" err="1">
                <a:ea typeface="+mn-lt"/>
                <a:cs typeface="+mn-lt"/>
              </a:rPr>
              <a:t>gzip</a:t>
            </a:r>
            <a:r>
              <a:rPr lang="es-ES" sz="1800" dirty="0">
                <a:ea typeface="+mn-lt"/>
                <a:cs typeface="+mn-lt"/>
              </a:rPr>
              <a:t> -c | </a:t>
            </a:r>
            <a:r>
              <a:rPr lang="es-ES" sz="1800" dirty="0" err="1">
                <a:ea typeface="+mn-lt"/>
                <a:cs typeface="+mn-lt"/>
              </a:rPr>
              <a:t>ssh</a:t>
            </a:r>
            <a:r>
              <a:rPr lang="es-ES" sz="1800" dirty="0">
                <a:ea typeface="+mn-lt"/>
                <a:cs typeface="+mn-lt"/>
              </a:rPr>
              <a:t> </a:t>
            </a:r>
            <a:r>
              <a:rPr lang="es-ES" sz="1800" dirty="0" err="1">
                <a:ea typeface="+mn-lt"/>
                <a:cs typeface="+mn-lt"/>
              </a:rPr>
              <a:t>IPServerBKP</a:t>
            </a:r>
            <a:r>
              <a:rPr lang="es-ES" sz="1800" dirty="0">
                <a:ea typeface="+mn-lt"/>
                <a:cs typeface="+mn-lt"/>
              </a:rPr>
              <a:t> "</a:t>
            </a:r>
            <a:r>
              <a:rPr lang="es-ES" sz="1800" dirty="0" err="1">
                <a:ea typeface="+mn-lt"/>
                <a:cs typeface="+mn-lt"/>
              </a:rPr>
              <a:t>cat</a:t>
            </a:r>
            <a:r>
              <a:rPr lang="es-ES" sz="1800" dirty="0">
                <a:ea typeface="+mn-lt"/>
                <a:cs typeface="+mn-lt"/>
              </a:rPr>
              <a:t> &gt; /home/MYDIR/MYSAVF.gz"
</a:t>
            </a:r>
            <a:endParaRPr lang="es-ES" sz="1800">
              <a:ea typeface="+mn-lt"/>
              <a:cs typeface="+mn-lt"/>
            </a:endParaRPr>
          </a:p>
          <a:p>
            <a:r>
              <a:rPr lang="es-ES" sz="1800" dirty="0">
                <a:ea typeface="+mn-lt"/>
                <a:cs typeface="+mn-lt"/>
              </a:rPr>
              <a:t>Esto es equivalente a …</a:t>
            </a:r>
          </a:p>
          <a:p>
            <a:pPr marL="457200" lvl="1" indent="0">
              <a:buNone/>
            </a:pPr>
            <a:r>
              <a:rPr lang="es-ES" sz="1400" dirty="0" err="1">
                <a:ea typeface="+mn-lt"/>
                <a:cs typeface="+mn-lt"/>
              </a:rPr>
              <a:t>cat</a:t>
            </a:r>
            <a:r>
              <a:rPr lang="es-ES" sz="1400" dirty="0">
                <a:ea typeface="+mn-lt"/>
                <a:cs typeface="+mn-lt"/>
              </a:rPr>
              <a:t> /QSYS.LIB/MYLIB.LIB/MYSAVF.FILE| </a:t>
            </a:r>
            <a:r>
              <a:rPr lang="es-ES" sz="1400" dirty="0" err="1">
                <a:ea typeface="+mn-lt"/>
                <a:cs typeface="+mn-lt"/>
              </a:rPr>
              <a:t>gzip</a:t>
            </a:r>
            <a:r>
              <a:rPr lang="es-ES" sz="1400" dirty="0">
                <a:ea typeface="+mn-lt"/>
                <a:cs typeface="+mn-lt"/>
              </a:rPr>
              <a:t> -c &gt; MYSAVF.gz</a:t>
            </a:r>
          </a:p>
          <a:p>
            <a:pPr marL="457200" lvl="1" indent="0">
              <a:buNone/>
            </a:pPr>
            <a:r>
              <a:rPr lang="es-ES" sz="1400" dirty="0" err="1">
                <a:ea typeface="+mn-lt"/>
                <a:cs typeface="+mn-lt"/>
              </a:rPr>
              <a:t>scp</a:t>
            </a:r>
            <a:r>
              <a:rPr lang="es-ES" sz="1400" dirty="0">
                <a:ea typeface="+mn-lt"/>
                <a:cs typeface="+mn-lt"/>
              </a:rPr>
              <a:t>  MYSAVF.gz </a:t>
            </a:r>
            <a:r>
              <a:rPr lang="es-ES" sz="1400" dirty="0" err="1">
                <a:ea typeface="+mn-lt"/>
                <a:cs typeface="+mn-lt"/>
              </a:rPr>
              <a:t>IPServerBKP</a:t>
            </a:r>
            <a:r>
              <a:rPr lang="es-ES" sz="1400" dirty="0">
                <a:ea typeface="+mn-lt"/>
                <a:cs typeface="+mn-lt"/>
              </a:rPr>
              <a:t>:/home/MYDIR/</a:t>
            </a:r>
          </a:p>
          <a:p>
            <a:pPr marL="457200" lvl="1" indent="0">
              <a:buNone/>
            </a:pPr>
            <a:endParaRPr lang="es-ES" sz="1400" dirty="0">
              <a:ea typeface="+mn-lt"/>
              <a:cs typeface="+mn-lt"/>
            </a:endParaRPr>
          </a:p>
          <a:p>
            <a:pPr marL="457200" lvl="1" indent="0">
              <a:buNone/>
            </a:pPr>
            <a:r>
              <a:rPr lang="es-ES" sz="1400" dirty="0">
                <a:ea typeface="+mn-lt"/>
                <a:cs typeface="+mn-lt"/>
              </a:rPr>
              <a:t>… pero ahorrando el espacio en disco del archivo comprimido</a:t>
            </a:r>
          </a:p>
        </p:txBody>
      </p:sp>
    </p:spTree>
    <p:extLst>
      <p:ext uri="{BB962C8B-B14F-4D97-AF65-F5344CB8AC3E}">
        <p14:creationId xmlns:p14="http://schemas.microsoft.com/office/powerpoint/2010/main" val="26826965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FE5F90-CF65-418A-AD33-6D9E98C44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>
                <a:cs typeface="Posterama"/>
              </a:rPr>
              <a:t>Transfiriendo archivos por SFTP en modo </a:t>
            </a:r>
            <a:r>
              <a:rPr lang="es-ES" dirty="0" err="1">
                <a:cs typeface="Posterama"/>
              </a:rPr>
              <a:t>batch</a:t>
            </a:r>
            <a:r>
              <a:rPr lang="es-ES" dirty="0">
                <a:cs typeface="Posterama"/>
              </a:rPr>
              <a:t> y con usuario/</a:t>
            </a:r>
            <a:r>
              <a:rPr lang="es-ES" dirty="0" err="1">
                <a:cs typeface="Posterama"/>
              </a:rPr>
              <a:t>password</a:t>
            </a:r>
            <a:endParaRPr lang="es-ES" dirty="0" err="1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DE61AE4-8A4F-4EEA-A2B9-29EBF13B11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s-ES" dirty="0"/>
              <a:t>Enviar archivos en modo </a:t>
            </a:r>
            <a:r>
              <a:rPr lang="es-ES" dirty="0" err="1"/>
              <a:t>bath</a:t>
            </a:r>
            <a:r>
              <a:rPr lang="es-ES" dirty="0"/>
              <a:t> con SFTP o SCP requiere del uso de claves públicas y privadas para evitar que pregunte por usuario y </a:t>
            </a:r>
            <a:r>
              <a:rPr lang="es-ES" dirty="0" err="1"/>
              <a:t>password</a:t>
            </a:r>
            <a:r>
              <a:rPr lang="es-ES" dirty="0"/>
              <a:t>, las cuales no se pueden ingresar en modo </a:t>
            </a:r>
            <a:r>
              <a:rPr lang="es-ES" dirty="0" err="1"/>
              <a:t>batch</a:t>
            </a:r>
            <a:r>
              <a:rPr lang="es-ES" dirty="0"/>
              <a:t>.</a:t>
            </a:r>
          </a:p>
          <a:p>
            <a:r>
              <a:rPr lang="es-ES" dirty="0"/>
              <a:t>La herramienta Open </a:t>
            </a:r>
            <a:r>
              <a:rPr lang="es-ES" dirty="0" err="1"/>
              <a:t>Source</a:t>
            </a:r>
            <a:r>
              <a:rPr lang="es-ES" dirty="0"/>
              <a:t> LFTP (se instala con YUM) permite usar usuario/</a:t>
            </a:r>
            <a:r>
              <a:rPr lang="es-ES" dirty="0" err="1"/>
              <a:t>password</a:t>
            </a:r>
            <a:r>
              <a:rPr lang="es-ES" dirty="0"/>
              <a:t> para ejecutar comandos de SFTP:</a:t>
            </a:r>
          </a:p>
          <a:p>
            <a:pPr marL="0" indent="0">
              <a:buNone/>
            </a:pPr>
            <a:r>
              <a:rPr lang="es-ES" i="1" dirty="0" err="1">
                <a:ea typeface="+mn-lt"/>
                <a:cs typeface="+mn-lt"/>
              </a:rPr>
              <a:t>lftp</a:t>
            </a:r>
            <a:r>
              <a:rPr lang="es-ES" i="1" dirty="0">
                <a:ea typeface="+mn-lt"/>
                <a:cs typeface="+mn-lt"/>
              </a:rPr>
              <a:t> sftp://usuario:password@IPServer  -e "</a:t>
            </a:r>
            <a:r>
              <a:rPr lang="es-ES" i="1" dirty="0" err="1">
                <a:ea typeface="+mn-lt"/>
                <a:cs typeface="+mn-lt"/>
              </a:rPr>
              <a:t>put</a:t>
            </a:r>
            <a:r>
              <a:rPr lang="es-ES" i="1" dirty="0">
                <a:ea typeface="+mn-lt"/>
                <a:cs typeface="+mn-lt"/>
              </a:rPr>
              <a:t> </a:t>
            </a:r>
            <a:r>
              <a:rPr lang="es-ES" i="1" dirty="0" err="1">
                <a:ea typeface="+mn-lt"/>
                <a:cs typeface="+mn-lt"/>
              </a:rPr>
              <a:t>archivo.ext</a:t>
            </a:r>
            <a:r>
              <a:rPr lang="es-ES" i="1" dirty="0">
                <a:ea typeface="+mn-lt"/>
                <a:cs typeface="+mn-lt"/>
              </a:rPr>
              <a:t>; </a:t>
            </a:r>
            <a:r>
              <a:rPr lang="es-ES" i="1" dirty="0" err="1">
                <a:ea typeface="+mn-lt"/>
                <a:cs typeface="+mn-lt"/>
              </a:rPr>
              <a:t>bye</a:t>
            </a:r>
            <a:r>
              <a:rPr lang="es-ES" i="1" dirty="0">
                <a:ea typeface="+mn-lt"/>
                <a:cs typeface="+mn-lt"/>
              </a:rPr>
              <a:t>"</a:t>
            </a:r>
          </a:p>
        </p:txBody>
      </p:sp>
    </p:spTree>
    <p:extLst>
      <p:ext uri="{BB962C8B-B14F-4D97-AF65-F5344CB8AC3E}">
        <p14:creationId xmlns:p14="http://schemas.microsoft.com/office/powerpoint/2010/main" val="26774218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2EFE5D-C575-4D9F-82DC-C97F32DCAC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>
                <a:cs typeface="Posterama"/>
              </a:rPr>
              <a:t>Ejecutar comandos de forma remota</a:t>
            </a:r>
            <a:endParaRPr lang="es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CB019BB-414C-4566-8A0B-5C1F251D3C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312247"/>
          </a:xfrm>
        </p:spPr>
        <p:txBody>
          <a:bodyPr vert="horz" lIns="91440" tIns="45720" rIns="91440" bIns="45720" rtlCol="0" anchor="t">
            <a:normAutofit fontScale="55000" lnSpcReduction="20000"/>
          </a:bodyPr>
          <a:lstStyle/>
          <a:p>
            <a:r>
              <a:rPr lang="es-ES" dirty="0"/>
              <a:t>Puedo ejecutar comandos en el equipo remoto y guardar el resultado en mi equipo local.</a:t>
            </a:r>
          </a:p>
          <a:p>
            <a:r>
              <a:rPr lang="es-ES" dirty="0"/>
              <a:t>El comando "</a:t>
            </a:r>
            <a:r>
              <a:rPr lang="es-ES" dirty="0" err="1"/>
              <a:t>system</a:t>
            </a:r>
            <a:r>
              <a:rPr lang="es-ES" dirty="0"/>
              <a:t>" de PASE permite ejecutar comandos CL.</a:t>
            </a:r>
          </a:p>
          <a:p>
            <a:endParaRPr lang="es-ES" dirty="0"/>
          </a:p>
          <a:p>
            <a:pPr marL="0" indent="0">
              <a:buNone/>
            </a:pPr>
            <a:r>
              <a:rPr lang="es-ES" i="1" dirty="0">
                <a:ea typeface="+mn-lt"/>
                <a:cs typeface="+mn-lt"/>
              </a:rPr>
              <a:t>ssh ibmi01 -T "db2util 'SELECT JOB_NAME, AUTHORIZATION_NAME, ELAPSED_TOTAL_DISK_IO_COUNT, ELAPSED_CPU_PERCENTAGE FROM TABLE(QSYS2.ACTIVE_JOB_INFO()) X ORDER BY ELAPSED_TOTAL_DISK_IO_COUNT DESC FETCH FIRST 10 ROWS ONLY'" &gt; C:\MyReports\WrkActJob_top10.txt</a:t>
            </a:r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r>
              <a:rPr lang="es-ES" i="1" dirty="0" err="1"/>
              <a:t>ssh</a:t>
            </a:r>
            <a:r>
              <a:rPr lang="es-ES" i="1" dirty="0"/>
              <a:t> ibmi01 –T "</a:t>
            </a:r>
            <a:r>
              <a:rPr lang="es-ES" i="1" dirty="0" err="1"/>
              <a:t>system</a:t>
            </a:r>
            <a:r>
              <a:rPr lang="es-ES" i="1" dirty="0"/>
              <a:t> WRKACTJOB"</a:t>
            </a:r>
          </a:p>
          <a:p>
            <a:pPr marL="457200" indent="-457200"/>
            <a:r>
              <a:rPr lang="es-ES" b="1" dirty="0"/>
              <a:t>Nota</a:t>
            </a:r>
            <a:r>
              <a:rPr lang="es-ES" dirty="0"/>
              <a:t>: db2util debe ser instalado usando YUM para poder ejecutar este ejemplo</a:t>
            </a:r>
          </a:p>
        </p:txBody>
      </p:sp>
      <p:pic>
        <p:nvPicPr>
          <p:cNvPr id="6" name="Imagen 6" descr="Texto&#10;&#10;Descripción generada automáticamente">
            <a:extLst>
              <a:ext uri="{FF2B5EF4-FFF2-40B4-BE49-F238E27FC236}">
                <a16:creationId xmlns:a16="http://schemas.microsoft.com/office/drawing/2014/main" id="{9A63DFF1-302E-4AD4-B66B-53995C7E04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0" y="4714295"/>
            <a:ext cx="8284028" cy="1903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4061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2ADC84-3BB3-4DFA-A061-7C61F301B8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>
                <a:cs typeface="Posterama"/>
              </a:rPr>
              <a:t> Norton </a:t>
            </a:r>
            <a:r>
              <a:rPr lang="es-ES" dirty="0" err="1">
                <a:cs typeface="Posterama"/>
              </a:rPr>
              <a:t>Commander</a:t>
            </a:r>
            <a:r>
              <a:rPr lang="es-ES" dirty="0">
                <a:cs typeface="Posterama"/>
              </a:rPr>
              <a:t> en IBM i</a:t>
            </a:r>
            <a:endParaRPr lang="es-ES" dirty="0" err="1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EDE63F5-25AE-4944-92F3-D3B7DC68B0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130810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r>
              <a:rPr lang="es-ES" dirty="0"/>
              <a:t>Existe el programa </a:t>
            </a:r>
            <a:r>
              <a:rPr lang="es-ES" dirty="0" err="1"/>
              <a:t>Midnight</a:t>
            </a:r>
            <a:r>
              <a:rPr lang="es-ES" dirty="0"/>
              <a:t> </a:t>
            </a:r>
            <a:r>
              <a:rPr lang="es-ES" dirty="0" err="1"/>
              <a:t>Commander</a:t>
            </a:r>
            <a:r>
              <a:rPr lang="es-ES" dirty="0"/>
              <a:t>, que es similar al Norton </a:t>
            </a:r>
            <a:r>
              <a:rPr lang="es-ES" dirty="0" err="1"/>
              <a:t>Commander</a:t>
            </a:r>
            <a:r>
              <a:rPr lang="es-ES" dirty="0"/>
              <a:t>, pero versión IBM i.</a:t>
            </a:r>
          </a:p>
          <a:p>
            <a:r>
              <a:rPr lang="es-ES" dirty="0"/>
              <a:t>Comando: </a:t>
            </a:r>
            <a:r>
              <a:rPr lang="es-ES" dirty="0" err="1"/>
              <a:t>mc</a:t>
            </a:r>
          </a:p>
        </p:txBody>
      </p:sp>
      <p:pic>
        <p:nvPicPr>
          <p:cNvPr id="4" name="Imagen 4">
            <a:extLst>
              <a:ext uri="{FF2B5EF4-FFF2-40B4-BE49-F238E27FC236}">
                <a16:creationId xmlns:a16="http://schemas.microsoft.com/office/drawing/2014/main" id="{76668372-548E-47BD-BB9E-415C2C3241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2249" y="2965853"/>
            <a:ext cx="5072331" cy="3571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2760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11F75F-2837-460D-B386-8BEE44FE76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>
                <a:cs typeface="Posterama"/>
              </a:rPr>
              <a:t>Agenda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AB418EA-32F0-4DCA-8675-9EAC94D6277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 fontScale="47500" lnSpcReduction="20000"/>
          </a:bodyPr>
          <a:lstStyle/>
          <a:p>
            <a:r>
              <a:rPr lang="es-ES" dirty="0">
                <a:ea typeface="+mn-lt"/>
                <a:cs typeface="+mn-lt"/>
              </a:rPr>
              <a:t>Por qué usar SSH en IBM i?</a:t>
            </a:r>
          </a:p>
          <a:p>
            <a:r>
              <a:rPr lang="es-ES" dirty="0">
                <a:ea typeface="+mn-lt"/>
                <a:cs typeface="+mn-lt"/>
              </a:rPr>
              <a:t>Cómo configuro </a:t>
            </a:r>
            <a:r>
              <a:rPr lang="es-ES" dirty="0" err="1">
                <a:ea typeface="+mn-lt"/>
                <a:cs typeface="+mn-lt"/>
              </a:rPr>
              <a:t>OpenSSH</a:t>
            </a:r>
            <a:r>
              <a:rPr lang="es-ES" dirty="0">
                <a:ea typeface="+mn-lt"/>
                <a:cs typeface="+mn-lt"/>
              </a:rPr>
              <a:t> en IBM i?</a:t>
            </a:r>
          </a:p>
          <a:p>
            <a:r>
              <a:rPr lang="es-ES" dirty="0">
                <a:ea typeface="+mn-lt"/>
                <a:cs typeface="+mn-lt"/>
              </a:rPr>
              <a:t>Cómo configuro </a:t>
            </a:r>
            <a:r>
              <a:rPr lang="es-ES" dirty="0" err="1">
                <a:ea typeface="+mn-lt"/>
                <a:cs typeface="+mn-lt"/>
              </a:rPr>
              <a:t>OpenSSH</a:t>
            </a:r>
            <a:r>
              <a:rPr lang="es-ES" dirty="0">
                <a:ea typeface="+mn-lt"/>
                <a:cs typeface="+mn-lt"/>
              </a:rPr>
              <a:t> en IBM i?</a:t>
            </a:r>
          </a:p>
          <a:p>
            <a:r>
              <a:rPr lang="es-ES" dirty="0">
                <a:ea typeface="+mn-lt"/>
                <a:cs typeface="+mn-lt"/>
              </a:rPr>
              <a:t>Qué es lo primero que debo hacer? (1)</a:t>
            </a:r>
          </a:p>
          <a:p>
            <a:r>
              <a:rPr lang="es-ES" dirty="0">
                <a:ea typeface="+mn-lt"/>
                <a:cs typeface="+mn-lt"/>
              </a:rPr>
              <a:t>Qué es lo primero que debo hacer? (2)</a:t>
            </a:r>
          </a:p>
          <a:p>
            <a:r>
              <a:rPr lang="es-ES" dirty="0">
                <a:ea typeface="+mn-lt"/>
                <a:cs typeface="+mn-lt"/>
              </a:rPr>
              <a:t>Generando llaves públicas y privadas - Conectándonos sin contraseña</a:t>
            </a:r>
          </a:p>
          <a:p>
            <a:r>
              <a:rPr lang="es-ES" dirty="0">
                <a:ea typeface="+mn-lt"/>
                <a:cs typeface="+mn-lt"/>
              </a:rPr>
              <a:t>Creando túneles - Generalidades</a:t>
            </a:r>
          </a:p>
          <a:p>
            <a:r>
              <a:rPr lang="es-ES" dirty="0">
                <a:ea typeface="+mn-lt"/>
                <a:cs typeface="+mn-lt"/>
              </a:rPr>
              <a:t>Túnel Local</a:t>
            </a:r>
          </a:p>
          <a:p>
            <a:r>
              <a:rPr lang="es-ES" dirty="0">
                <a:ea typeface="+mn-lt"/>
                <a:cs typeface="+mn-lt"/>
              </a:rPr>
              <a:t>Túnel Remoto</a:t>
            </a:r>
          </a:p>
          <a:p>
            <a:r>
              <a:rPr lang="es-ES" dirty="0">
                <a:ea typeface="+mn-lt"/>
                <a:cs typeface="+mn-lt"/>
              </a:rPr>
              <a:t>Túnel Dinámico</a:t>
            </a:r>
          </a:p>
          <a:p>
            <a:r>
              <a:rPr lang="es-ES" dirty="0">
                <a:ea typeface="+mn-lt"/>
                <a:cs typeface="+mn-lt"/>
              </a:rPr>
              <a:t>Combinando túneles</a:t>
            </a:r>
          </a:p>
          <a:p>
            <a:r>
              <a:rPr lang="es-ES" dirty="0">
                <a:ea typeface="+mn-lt"/>
                <a:cs typeface="+mn-lt"/>
              </a:rPr>
              <a:t>Montando un directorio del IFS con SSHFS</a:t>
            </a:r>
          </a:p>
          <a:p>
            <a:r>
              <a:rPr lang="es-ES" dirty="0">
                <a:ea typeface="+mn-lt"/>
                <a:cs typeface="+mn-lt"/>
              </a:rPr>
              <a:t>Usando un archivo de configuración</a:t>
            </a:r>
          </a:p>
          <a:p>
            <a:endParaRPr lang="es-ES" dirty="0">
              <a:ea typeface="+mn-lt"/>
              <a:cs typeface="+mn-lt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DB7ED828-4984-427C-9EA9-B94BF3CFC08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 fontScale="47500" lnSpcReduction="20000"/>
          </a:bodyPr>
          <a:lstStyle/>
          <a:p>
            <a:r>
              <a:rPr lang="es-ES" dirty="0">
                <a:ea typeface="+mn-lt"/>
                <a:cs typeface="+mn-lt"/>
              </a:rPr>
              <a:t>Enviando y comprimiendo archivos a la vez</a:t>
            </a:r>
            <a:endParaRPr lang="en-US" dirty="0">
              <a:ea typeface="+mn-lt"/>
              <a:cs typeface="+mn-lt"/>
            </a:endParaRPr>
          </a:p>
          <a:p>
            <a:r>
              <a:rPr lang="es-ES" dirty="0">
                <a:ea typeface="+mn-lt"/>
                <a:cs typeface="+mn-lt"/>
              </a:rPr>
              <a:t>Transfiriendo archivos por SFTP en modo </a:t>
            </a:r>
            <a:r>
              <a:rPr lang="es-ES" dirty="0" err="1">
                <a:ea typeface="+mn-lt"/>
                <a:cs typeface="+mn-lt"/>
              </a:rPr>
              <a:t>batch</a:t>
            </a:r>
            <a:r>
              <a:rPr lang="es-ES" dirty="0">
                <a:ea typeface="+mn-lt"/>
                <a:cs typeface="+mn-lt"/>
              </a:rPr>
              <a:t> y con usuario/</a:t>
            </a:r>
            <a:r>
              <a:rPr lang="es-ES" dirty="0" err="1">
                <a:ea typeface="+mn-lt"/>
                <a:cs typeface="+mn-lt"/>
              </a:rPr>
              <a:t>password</a:t>
            </a:r>
          </a:p>
          <a:p>
            <a:r>
              <a:rPr lang="es-ES" dirty="0">
                <a:ea typeface="+mn-lt"/>
                <a:cs typeface="+mn-lt"/>
              </a:rPr>
              <a:t>Ejecutar comandos de forma remota</a:t>
            </a:r>
            <a:endParaRPr lang="en-US" dirty="0">
              <a:ea typeface="+mn-lt"/>
              <a:cs typeface="+mn-lt"/>
            </a:endParaRPr>
          </a:p>
          <a:p>
            <a:r>
              <a:rPr lang="es-ES" dirty="0">
                <a:ea typeface="+mn-lt"/>
                <a:cs typeface="+mn-lt"/>
              </a:rPr>
              <a:t> Norton </a:t>
            </a:r>
            <a:r>
              <a:rPr lang="es-ES" dirty="0" err="1">
                <a:ea typeface="+mn-lt"/>
                <a:cs typeface="+mn-lt"/>
              </a:rPr>
              <a:t>Commander</a:t>
            </a:r>
            <a:r>
              <a:rPr lang="es-ES" dirty="0">
                <a:ea typeface="+mn-lt"/>
                <a:cs typeface="+mn-lt"/>
              </a:rPr>
              <a:t> en IBM i</a:t>
            </a:r>
            <a:endParaRPr lang="en-US" dirty="0">
              <a:ea typeface="+mn-lt"/>
              <a:cs typeface="+mn-lt"/>
            </a:endParaRPr>
          </a:p>
          <a:p>
            <a:r>
              <a:rPr lang="es-ES" dirty="0">
                <a:ea typeface="+mn-lt"/>
                <a:cs typeface="+mn-lt"/>
              </a:rPr>
              <a:t>Sincronizar directorio del IFS con otro servidor </a:t>
            </a:r>
            <a:endParaRPr lang="en-US" dirty="0">
              <a:ea typeface="+mn-lt"/>
              <a:cs typeface="+mn-lt"/>
            </a:endParaRPr>
          </a:p>
          <a:p>
            <a:r>
              <a:rPr lang="es-ES" dirty="0">
                <a:ea typeface="+mn-lt"/>
                <a:cs typeface="+mn-lt"/>
              </a:rPr>
              <a:t>Saltando entre múltiples servidores</a:t>
            </a:r>
            <a:endParaRPr lang="en-US" dirty="0">
              <a:ea typeface="+mn-lt"/>
              <a:cs typeface="+mn-lt"/>
            </a:endParaRPr>
          </a:p>
          <a:p>
            <a:r>
              <a:rPr lang="es-ES" dirty="0">
                <a:ea typeface="+mn-lt"/>
                <a:cs typeface="+mn-lt"/>
              </a:rPr>
              <a:t>Modificar los parámetros de Port </a:t>
            </a:r>
            <a:r>
              <a:rPr lang="es-ES" dirty="0" err="1">
                <a:ea typeface="+mn-lt"/>
                <a:cs typeface="+mn-lt"/>
              </a:rPr>
              <a:t>Forwarding</a:t>
            </a:r>
            <a:r>
              <a:rPr lang="es-ES" dirty="0">
                <a:ea typeface="+mn-lt"/>
                <a:cs typeface="+mn-lt"/>
              </a:rPr>
              <a:t> mientras estamos conectados</a:t>
            </a:r>
            <a:endParaRPr lang="en-US" dirty="0">
              <a:ea typeface="+mn-lt"/>
              <a:cs typeface="+mn-lt"/>
            </a:endParaRPr>
          </a:p>
          <a:p>
            <a:r>
              <a:rPr lang="es-ES" dirty="0">
                <a:ea typeface="+mn-lt"/>
                <a:cs typeface="+mn-lt"/>
              </a:rPr>
              <a:t>Crear un túnel que se mantenga conectado de forma permanente</a:t>
            </a:r>
            <a:endParaRPr lang="en-US" dirty="0">
              <a:ea typeface="+mn-lt"/>
              <a:cs typeface="+mn-lt"/>
            </a:endParaRPr>
          </a:p>
          <a:p>
            <a:r>
              <a:rPr lang="es-ES" dirty="0">
                <a:ea typeface="+mn-lt"/>
                <a:cs typeface="+mn-lt"/>
              </a:rPr>
              <a:t>Ejecutar varias tareas a la vez en la misma sesión</a:t>
            </a:r>
            <a:endParaRPr lang="en-US" dirty="0">
              <a:ea typeface="+mn-lt"/>
              <a:cs typeface="+mn-lt"/>
            </a:endParaRPr>
          </a:p>
          <a:p>
            <a:r>
              <a:rPr lang="es-ES" dirty="0">
                <a:ea typeface="+mn-lt"/>
                <a:cs typeface="+mn-lt"/>
              </a:rPr>
              <a:t>Conectándonos con SSH para usar Access Client </a:t>
            </a:r>
            <a:r>
              <a:rPr lang="es-ES" dirty="0" err="1">
                <a:ea typeface="+mn-lt"/>
                <a:cs typeface="+mn-lt"/>
              </a:rPr>
              <a:t>Solutions</a:t>
            </a:r>
            <a:endParaRPr lang="es-ES" dirty="0">
              <a:ea typeface="+mn-lt"/>
              <a:cs typeface="+mn-lt"/>
            </a:endParaRPr>
          </a:p>
          <a:p>
            <a:r>
              <a:rPr lang="es-ES" dirty="0">
                <a:ea typeface="+mn-lt"/>
                <a:cs typeface="+mn-lt"/>
              </a:rPr>
              <a:t>Conocimientos básicos recomendados para sacar el máximo provecho al SSH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522263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9DE749-C33C-42A6-918D-55A8D096B1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>
                <a:cs typeface="Posterama"/>
              </a:rPr>
              <a:t>Sincronizar directorio del IFS con otro servidor </a:t>
            </a:r>
            <a:endParaRPr lang="es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5459A18-25CF-4FA9-916A-3AE4219952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021302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r>
              <a:rPr lang="es-ES"/>
              <a:t>El comando </a:t>
            </a:r>
            <a:r>
              <a:rPr lang="es-ES" b="1"/>
              <a:t>RSYNC </a:t>
            </a:r>
            <a:r>
              <a:rPr lang="es-ES"/>
              <a:t>permite sincronizar directorios dentro de un mismo equipo o con un equipo diferente, pero sólo transfiere los archivos nuevos o con una fecha de actualización más reciente.</a:t>
            </a:r>
          </a:p>
          <a:p>
            <a:r>
              <a:rPr lang="es-ES"/>
              <a:t>Esto puede ser muy útil si tenemos archivos que se acumulan en el IFS, como facturas electrónicas, archivos PDFs, etc.</a:t>
            </a:r>
          </a:p>
          <a:p>
            <a:r>
              <a:rPr lang="es-ES"/>
              <a:t>Ejemplo:</a:t>
            </a:r>
            <a:br>
              <a:rPr lang="es-ES" dirty="0"/>
            </a:br>
            <a:r>
              <a:rPr lang="es-ES">
                <a:ea typeface="+mn-lt"/>
                <a:cs typeface="+mn-lt"/>
              </a:rPr>
              <a:t>rsync -zha --max-size='20480k' /home/dkesselman/Documentos/* ServidorRemoto:/home/dkesselman/Documentos/</a:t>
            </a:r>
            <a:endParaRPr lang="es-ES"/>
          </a:p>
        </p:txBody>
      </p:sp>
      <p:pic>
        <p:nvPicPr>
          <p:cNvPr id="4" name="Imagen 4">
            <a:extLst>
              <a:ext uri="{FF2B5EF4-FFF2-40B4-BE49-F238E27FC236}">
                <a16:creationId xmlns:a16="http://schemas.microsoft.com/office/drawing/2014/main" id="{473DA3E5-2A23-4CE7-BDE6-3046930095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8982" y="4973782"/>
            <a:ext cx="27432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7551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7962AE0-6A1C-4B76-9D52-10E5E6D7D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13" name="Top left">
            <a:extLst>
              <a:ext uri="{FF2B5EF4-FFF2-40B4-BE49-F238E27FC236}">
                <a16:creationId xmlns:a16="http://schemas.microsoft.com/office/drawing/2014/main" id="{34B438D8-EF7C-445C-8B7F-953BEB1BC1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-3086"/>
            <a:ext cx="2198951" cy="3349518"/>
            <a:chOff x="10849" y="-3086"/>
            <a:chExt cx="2198951" cy="3349518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9FE087E2-E4B7-42FA-A441-7EDEE41B00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692844" y="-3086"/>
              <a:ext cx="1326111" cy="59760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61B2EF2-665F-429A-9CFB-08C14FAC99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0B0B1C71-6C49-4F64-8859-9CC59D7D98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66BBF9FA-27D4-45DF-8D9C-623EA4106A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0F2F0D01-71CB-4693-A192-5BA045A5CF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E740E1FB-ACD1-41FC-9828-9B5D2CAA77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12BABC85-DC43-42B8-8AAA-9198D7A62D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F48F9955-240E-4180-81B8-5909B1A913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96FECBD9-18A2-40FE-AE98-31FC85D974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182" y="559813"/>
            <a:ext cx="3988369" cy="2236864"/>
          </a:xfrm>
        </p:spPr>
        <p:txBody>
          <a:bodyPr>
            <a:normAutofit/>
          </a:bodyPr>
          <a:lstStyle/>
          <a:p>
            <a:r>
              <a:rPr lang="es-ES">
                <a:cs typeface="Posterama"/>
              </a:rPr>
              <a:t>Saltando entre múltiples servidores</a:t>
            </a:r>
            <a:endParaRPr lang="es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BC7D39C-AA93-4C14-B93F-6946F4C397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9555" y="2955401"/>
            <a:ext cx="6763969" cy="3157686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00000"/>
              </a:lnSpc>
            </a:pPr>
            <a:r>
              <a:rPr lang="es-ES" sz="1500"/>
              <a:t>Si necesito saltar entre varios servidores hasta llegar a mi destino puedo usar la función ProxyJump (-J) :</a:t>
            </a:r>
          </a:p>
          <a:p>
            <a:pPr>
              <a:lnSpc>
                <a:spcPct val="100000"/>
              </a:lnSpc>
            </a:pPr>
            <a:r>
              <a:rPr lang="es-ES" sz="1500"/>
              <a:t>Ejemplo: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s-ES" sz="1500">
                <a:ea typeface="+mn-lt"/>
                <a:cs typeface="+mn-lt"/>
              </a:rPr>
              <a:t>ssh </a:t>
            </a:r>
            <a:r>
              <a:rPr lang="es-ES" sz="1500" b="1">
                <a:ea typeface="+mn-lt"/>
                <a:cs typeface="+mn-lt"/>
              </a:rPr>
              <a:t>-J</a:t>
            </a:r>
            <a:r>
              <a:rPr lang="es-ES" sz="1500">
                <a:ea typeface="+mn-lt"/>
                <a:cs typeface="+mn-lt"/>
              </a:rPr>
              <a:t> usuariosvr1@IPSvr1,usuariosvr2@IPSvr2  usuariosvr3@IPSvr3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s-ES" sz="1500"/>
              <a:t>Tambièn podemos usar el archivo .ssh/config para indicar còmo llegaremos a ese servidor, usando la directiva ProxyJump</a:t>
            </a:r>
          </a:p>
        </p:txBody>
      </p:sp>
      <p:pic>
        <p:nvPicPr>
          <p:cNvPr id="4" name="Imagen 4" descr="Texto&#10;&#10;Descripción generada automáticamente">
            <a:extLst>
              <a:ext uri="{FF2B5EF4-FFF2-40B4-BE49-F238E27FC236}">
                <a16:creationId xmlns:a16="http://schemas.microsoft.com/office/drawing/2014/main" id="{2DA35375-072E-40E3-85D5-DCF580E5FE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2764" y="557056"/>
            <a:ext cx="2977296" cy="5716862"/>
          </a:xfrm>
          <a:prstGeom prst="rect">
            <a:avLst/>
          </a:prstGeom>
        </p:spPr>
      </p:pic>
      <p:grpSp>
        <p:nvGrpSpPr>
          <p:cNvPr id="23" name="Bottom Right">
            <a:extLst>
              <a:ext uri="{FF2B5EF4-FFF2-40B4-BE49-F238E27FC236}">
                <a16:creationId xmlns:a16="http://schemas.microsoft.com/office/drawing/2014/main" id="{284021E3-6F46-410C-BF43-B2DED73655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A48AF179-3265-4A10-A62C-92B7E186C3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39256" y="6178637"/>
              <a:ext cx="1482102" cy="67936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grpSp>
          <p:nvGrpSpPr>
            <p:cNvPr id="25" name="Graphic 157">
              <a:extLst>
                <a:ext uri="{FF2B5EF4-FFF2-40B4-BE49-F238E27FC236}">
                  <a16:creationId xmlns:a16="http://schemas.microsoft.com/office/drawing/2014/main" id="{30DF5C12-B34D-4E70-8FD0-D98069994E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9589785B-0300-4D1C-BEFB-DCA5AA04506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7F41DF3E-3189-428F-B4FE-AACA351306B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7C51D846-61EF-4EB5-BE03-65A572A2EAB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C5417C86-AA6B-4AD4-BD75-694E8E073E3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51D5067E-85F6-4202-AFB5-41F9C9EA74B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A9598395-257E-4B18-949B-50F109866B7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39DDA522-37EB-48B3-9B62-748F75D3683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B9D8F012-98AD-4320-BA44-DE1CE4E4DF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308815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515564-629B-459A-9A3D-B71545E3C2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>
                <a:cs typeface="Posterama"/>
              </a:rPr>
              <a:t>Modificar los parámetros de Port Forwarding mientras estamos conectados</a:t>
            </a:r>
            <a:endParaRPr lang="es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EA90008-014B-4A78-90F4-2925A5248B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Presionando de forma rápida ~C podemos modificar la sesión en curso y agregar más túneles. </a:t>
            </a:r>
            <a:endParaRPr lang="es-ES" dirty="0"/>
          </a:p>
          <a:p>
            <a:r>
              <a:rPr lang="es-ES"/>
              <a:t>Con la opción -h podemos ver la ayuda:</a:t>
            </a:r>
            <a:endParaRPr lang="es-ES" dirty="0"/>
          </a:p>
          <a:p>
            <a:endParaRPr lang="es-ES" dirty="0"/>
          </a:p>
        </p:txBody>
      </p:sp>
      <p:pic>
        <p:nvPicPr>
          <p:cNvPr id="4" name="Imagen 4" descr="Texto&#10;&#10;Descripción generada automáticamente">
            <a:extLst>
              <a:ext uri="{FF2B5EF4-FFF2-40B4-BE49-F238E27FC236}">
                <a16:creationId xmlns:a16="http://schemas.microsoft.com/office/drawing/2014/main" id="{D7883D8E-73BF-461C-A495-E3DE09C86F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7608" y="3861946"/>
            <a:ext cx="9112369" cy="2325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8531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7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37962AE0-6A1C-4B76-9D52-10E5E6D7D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7" name="Top Left">
            <a:extLst>
              <a:ext uri="{FF2B5EF4-FFF2-40B4-BE49-F238E27FC236}">
                <a16:creationId xmlns:a16="http://schemas.microsoft.com/office/drawing/2014/main" id="{A97C5526-E5B9-4185-A5C6-455B9ABEE9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-3086"/>
            <a:ext cx="2198951" cy="3349518"/>
            <a:chOff x="10849" y="-3086"/>
            <a:chExt cx="2198951" cy="3349518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2618F2D-150A-4462-AA3E-0DCDD05577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692844" y="-3086"/>
              <a:ext cx="1326111" cy="59760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0283139B-883B-4734-8A26-BC623F91A4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EBFCB3D8-7588-4755-B29B-5F97290D7C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EF46A7B4-02F2-4C37-8C5E-6D825E95DD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B9D6B09A-3EDF-421A-AE6D-76FEFB45C8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C20CF77B-DB97-4B8D-9400-E4E8ED6B04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5EEEE768-C64B-4296-8921-8D9F342AF9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99A0EBB-E594-42E3-9628-D6F0E625D3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D73FB8C4-212A-4859-AC44-F840993ECD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181" y="559813"/>
            <a:ext cx="9988166" cy="1664573"/>
          </a:xfrm>
        </p:spPr>
        <p:txBody>
          <a:bodyPr>
            <a:normAutofit/>
          </a:bodyPr>
          <a:lstStyle/>
          <a:p>
            <a:r>
              <a:rPr lang="es-ES">
                <a:cs typeface="Posterama"/>
              </a:rPr>
              <a:t>Crear un túnel que se mantenga conectado de forma permanente</a:t>
            </a:r>
            <a:endParaRPr lang="es-ES"/>
          </a:p>
        </p:txBody>
      </p:sp>
      <p:grpSp>
        <p:nvGrpSpPr>
          <p:cNvPr id="9" name="Bottom Right">
            <a:extLst>
              <a:ext uri="{FF2B5EF4-FFF2-40B4-BE49-F238E27FC236}">
                <a16:creationId xmlns:a16="http://schemas.microsoft.com/office/drawing/2014/main" id="{92EC3874-05DD-47EE-9CA4-F0534A9468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170FD15C-3AF3-48D2-BB71-1E8F0EA5DC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39256" y="6178637"/>
              <a:ext cx="1482102" cy="67936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grpSp>
          <p:nvGrpSpPr>
            <p:cNvPr id="24" name="Graphic 157">
              <a:extLst>
                <a:ext uri="{FF2B5EF4-FFF2-40B4-BE49-F238E27FC236}">
                  <a16:creationId xmlns:a16="http://schemas.microsoft.com/office/drawing/2014/main" id="{4E831CDE-CEE1-496B-AEDB-FB2A196FCA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93AA54E4-E5E3-435E-8667-AE6F80B5AD9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59585BA2-83E2-46ED-B377-86D4F165511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C15FDA69-033D-45F7-8CB5-4BC51040E24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E8307457-2BDD-4E1B-86B0-0B11C1B14ED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ABE53357-59FC-47FD-A904-1DDBC0E1521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1DC07FFC-92FC-4B86-91D7-44BD070FB76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BDA817E7-2BA6-4DDA-A9BE-B3CE938B0E2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C6A443FE-CA29-481D-BD91-3440C734B7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C1CD3D1-B41E-49D0-856E-37B8DB8F28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5754" y="2384474"/>
            <a:ext cx="9987523" cy="3728613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00000"/>
              </a:lnSpc>
            </a:pPr>
            <a:r>
              <a:rPr lang="es-ES" sz="1700"/>
              <a:t>En Linux e IBM i podemos usar el comando "autossh" para establecer una conexión que no se desconecte. </a:t>
            </a:r>
          </a:p>
          <a:p>
            <a:pPr>
              <a:lnSpc>
                <a:spcPct val="100000"/>
              </a:lnSpc>
            </a:pPr>
            <a:r>
              <a:rPr lang="es-ES" sz="1700"/>
              <a:t>Algunos servidores cortan la comunicación pero no dan aviso a nuestro equipo y sólo deja de pasar información. El comando autossh envía paquetes a intervalos regulares para evitar esto y reintenta en caso de caídas.</a:t>
            </a:r>
          </a:p>
          <a:p>
            <a:pPr>
              <a:lnSpc>
                <a:spcPct val="100000"/>
              </a:lnSpc>
            </a:pPr>
            <a:r>
              <a:rPr lang="es-ES" sz="1700"/>
              <a:t>Es ideal para establecer conexiones de túneles persistentes usando llaves público/privadas</a:t>
            </a:r>
          </a:p>
          <a:p>
            <a:pPr>
              <a:lnSpc>
                <a:spcPct val="100000"/>
              </a:lnSpc>
            </a:pPr>
            <a:r>
              <a:rPr lang="es-ES" sz="1700"/>
              <a:t>La opción -M indica el puerto de monitoreo</a:t>
            </a:r>
          </a:p>
          <a:p>
            <a:pPr>
              <a:lnSpc>
                <a:spcPct val="100000"/>
              </a:lnSpc>
            </a:pPr>
            <a:r>
              <a:rPr lang="es-ES" sz="1700"/>
              <a:t>La opción -f hace que ejecute en 2do plano</a:t>
            </a:r>
          </a:p>
          <a:p>
            <a:pPr>
              <a:lnSpc>
                <a:spcPct val="100000"/>
              </a:lnSpc>
            </a:pPr>
            <a:r>
              <a:rPr lang="es-ES" sz="1700"/>
              <a:t>Ejemplo:</a:t>
            </a:r>
          </a:p>
          <a:p>
            <a:pPr>
              <a:lnSpc>
                <a:spcPct val="100000"/>
              </a:lnSpc>
              <a:buNone/>
            </a:pPr>
            <a:r>
              <a:rPr lang="es-ES" sz="1700">
                <a:ea typeface="+mn-lt"/>
                <a:cs typeface="+mn-lt"/>
              </a:rPr>
              <a:t>autossh -M 10081 -o "ServerAliveInterval 30" -o "ServerAliveCountMax 3" -L 2222:localhost:22 usuariocloud@servercloud –f</a:t>
            </a:r>
            <a:endParaRPr lang="es-ES" sz="1700"/>
          </a:p>
          <a:p>
            <a:pPr marL="0" indent="0">
              <a:lnSpc>
                <a:spcPct val="100000"/>
              </a:lnSpc>
              <a:buNone/>
            </a:pPr>
            <a:endParaRPr lang="es-ES" sz="170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336814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7962AE0-6A1C-4B76-9D52-10E5E6D7D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13" name="Top left">
            <a:extLst>
              <a:ext uri="{FF2B5EF4-FFF2-40B4-BE49-F238E27FC236}">
                <a16:creationId xmlns:a16="http://schemas.microsoft.com/office/drawing/2014/main" id="{A345EEC5-ECAA-408B-B9D7-1C0E1102C1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-3086"/>
            <a:ext cx="2198951" cy="3349518"/>
            <a:chOff x="10849" y="-3086"/>
            <a:chExt cx="2198951" cy="3349518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C09B09D8-FF9D-4CE5-853B-3BA46FD5C3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692844" y="-3086"/>
              <a:ext cx="1326111" cy="59760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7DC978A2-F53F-4B72-9BAC-5F78F00B61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4F73D09D-1DE1-441E-88F5-CD2CBAB88D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9DE61DBF-5FB0-4603-BE95-C566DD48BE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D8C89DF5-F013-4C54-B9AD-2E158706C2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9ED89947-A3CF-4B11-8DE7-5D07A57CB9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D3E24021-DB80-451B-96A6-0D21AC0C84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2BDA2B48-4CD9-45C3-8F12-2125533678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6B1DB80E-7710-43D0-B435-668C6BC34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182" y="559813"/>
            <a:ext cx="10246090" cy="1471193"/>
          </a:xfrm>
        </p:spPr>
        <p:txBody>
          <a:bodyPr>
            <a:normAutofit/>
          </a:bodyPr>
          <a:lstStyle/>
          <a:p>
            <a:r>
              <a:rPr lang="es-ES">
                <a:cs typeface="Posterama"/>
              </a:rPr>
              <a:t>Ejecutar varias tareas a la vez en la misma sesión</a:t>
            </a:r>
            <a:endParaRPr lang="es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598BA7A-2607-4B1A-98FA-319E940B1E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0133" y="2384474"/>
            <a:ext cx="5199061" cy="4174311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es-ES" sz="1700"/>
              <a:t>El comando TMUX (se instala con YUM) permite multiplexar la terminal.</a:t>
            </a:r>
          </a:p>
          <a:p>
            <a:r>
              <a:rPr lang="es-ES" sz="1700"/>
              <a:t>También permite compartir la sesión de SSH con otro usuario y trabajar en un archivo de forma simultánea.</a:t>
            </a:r>
            <a:endParaRPr lang="es-ES" sz="1700" dirty="0"/>
          </a:p>
          <a:p>
            <a:r>
              <a:rPr lang="es-ES" sz="1700"/>
              <a:t>Para usarlo sólo necesitamos ejecutar "tmux":</a:t>
            </a:r>
          </a:p>
          <a:p>
            <a:pPr lvl="1"/>
            <a:r>
              <a:rPr lang="es-ES" sz="1700"/>
              <a:t>CTRL+B % -&gt; Divide la pantalla horizontalmente</a:t>
            </a:r>
          </a:p>
          <a:p>
            <a:pPr lvl="1"/>
            <a:r>
              <a:rPr lang="es-ES" sz="1700"/>
              <a:t>CTRL+B " -&gt; Divide la pantalla de forma vertical</a:t>
            </a:r>
          </a:p>
          <a:p>
            <a:pPr lvl="1"/>
            <a:r>
              <a:rPr lang="es-ES" sz="1700"/>
              <a:t>CTRL+Flecha de cursor -&gt; Cambia de panel según la flecha</a:t>
            </a:r>
          </a:p>
          <a:p>
            <a:r>
              <a:rPr lang="es-ES" sz="1700"/>
              <a:t>Para más información pueden ir a la página:</a:t>
            </a:r>
          </a:p>
          <a:p>
            <a:pPr marL="0" indent="0">
              <a:buNone/>
            </a:pPr>
            <a:r>
              <a:rPr lang="es-ES" sz="1700" dirty="0">
                <a:ea typeface="+mn-lt"/>
                <a:cs typeface="+mn-lt"/>
              </a:rPr>
              <a:t>https://tmuxcheatsheet.com/</a:t>
            </a:r>
            <a:endParaRPr lang="es-ES" dirty="0"/>
          </a:p>
        </p:txBody>
      </p:sp>
      <p:pic>
        <p:nvPicPr>
          <p:cNvPr id="4" name="Imagen 4" descr="Texto&#10;&#10;Descripción generada automáticamente">
            <a:extLst>
              <a:ext uri="{FF2B5EF4-FFF2-40B4-BE49-F238E27FC236}">
                <a16:creationId xmlns:a16="http://schemas.microsoft.com/office/drawing/2014/main" id="{8FC70DF1-BC7A-4672-A07F-56DDCF8F3C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002" y="3004450"/>
            <a:ext cx="4967270" cy="2409125"/>
          </a:xfrm>
          <a:prstGeom prst="rect">
            <a:avLst/>
          </a:prstGeom>
        </p:spPr>
      </p:pic>
      <p:grpSp>
        <p:nvGrpSpPr>
          <p:cNvPr id="23" name="Bottom Right">
            <a:extLst>
              <a:ext uri="{FF2B5EF4-FFF2-40B4-BE49-F238E27FC236}">
                <a16:creationId xmlns:a16="http://schemas.microsoft.com/office/drawing/2014/main" id="{F0A218EB-ECC2-4D0D-9EDC-F5CB062CAD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E419D1C3-874F-4BF6-A356-1EA4A20D49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39256" y="6178637"/>
              <a:ext cx="1482102" cy="67936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grpSp>
          <p:nvGrpSpPr>
            <p:cNvPr id="25" name="Graphic 157">
              <a:extLst>
                <a:ext uri="{FF2B5EF4-FFF2-40B4-BE49-F238E27FC236}">
                  <a16:creationId xmlns:a16="http://schemas.microsoft.com/office/drawing/2014/main" id="{4AC4AE33-203A-4A93-8263-6CC6BB608F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1F15373C-6DCA-4058-94CC-6476950E59D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961BE5B1-15E0-484D-8B21-F6BA455B21B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81167C23-6882-4551-BF77-DF537E736E9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50749460-4B9F-4DE4-9931-7B5831D68F0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A567746C-E54C-4865-ACF1-CD31DD1D8D3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9E7B0826-2FBE-4B23-B784-BB7CDA8B3A7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FDF54EDF-BA0A-440F-B20A-2A76BFE15C6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53B2ADC-F80C-403E-B1CA-BCFED2CE58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196012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7962AE0-6A1C-4B76-9D52-10E5E6D7D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13" name="Top left">
            <a:extLst>
              <a:ext uri="{FF2B5EF4-FFF2-40B4-BE49-F238E27FC236}">
                <a16:creationId xmlns:a16="http://schemas.microsoft.com/office/drawing/2014/main" id="{A345EEC5-ECAA-408B-B9D7-1C0E1102C1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-3086"/>
            <a:ext cx="2198951" cy="3349518"/>
            <a:chOff x="10849" y="-3086"/>
            <a:chExt cx="2198951" cy="3349518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C09B09D8-FF9D-4CE5-853B-3BA46FD5C3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692844" y="-3086"/>
              <a:ext cx="1326111" cy="59760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7DC978A2-F53F-4B72-9BAC-5F78F00B61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4F73D09D-1DE1-441E-88F5-CD2CBAB88D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9DE61DBF-5FB0-4603-BE95-C566DD48BE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D8C89DF5-F013-4C54-B9AD-2E158706C2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9ED89947-A3CF-4B11-8DE7-5D07A57CB9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D3E24021-DB80-451B-96A6-0D21AC0C84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2BDA2B48-4CD9-45C3-8F12-2125533678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1E2A2A37-4BED-43D9-AE6A-BBE4450F17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182" y="559813"/>
            <a:ext cx="10246090" cy="1471193"/>
          </a:xfrm>
        </p:spPr>
        <p:txBody>
          <a:bodyPr>
            <a:normAutofit/>
          </a:bodyPr>
          <a:lstStyle/>
          <a:p>
            <a:r>
              <a:rPr lang="es-ES">
                <a:cs typeface="Posterama"/>
              </a:rPr>
              <a:t>Conectándonos con SSH para usar Access </a:t>
            </a:r>
            <a:r>
              <a:rPr lang="es-ES" dirty="0">
                <a:cs typeface="Posterama"/>
              </a:rPr>
              <a:t>Client Solutions</a:t>
            </a:r>
            <a:endParaRPr lang="es-ES">
              <a:cs typeface="Posterama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6F8273D-38BF-4117-BD60-45FEE1B592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5756" y="2384474"/>
            <a:ext cx="4810872" cy="3728613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00000"/>
              </a:lnSpc>
            </a:pPr>
            <a:r>
              <a:rPr lang="es-ES" sz="1100"/>
              <a:t>Si sólo tenemos acceso al IBM i a través de un servidor de salto o el propio IBM i pero el único puerto disponible es de SSH podemos hacer esto: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s-ES" sz="1100">
                <a:ea typeface="+mn-lt"/>
                <a:cs typeface="+mn-lt"/>
              </a:rPr>
              <a:t>ssh -L 50000:localhost:23 -L 2001:localhost:2001 -L 2005:localhost:2005 -L 449:localhost:449 -L 8470:localhost:8470 -L 8471:localhost:8471 -L 8472:localhost:8472 -L 8473:localhost:8473 -L 8474:localhost:8474 -L 8475:localhost:8475 -L 8476:localhost:8476 -o ExitOnForwardFailure=yes -o ServerAliveInterval=15 -o ServerAliveCountMax=3 &lt;myuser&gt;@&lt;myIPaddress&gt;
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s-ES" sz="1100">
                <a:ea typeface="+mn-lt"/>
                <a:cs typeface="+mn-lt"/>
              </a:rPr>
              <a:t>Para más detalles podemos ir a: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s-ES" sz="1100">
                <a:ea typeface="+mn-lt"/>
                <a:cs typeface="+mn-lt"/>
                <a:hlinkClick r:id="rId3"/>
              </a:rPr>
              <a:t>SSH Tunnel configuration for use with IBM i Access Client Solutions</a:t>
            </a:r>
            <a:br>
              <a:rPr lang="es-ES" sz="1100">
                <a:ea typeface="+mn-lt"/>
                <a:cs typeface="+mn-lt"/>
              </a:rPr>
            </a:br>
            <a:endParaRPr lang="es-ES" sz="1100">
              <a:ea typeface="+mn-lt"/>
              <a:cs typeface="+mn-lt"/>
            </a:endParaRPr>
          </a:p>
        </p:txBody>
      </p:sp>
      <p:pic>
        <p:nvPicPr>
          <p:cNvPr id="4" name="Imagen 4" descr="Interfaz de usuario gráfica, Texto, Aplicación, Correo electrónico&#10;&#10;Descripción generada automáticamente">
            <a:extLst>
              <a:ext uri="{FF2B5EF4-FFF2-40B4-BE49-F238E27FC236}">
                <a16:creationId xmlns:a16="http://schemas.microsoft.com/office/drawing/2014/main" id="{AA08B4FF-0B0F-436E-8289-BF8CDBF985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7002" y="3015421"/>
            <a:ext cx="4967270" cy="2387183"/>
          </a:xfrm>
          <a:prstGeom prst="rect">
            <a:avLst/>
          </a:prstGeom>
        </p:spPr>
      </p:pic>
      <p:grpSp>
        <p:nvGrpSpPr>
          <p:cNvPr id="23" name="Bottom Right">
            <a:extLst>
              <a:ext uri="{FF2B5EF4-FFF2-40B4-BE49-F238E27FC236}">
                <a16:creationId xmlns:a16="http://schemas.microsoft.com/office/drawing/2014/main" id="{F0A218EB-ECC2-4D0D-9EDC-F5CB062CAD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E419D1C3-874F-4BF6-A356-1EA4A20D49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39256" y="6178637"/>
              <a:ext cx="1482102" cy="67936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grpSp>
          <p:nvGrpSpPr>
            <p:cNvPr id="25" name="Graphic 157">
              <a:extLst>
                <a:ext uri="{FF2B5EF4-FFF2-40B4-BE49-F238E27FC236}">
                  <a16:creationId xmlns:a16="http://schemas.microsoft.com/office/drawing/2014/main" id="{4AC4AE33-203A-4A93-8263-6CC6BB608F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1F15373C-6DCA-4058-94CC-6476950E59D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961BE5B1-15E0-484D-8B21-F6BA455B21B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81167C23-6882-4551-BF77-DF537E736E9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50749460-4B9F-4DE4-9931-7B5831D68F0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A567746C-E54C-4865-ACF1-CD31DD1D8D3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9E7B0826-2FBE-4B23-B784-BB7CDA8B3A7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FDF54EDF-BA0A-440F-B20A-2A76BFE15C6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53B2ADC-F80C-403E-B1CA-BCFED2CE58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20432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92AD97-A711-4BF2-9B9A-11566C5381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>
                <a:cs typeface="Posterama"/>
              </a:rPr>
              <a:t>Conocimientos básicos recomendados para </a:t>
            </a:r>
            <a:r>
              <a:rPr lang="es-ES">
                <a:cs typeface="Posterama"/>
              </a:rPr>
              <a:t>sacar el máximo provecho al SSH</a:t>
            </a:r>
            <a:endParaRPr lang="es-ES" dirty="0">
              <a:cs typeface="Posterama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B8CC8C0-9D75-495C-B942-B6B11771CA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07771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dirty="0"/>
              <a:t>Se recomienda tener conocimientos básicos de Linux:</a:t>
            </a:r>
          </a:p>
          <a:p>
            <a:pPr lvl="1"/>
            <a:r>
              <a:rPr lang="es-ES" dirty="0"/>
              <a:t>Uso de vi (recomendado porque viene de fábrica), </a:t>
            </a:r>
            <a:r>
              <a:rPr lang="es-ES" dirty="0" err="1"/>
              <a:t>vim</a:t>
            </a:r>
            <a:r>
              <a:rPr lang="es-ES" dirty="0"/>
              <a:t> o nano</a:t>
            </a:r>
          </a:p>
          <a:p>
            <a:pPr lvl="1"/>
            <a:r>
              <a:rPr lang="es-ES" dirty="0"/>
              <a:t>Uso de | y &gt; para redireccionar salida standard</a:t>
            </a:r>
          </a:p>
          <a:p>
            <a:pPr lvl="1"/>
            <a:r>
              <a:rPr lang="es-ES" dirty="0"/>
              <a:t>Permisos de Unix y uso de links simbólicos</a:t>
            </a:r>
          </a:p>
          <a:p>
            <a:pPr lvl="1"/>
            <a:r>
              <a:rPr lang="es-ES" dirty="0"/>
              <a:t>Les recomiendo investigar sobre </a:t>
            </a:r>
            <a:r>
              <a:rPr lang="es-ES" dirty="0">
                <a:hlinkClick r:id="rId3"/>
              </a:rPr>
              <a:t>SSHUTTLE</a:t>
            </a:r>
            <a:r>
              <a:rPr lang="es-ES" dirty="0"/>
              <a:t>. Permite crear una pseudo-VPN entre un Linux (o MAC) y nuestro IBM i </a:t>
            </a:r>
          </a:p>
        </p:txBody>
      </p:sp>
    </p:spTree>
    <p:extLst>
      <p:ext uri="{BB962C8B-B14F-4D97-AF65-F5344CB8AC3E}">
        <p14:creationId xmlns:p14="http://schemas.microsoft.com/office/powerpoint/2010/main" val="22936661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7962AE0-6A1C-4B76-9D52-10E5E6D7D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13" name="Top Left">
            <a:extLst>
              <a:ext uri="{FF2B5EF4-FFF2-40B4-BE49-F238E27FC236}">
                <a16:creationId xmlns:a16="http://schemas.microsoft.com/office/drawing/2014/main" id="{9C6A6A21-4C17-4D70-902F-4297639349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-3086"/>
            <a:ext cx="2198951" cy="3349518"/>
            <a:chOff x="10849" y="-3086"/>
            <a:chExt cx="2198951" cy="3349518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9680322C-01BD-4DDE-8667-A1C82E3414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692844" y="-3086"/>
              <a:ext cx="1326111" cy="59760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00CD4D67-14DF-4C2D-B42C-0532C55AC9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4A40E032-134E-4905-9B38-5C5D53B86A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25DAE0B8-3872-45CE-8EF9-412CDEC3C4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33FDCF74-E06B-4837-A10F-033EE637D6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74BADACF-06C7-4B5D-A714-089786B51E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2BFF042-59B9-4F74-8514-96C43FB8B5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370FECA2-981E-4045-81E5-F5F6C72DE6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12D64EEA-A4AF-4A8B-8949-E92C015369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182" y="559813"/>
            <a:ext cx="5605358" cy="1664573"/>
          </a:xfrm>
        </p:spPr>
        <p:txBody>
          <a:bodyPr>
            <a:normAutofit/>
          </a:bodyPr>
          <a:lstStyle/>
          <a:p>
            <a:r>
              <a:rPr lang="es-ES" dirty="0">
                <a:cs typeface="Posterama"/>
              </a:rPr>
              <a:t>Preguntas?</a:t>
            </a: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8C6EC69-D49F-4AEC-A3E8-DBA30E9282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5755" y="2384474"/>
            <a:ext cx="5604997" cy="3728613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s-ES" sz="1800"/>
          </a:p>
        </p:txBody>
      </p:sp>
      <p:pic>
        <p:nvPicPr>
          <p:cNvPr id="5" name="Picture 4" descr="Signo de interrogación en fondo de color verde pastel">
            <a:extLst>
              <a:ext uri="{FF2B5EF4-FFF2-40B4-BE49-F238E27FC236}">
                <a16:creationId xmlns:a16="http://schemas.microsoft.com/office/drawing/2014/main" id="{C5973A18-5AF9-4F4C-9F0A-CEDB3A6A395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821" r="2463" b="4"/>
          <a:stretch/>
        </p:blipFill>
        <p:spPr>
          <a:xfrm>
            <a:off x="7188594" y="10"/>
            <a:ext cx="5003406" cy="6857990"/>
          </a:xfrm>
          <a:prstGeom prst="rect">
            <a:avLst/>
          </a:prstGeom>
        </p:spPr>
      </p:pic>
      <p:grpSp>
        <p:nvGrpSpPr>
          <p:cNvPr id="23" name="Bottom Right">
            <a:extLst>
              <a:ext uri="{FF2B5EF4-FFF2-40B4-BE49-F238E27FC236}">
                <a16:creationId xmlns:a16="http://schemas.microsoft.com/office/drawing/2014/main" id="{741948F9-C525-410D-9F0C-63EA1E0F39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grpSp>
          <p:nvGrpSpPr>
            <p:cNvPr id="24" name="Graphic 157">
              <a:extLst>
                <a:ext uri="{FF2B5EF4-FFF2-40B4-BE49-F238E27FC236}">
                  <a16:creationId xmlns:a16="http://schemas.microsoft.com/office/drawing/2014/main" id="{59C11362-4204-47B3-85DC-7A22A1E303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DFD42FE5-B58A-4613-8A3B-D0120D21B6C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5A861743-3DF1-47A2-8CFF-99A470A9DC3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9F3A9B8B-EB41-4F45-8831-A7B5D41E05C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D659F99D-ACED-471C-8BAC-73C596DDABA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AC603F71-A3F3-49F0-A292-573F37EB675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FB6F9021-2B6B-4252-AC9D-30C1A2C98DC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7875012E-B86B-411F-B93B-A69ED6D20BE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FFB9C5D7-2BF3-4748-9582-FF22361FA5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377491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7962AE0-6A1C-4B76-9D52-10E5E6D7D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12" name="Top Left">
            <a:extLst>
              <a:ext uri="{FF2B5EF4-FFF2-40B4-BE49-F238E27FC236}">
                <a16:creationId xmlns:a16="http://schemas.microsoft.com/office/drawing/2014/main" id="{6F410C21-CD43-45A5-A726-CF8B01FD88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3087"/>
            <a:ext cx="7921775" cy="6887020"/>
            <a:chOff x="0" y="-3087"/>
            <a:chExt cx="7921775" cy="6887020"/>
          </a:xfrm>
        </p:grpSpPr>
        <p:sp>
          <p:nvSpPr>
            <p:cNvPr id="6" name="Freeform: Shape 12">
              <a:extLst>
                <a:ext uri="{FF2B5EF4-FFF2-40B4-BE49-F238E27FC236}">
                  <a16:creationId xmlns:a16="http://schemas.microsoft.com/office/drawing/2014/main" id="{F030EA9A-BC9B-4A24-8288-BD332A6A43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692844" y="-3086"/>
              <a:ext cx="1326111" cy="59760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D2C02E7B-E3A7-4649-B0DF-7111FC4D9D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0919" y="61392"/>
              <a:ext cx="4450856" cy="6822541"/>
            </a:xfrm>
            <a:custGeom>
              <a:avLst/>
              <a:gdLst>
                <a:gd name="connsiteX0" fmla="*/ 545711 w 2478714"/>
                <a:gd name="connsiteY0" fmla="*/ 3799523 h 3799522"/>
                <a:gd name="connsiteX1" fmla="*/ 280820 w 2478714"/>
                <a:gd name="connsiteY1" fmla="*/ 3178874 h 3799522"/>
                <a:gd name="connsiteX2" fmla="*/ 43076 w 2478714"/>
                <a:gd name="connsiteY2" fmla="*/ 2663762 h 3799522"/>
                <a:gd name="connsiteX3" fmla="*/ 3167 w 2478714"/>
                <a:gd name="connsiteY3" fmla="*/ 2344769 h 3799522"/>
                <a:gd name="connsiteX4" fmla="*/ 117943 w 2478714"/>
                <a:gd name="connsiteY4" fmla="*/ 1976723 h 3799522"/>
                <a:gd name="connsiteX5" fmla="*/ 224242 w 2478714"/>
                <a:gd name="connsiteY5" fmla="*/ 1744123 h 3799522"/>
                <a:gd name="connsiteX6" fmla="*/ 447222 w 2478714"/>
                <a:gd name="connsiteY6" fmla="*/ 1569244 h 3799522"/>
                <a:gd name="connsiteX7" fmla="*/ 708588 w 2478714"/>
                <a:gd name="connsiteY7" fmla="*/ 1598295 h 3799522"/>
                <a:gd name="connsiteX8" fmla="*/ 1024532 w 2478714"/>
                <a:gd name="connsiteY8" fmla="*/ 1741837 h 3799522"/>
                <a:gd name="connsiteX9" fmla="*/ 1538692 w 2478714"/>
                <a:gd name="connsiteY9" fmla="*/ 1773460 h 3799522"/>
                <a:gd name="connsiteX10" fmla="*/ 1869019 w 2478714"/>
                <a:gd name="connsiteY10" fmla="*/ 1650016 h 3799522"/>
                <a:gd name="connsiteX11" fmla="*/ 2124670 w 2478714"/>
                <a:gd name="connsiteY11" fmla="*/ 1515047 h 3799522"/>
                <a:gd name="connsiteX12" fmla="*/ 2334410 w 2478714"/>
                <a:gd name="connsiteY12" fmla="*/ 1305401 h 3799522"/>
                <a:gd name="connsiteX13" fmla="*/ 2430232 w 2478714"/>
                <a:gd name="connsiteY13" fmla="*/ 933164 h 3799522"/>
                <a:gd name="connsiteX14" fmla="*/ 2430232 w 2478714"/>
                <a:gd name="connsiteY14" fmla="*/ 571786 h 3799522"/>
                <a:gd name="connsiteX15" fmla="*/ 2445472 w 2478714"/>
                <a:gd name="connsiteY15" fmla="*/ 315659 h 3799522"/>
                <a:gd name="connsiteX16" fmla="*/ 2478714 w 2478714"/>
                <a:gd name="connsiteY16" fmla="*/ 0 h 3799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478714" h="3799522">
                  <a:moveTo>
                    <a:pt x="545711" y="3799523"/>
                  </a:moveTo>
                  <a:cubicBezTo>
                    <a:pt x="492847" y="3532346"/>
                    <a:pt x="330541" y="3270313"/>
                    <a:pt x="280820" y="3178874"/>
                  </a:cubicBezTo>
                  <a:cubicBezTo>
                    <a:pt x="190047" y="3012281"/>
                    <a:pt x="98988" y="2844832"/>
                    <a:pt x="43076" y="2663762"/>
                  </a:cubicBezTo>
                  <a:cubicBezTo>
                    <a:pt x="11072" y="2560130"/>
                    <a:pt x="-7882" y="2452402"/>
                    <a:pt x="3167" y="2344769"/>
                  </a:cubicBezTo>
                  <a:cubicBezTo>
                    <a:pt x="16311" y="2216468"/>
                    <a:pt x="71175" y="2097310"/>
                    <a:pt x="117943" y="1976723"/>
                  </a:cubicBezTo>
                  <a:cubicBezTo>
                    <a:pt x="148899" y="1896904"/>
                    <a:pt x="177569" y="1815751"/>
                    <a:pt x="224242" y="1744123"/>
                  </a:cubicBezTo>
                  <a:cubicBezTo>
                    <a:pt x="277677" y="1662017"/>
                    <a:pt x="352829" y="1593437"/>
                    <a:pt x="447222" y="1569244"/>
                  </a:cubicBezTo>
                  <a:cubicBezTo>
                    <a:pt x="534090" y="1547051"/>
                    <a:pt x="624387" y="1565910"/>
                    <a:pt x="708588" y="1598295"/>
                  </a:cubicBezTo>
                  <a:cubicBezTo>
                    <a:pt x="816697" y="1640015"/>
                    <a:pt x="915948" y="1701546"/>
                    <a:pt x="1024532" y="1741837"/>
                  </a:cubicBezTo>
                  <a:cubicBezTo>
                    <a:pt x="1188743" y="1802797"/>
                    <a:pt x="1367814" y="1811750"/>
                    <a:pt x="1538692" y="1773460"/>
                  </a:cubicBezTo>
                  <a:cubicBezTo>
                    <a:pt x="1653659" y="1747647"/>
                    <a:pt x="1761863" y="1699355"/>
                    <a:pt x="1869019" y="1650016"/>
                  </a:cubicBezTo>
                  <a:cubicBezTo>
                    <a:pt x="1956744" y="1609630"/>
                    <a:pt x="2044279" y="1568291"/>
                    <a:pt x="2124670" y="1515047"/>
                  </a:cubicBezTo>
                  <a:cubicBezTo>
                    <a:pt x="2208204" y="1459706"/>
                    <a:pt x="2282976" y="1391222"/>
                    <a:pt x="2334410" y="1305401"/>
                  </a:cubicBezTo>
                  <a:cubicBezTo>
                    <a:pt x="2401181" y="1194054"/>
                    <a:pt x="2423565" y="1063276"/>
                    <a:pt x="2430232" y="933164"/>
                  </a:cubicBezTo>
                  <a:cubicBezTo>
                    <a:pt x="2436423" y="812864"/>
                    <a:pt x="2428517" y="692277"/>
                    <a:pt x="2430232" y="571786"/>
                  </a:cubicBezTo>
                  <a:cubicBezTo>
                    <a:pt x="2431470" y="486251"/>
                    <a:pt x="2438233" y="400907"/>
                    <a:pt x="2445472" y="315659"/>
                  </a:cubicBezTo>
                  <a:cubicBezTo>
                    <a:pt x="2454426" y="210217"/>
                    <a:pt x="2463284" y="104680"/>
                    <a:pt x="2478714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A466D70-407D-4A6C-887C-F213B76625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7274" y="1582560"/>
              <a:ext cx="4133888" cy="5301373"/>
            </a:xfrm>
            <a:custGeom>
              <a:avLst/>
              <a:gdLst>
                <a:gd name="connsiteX0" fmla="*/ 2302193 w 2302192"/>
                <a:gd name="connsiteY0" fmla="*/ 2952373 h 2952373"/>
                <a:gd name="connsiteX1" fmla="*/ 2022729 w 2302192"/>
                <a:gd name="connsiteY1" fmla="*/ 2442309 h 2952373"/>
                <a:gd name="connsiteX2" fmla="*/ 1834039 w 2302192"/>
                <a:gd name="connsiteY2" fmla="*/ 1937199 h 2952373"/>
                <a:gd name="connsiteX3" fmla="*/ 1789748 w 2302192"/>
                <a:gd name="connsiteY3" fmla="*/ 1609063 h 2952373"/>
                <a:gd name="connsiteX4" fmla="*/ 1870139 w 2302192"/>
                <a:gd name="connsiteY4" fmla="*/ 1183962 h 2952373"/>
                <a:gd name="connsiteX5" fmla="*/ 2021110 w 2302192"/>
                <a:gd name="connsiteY5" fmla="*/ 743621 h 2952373"/>
                <a:gd name="connsiteX6" fmla="*/ 2010061 w 2302192"/>
                <a:gd name="connsiteY6" fmla="*/ 342047 h 2952373"/>
                <a:gd name="connsiteX7" fmla="*/ 1867376 w 2302192"/>
                <a:gd name="connsiteY7" fmla="*/ 55440 h 2952373"/>
                <a:gd name="connsiteX8" fmla="*/ 1652683 w 2302192"/>
                <a:gd name="connsiteY8" fmla="*/ 2862 h 2952373"/>
                <a:gd name="connsiteX9" fmla="*/ 1295305 w 2302192"/>
                <a:gd name="connsiteY9" fmla="*/ 234129 h 2952373"/>
                <a:gd name="connsiteX10" fmla="*/ 812101 w 2302192"/>
                <a:gd name="connsiteY10" fmla="*/ 886401 h 2952373"/>
                <a:gd name="connsiteX11" fmla="*/ 668846 w 2302192"/>
                <a:gd name="connsiteY11" fmla="*/ 1126145 h 2952373"/>
                <a:gd name="connsiteX12" fmla="*/ 498443 w 2302192"/>
                <a:gd name="connsiteY12" fmla="*/ 1405799 h 2952373"/>
                <a:gd name="connsiteX13" fmla="*/ 355759 w 2302192"/>
                <a:gd name="connsiteY13" fmla="*/ 1634304 h 2952373"/>
                <a:gd name="connsiteX14" fmla="*/ 161449 w 2302192"/>
                <a:gd name="connsiteY14" fmla="*/ 1913576 h 2952373"/>
                <a:gd name="connsiteX15" fmla="*/ 0 w 2302192"/>
                <a:gd name="connsiteY15" fmla="*/ 2189802 h 2952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302192" h="2952373">
                  <a:moveTo>
                    <a:pt x="2302193" y="2952373"/>
                  </a:moveTo>
                  <a:cubicBezTo>
                    <a:pt x="2141125" y="2809308"/>
                    <a:pt x="2070068" y="2504603"/>
                    <a:pt x="2022729" y="2442309"/>
                  </a:cubicBezTo>
                  <a:cubicBezTo>
                    <a:pt x="1884140" y="2259810"/>
                    <a:pt x="1887760" y="2160274"/>
                    <a:pt x="1834039" y="1937199"/>
                  </a:cubicBezTo>
                  <a:cubicBezTo>
                    <a:pt x="1808131" y="1829376"/>
                    <a:pt x="1789367" y="1719838"/>
                    <a:pt x="1789748" y="1609063"/>
                  </a:cubicBezTo>
                  <a:cubicBezTo>
                    <a:pt x="1790224" y="1464092"/>
                    <a:pt x="1822418" y="1321122"/>
                    <a:pt x="1870139" y="1183962"/>
                  </a:cubicBezTo>
                  <a:cubicBezTo>
                    <a:pt x="1921288" y="1036896"/>
                    <a:pt x="1991868" y="896307"/>
                    <a:pt x="2021110" y="743621"/>
                  </a:cubicBezTo>
                  <a:cubicBezTo>
                    <a:pt x="2046637" y="610842"/>
                    <a:pt x="2036921" y="474730"/>
                    <a:pt x="2010061" y="342047"/>
                  </a:cubicBezTo>
                  <a:cubicBezTo>
                    <a:pt x="1988058" y="233367"/>
                    <a:pt x="1954340" y="122210"/>
                    <a:pt x="1867376" y="55440"/>
                  </a:cubicBezTo>
                  <a:cubicBezTo>
                    <a:pt x="1806512" y="8767"/>
                    <a:pt x="1728883" y="-7140"/>
                    <a:pt x="1652683" y="2862"/>
                  </a:cubicBezTo>
                  <a:cubicBezTo>
                    <a:pt x="1508474" y="21816"/>
                    <a:pt x="1395984" y="127068"/>
                    <a:pt x="1295305" y="234129"/>
                  </a:cubicBezTo>
                  <a:cubicBezTo>
                    <a:pt x="1109377" y="431772"/>
                    <a:pt x="953453" y="654657"/>
                    <a:pt x="812101" y="886401"/>
                  </a:cubicBezTo>
                  <a:cubicBezTo>
                    <a:pt x="763619" y="965934"/>
                    <a:pt x="716566" y="1046230"/>
                    <a:pt x="668846" y="1126145"/>
                  </a:cubicBezTo>
                  <a:cubicBezTo>
                    <a:pt x="612839" y="1219871"/>
                    <a:pt x="555308" y="1312644"/>
                    <a:pt x="498443" y="1405799"/>
                  </a:cubicBezTo>
                  <a:cubicBezTo>
                    <a:pt x="451676" y="1482475"/>
                    <a:pt x="405289" y="1559342"/>
                    <a:pt x="355759" y="1634304"/>
                  </a:cubicBezTo>
                  <a:cubicBezTo>
                    <a:pt x="293275" y="1728887"/>
                    <a:pt x="225362" y="1819946"/>
                    <a:pt x="161449" y="1913576"/>
                  </a:cubicBezTo>
                  <a:cubicBezTo>
                    <a:pt x="86487" y="2023495"/>
                    <a:pt x="0" y="2189802"/>
                    <a:pt x="0" y="2189802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AD419DCF-E52E-4774-921F-1A9E589C0B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-3087"/>
              <a:ext cx="17103" cy="17103"/>
            </a:xfrm>
            <a:custGeom>
              <a:avLst/>
              <a:gdLst/>
              <a:ahLst/>
              <a:cxnLst/>
              <a:rect l="l" t="t" r="r" b="b"/>
              <a:pathLst>
                <a:path w="9525" h="9525"/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D56887A1-BF5F-455B-B3D0-A0FA7B7DD3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-3087"/>
              <a:ext cx="17103" cy="17103"/>
            </a:xfrm>
            <a:custGeom>
              <a:avLst/>
              <a:gdLst/>
              <a:ahLst/>
              <a:cxnLst/>
              <a:rect l="l" t="t" r="r" b="b"/>
              <a:pathLst>
                <a:path w="9525" h="9525"/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376C740-196E-47D9-97DD-FA626C7058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931" y="3518322"/>
              <a:ext cx="2880722" cy="3317378"/>
            </a:xfrm>
            <a:custGeom>
              <a:avLst/>
              <a:gdLst>
                <a:gd name="connsiteX0" fmla="*/ 1604296 w 1604295"/>
                <a:gd name="connsiteY0" fmla="*/ 1847472 h 1847472"/>
                <a:gd name="connsiteX1" fmla="*/ 1517809 w 1604295"/>
                <a:gd name="connsiteY1" fmla="*/ 1544292 h 1847472"/>
                <a:gd name="connsiteX2" fmla="*/ 1394841 w 1604295"/>
                <a:gd name="connsiteY2" fmla="*/ 1183771 h 1847472"/>
                <a:gd name="connsiteX3" fmla="*/ 1318355 w 1604295"/>
                <a:gd name="connsiteY3" fmla="*/ 695233 h 1847472"/>
                <a:gd name="connsiteX4" fmla="*/ 1359884 w 1604295"/>
                <a:gd name="connsiteY4" fmla="*/ 397863 h 1847472"/>
                <a:gd name="connsiteX5" fmla="*/ 1359884 w 1604295"/>
                <a:gd name="connsiteY5" fmla="*/ 236700 h 1847472"/>
                <a:gd name="connsiteX6" fmla="*/ 1351598 w 1604295"/>
                <a:gd name="connsiteY6" fmla="*/ 67250 h 1847472"/>
                <a:gd name="connsiteX7" fmla="*/ 1316641 w 1604295"/>
                <a:gd name="connsiteY7" fmla="*/ 10767 h 1847472"/>
                <a:gd name="connsiteX8" fmla="*/ 1195292 w 1604295"/>
                <a:gd name="connsiteY8" fmla="*/ 34008 h 1847472"/>
                <a:gd name="connsiteX9" fmla="*/ 1005745 w 1604295"/>
                <a:gd name="connsiteY9" fmla="*/ 254988 h 1847472"/>
                <a:gd name="connsiteX10" fmla="*/ 763048 w 1604295"/>
                <a:gd name="connsiteY10" fmla="*/ 587315 h 1847472"/>
                <a:gd name="connsiteX11" fmla="*/ 548640 w 1604295"/>
                <a:gd name="connsiteY11" fmla="*/ 861444 h 1847472"/>
                <a:gd name="connsiteX12" fmla="*/ 328803 w 1604295"/>
                <a:gd name="connsiteY12" fmla="*/ 1145480 h 1847472"/>
                <a:gd name="connsiteX13" fmla="*/ 0 w 1604295"/>
                <a:gd name="connsiteY13" fmla="*/ 1607157 h 1847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04295" h="1847472">
                  <a:moveTo>
                    <a:pt x="1604296" y="1847472"/>
                  </a:moveTo>
                  <a:cubicBezTo>
                    <a:pt x="1573721" y="1753270"/>
                    <a:pt x="1548479" y="1638399"/>
                    <a:pt x="1517809" y="1544292"/>
                  </a:cubicBezTo>
                  <a:cubicBezTo>
                    <a:pt x="1478471" y="1423515"/>
                    <a:pt x="1432846" y="1304929"/>
                    <a:pt x="1394841" y="1183771"/>
                  </a:cubicBezTo>
                  <a:cubicBezTo>
                    <a:pt x="1345025" y="1024893"/>
                    <a:pt x="1305497" y="860778"/>
                    <a:pt x="1318355" y="695233"/>
                  </a:cubicBezTo>
                  <a:cubicBezTo>
                    <a:pt x="1326071" y="595316"/>
                    <a:pt x="1353312" y="497780"/>
                    <a:pt x="1359884" y="397863"/>
                  </a:cubicBezTo>
                  <a:cubicBezTo>
                    <a:pt x="1363409" y="344237"/>
                    <a:pt x="1359503" y="290421"/>
                    <a:pt x="1359884" y="236700"/>
                  </a:cubicBezTo>
                  <a:cubicBezTo>
                    <a:pt x="1360265" y="179740"/>
                    <a:pt x="1366076" y="122114"/>
                    <a:pt x="1351598" y="67250"/>
                  </a:cubicBezTo>
                  <a:cubicBezTo>
                    <a:pt x="1345692" y="44866"/>
                    <a:pt x="1335691" y="23530"/>
                    <a:pt x="1316641" y="10767"/>
                  </a:cubicBezTo>
                  <a:cubicBezTo>
                    <a:pt x="1279874" y="-13998"/>
                    <a:pt x="1233202" y="8290"/>
                    <a:pt x="1195292" y="34008"/>
                  </a:cubicBezTo>
                  <a:cubicBezTo>
                    <a:pt x="1114330" y="89062"/>
                    <a:pt x="1060990" y="173644"/>
                    <a:pt x="1005745" y="254988"/>
                  </a:cubicBezTo>
                  <a:cubicBezTo>
                    <a:pt x="928688" y="368526"/>
                    <a:pt x="847058" y="478825"/>
                    <a:pt x="763048" y="587315"/>
                  </a:cubicBezTo>
                  <a:cubicBezTo>
                    <a:pt x="691991" y="679041"/>
                    <a:pt x="621697" y="771338"/>
                    <a:pt x="548640" y="861444"/>
                  </a:cubicBezTo>
                  <a:cubicBezTo>
                    <a:pt x="425672" y="1012987"/>
                    <a:pt x="453866" y="995747"/>
                    <a:pt x="328803" y="1145480"/>
                  </a:cubicBezTo>
                  <a:cubicBezTo>
                    <a:pt x="294418" y="1186628"/>
                    <a:pt x="21146" y="1558103"/>
                    <a:pt x="0" y="160715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3A7BFC62-FABD-4718-9C08-C31EF1745B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69" y="2957679"/>
              <a:ext cx="2196245" cy="3010367"/>
            </a:xfrm>
            <a:custGeom>
              <a:avLst/>
              <a:gdLst>
                <a:gd name="connsiteX0" fmla="*/ 1223105 w 1223105"/>
                <a:gd name="connsiteY0" fmla="*/ 0 h 1676495"/>
                <a:gd name="connsiteX1" fmla="*/ 1000792 w 1223105"/>
                <a:gd name="connsiteY1" fmla="*/ 254794 h 1676495"/>
                <a:gd name="connsiteX2" fmla="*/ 744760 w 1223105"/>
                <a:gd name="connsiteY2" fmla="*/ 651891 h 1676495"/>
                <a:gd name="connsiteX3" fmla="*/ 345758 w 1223105"/>
                <a:gd name="connsiteY3" fmla="*/ 1231773 h 1676495"/>
                <a:gd name="connsiteX4" fmla="*/ 0 w 1223105"/>
                <a:gd name="connsiteY4" fmla="*/ 1676495 h 1676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3105" h="1676495">
                  <a:moveTo>
                    <a:pt x="1223105" y="0"/>
                  </a:moveTo>
                  <a:cubicBezTo>
                    <a:pt x="1136523" y="72771"/>
                    <a:pt x="1066324" y="162401"/>
                    <a:pt x="1000792" y="254794"/>
                  </a:cubicBezTo>
                  <a:cubicBezTo>
                    <a:pt x="909733" y="383286"/>
                    <a:pt x="827723" y="517970"/>
                    <a:pt x="744760" y="651891"/>
                  </a:cubicBezTo>
                  <a:cubicBezTo>
                    <a:pt x="621030" y="851726"/>
                    <a:pt x="497777" y="1052608"/>
                    <a:pt x="345758" y="1231773"/>
                  </a:cubicBezTo>
                  <a:cubicBezTo>
                    <a:pt x="248888" y="1345978"/>
                    <a:pt x="61722" y="1540764"/>
                    <a:pt x="0" y="1676495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C78C2B3B-42DE-4307-A7F5-3C51DD2D99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34043" y="2855696"/>
              <a:ext cx="1200999" cy="3994030"/>
            </a:xfrm>
            <a:custGeom>
              <a:avLst/>
              <a:gdLst>
                <a:gd name="connsiteX0" fmla="*/ 668846 w 668845"/>
                <a:gd name="connsiteY0" fmla="*/ 2224305 h 2224304"/>
                <a:gd name="connsiteX1" fmla="*/ 486918 w 668845"/>
                <a:gd name="connsiteY1" fmla="*/ 1944365 h 2224304"/>
                <a:gd name="connsiteX2" fmla="*/ 376809 w 668845"/>
                <a:gd name="connsiteY2" fmla="*/ 1659663 h 2224304"/>
                <a:gd name="connsiteX3" fmla="*/ 319373 w 668845"/>
                <a:gd name="connsiteY3" fmla="*/ 1425157 h 2224304"/>
                <a:gd name="connsiteX4" fmla="*/ 264319 w 668845"/>
                <a:gd name="connsiteY4" fmla="*/ 1130834 h 2224304"/>
                <a:gd name="connsiteX5" fmla="*/ 278702 w 668845"/>
                <a:gd name="connsiteY5" fmla="*/ 882041 h 2224304"/>
                <a:gd name="connsiteX6" fmla="*/ 302609 w 668845"/>
                <a:gd name="connsiteY6" fmla="*/ 736118 h 2224304"/>
                <a:gd name="connsiteX7" fmla="*/ 360045 w 668845"/>
                <a:gd name="connsiteY7" fmla="*/ 444177 h 2224304"/>
                <a:gd name="connsiteX8" fmla="*/ 386334 w 668845"/>
                <a:gd name="connsiteY8" fmla="*/ 233675 h 2224304"/>
                <a:gd name="connsiteX9" fmla="*/ 0 w 668845"/>
                <a:gd name="connsiteY9" fmla="*/ 56795 h 2224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68845" h="2224304">
                  <a:moveTo>
                    <a:pt x="668846" y="2224305"/>
                  </a:moveTo>
                  <a:cubicBezTo>
                    <a:pt x="599218" y="2137151"/>
                    <a:pt x="537210" y="2043996"/>
                    <a:pt x="486918" y="1944365"/>
                  </a:cubicBezTo>
                  <a:cubicBezTo>
                    <a:pt x="441008" y="1853306"/>
                    <a:pt x="404717" y="1757770"/>
                    <a:pt x="376809" y="1659663"/>
                  </a:cubicBezTo>
                  <a:cubicBezTo>
                    <a:pt x="354806" y="1582224"/>
                    <a:pt x="337757" y="1503548"/>
                    <a:pt x="319373" y="1425157"/>
                  </a:cubicBezTo>
                  <a:cubicBezTo>
                    <a:pt x="296418" y="1327811"/>
                    <a:pt x="270510" y="1230657"/>
                    <a:pt x="264319" y="1130834"/>
                  </a:cubicBezTo>
                  <a:cubicBezTo>
                    <a:pt x="259080" y="1047681"/>
                    <a:pt x="266891" y="964528"/>
                    <a:pt x="278702" y="882041"/>
                  </a:cubicBezTo>
                  <a:cubicBezTo>
                    <a:pt x="285655" y="833274"/>
                    <a:pt x="293751" y="784601"/>
                    <a:pt x="302609" y="736118"/>
                  </a:cubicBezTo>
                  <a:cubicBezTo>
                    <a:pt x="320516" y="638582"/>
                    <a:pt x="339471" y="541237"/>
                    <a:pt x="360045" y="444177"/>
                  </a:cubicBezTo>
                  <a:cubicBezTo>
                    <a:pt x="374809" y="374549"/>
                    <a:pt x="389763" y="304541"/>
                    <a:pt x="386334" y="233675"/>
                  </a:cubicBezTo>
                  <a:cubicBezTo>
                    <a:pt x="383191" y="168809"/>
                    <a:pt x="391287" y="-120751"/>
                    <a:pt x="0" y="56795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E0C6FE7A-5F50-46A9-B473-A40F60CF9F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17437" y="5668418"/>
              <a:ext cx="1982111" cy="1181308"/>
            </a:xfrm>
            <a:custGeom>
              <a:avLst/>
              <a:gdLst>
                <a:gd name="connsiteX0" fmla="*/ 1103852 w 1103852"/>
                <a:gd name="connsiteY0" fmla="*/ 657879 h 657879"/>
                <a:gd name="connsiteX1" fmla="*/ 883063 w 1103852"/>
                <a:gd name="connsiteY1" fmla="*/ 177724 h 657879"/>
                <a:gd name="connsiteX2" fmla="*/ 678085 w 1103852"/>
                <a:gd name="connsiteY2" fmla="*/ 17132 h 657879"/>
                <a:gd name="connsiteX3" fmla="*/ 461962 w 1103852"/>
                <a:gd name="connsiteY3" fmla="*/ 17132 h 657879"/>
                <a:gd name="connsiteX4" fmla="*/ 136398 w 1103852"/>
                <a:gd name="connsiteY4" fmla="*/ 267735 h 657879"/>
                <a:gd name="connsiteX5" fmla="*/ 0 w 1103852"/>
                <a:gd name="connsiteY5" fmla="*/ 650830 h 657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03852" h="657879">
                  <a:moveTo>
                    <a:pt x="1103852" y="657879"/>
                  </a:moveTo>
                  <a:cubicBezTo>
                    <a:pt x="1071563" y="576250"/>
                    <a:pt x="937546" y="246494"/>
                    <a:pt x="883063" y="177724"/>
                  </a:cubicBezTo>
                  <a:cubicBezTo>
                    <a:pt x="828104" y="108382"/>
                    <a:pt x="761238" y="46279"/>
                    <a:pt x="678085" y="17132"/>
                  </a:cubicBezTo>
                  <a:cubicBezTo>
                    <a:pt x="608171" y="-7347"/>
                    <a:pt x="533210" y="-4013"/>
                    <a:pt x="461962" y="17132"/>
                  </a:cubicBezTo>
                  <a:cubicBezTo>
                    <a:pt x="326898" y="57137"/>
                    <a:pt x="214027" y="150101"/>
                    <a:pt x="136398" y="267735"/>
                  </a:cubicBezTo>
                  <a:cubicBezTo>
                    <a:pt x="86773" y="343078"/>
                    <a:pt x="16764" y="562153"/>
                    <a:pt x="0" y="65083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6D2BF817-B70D-4687-9A70-09C0C6CF84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7103" y="25817"/>
              <a:ext cx="2282549" cy="5138883"/>
            </a:xfrm>
            <a:custGeom>
              <a:avLst/>
              <a:gdLst>
                <a:gd name="connsiteX0" fmla="*/ 0 w 1271168"/>
                <a:gd name="connsiteY0" fmla="*/ 2861882 h 2861881"/>
                <a:gd name="connsiteX1" fmla="*/ 115157 w 1271168"/>
                <a:gd name="connsiteY1" fmla="*/ 2685002 h 2861881"/>
                <a:gd name="connsiteX2" fmla="*/ 277178 w 1271168"/>
                <a:gd name="connsiteY2" fmla="*/ 2461070 h 2861881"/>
                <a:gd name="connsiteX3" fmla="*/ 421958 w 1271168"/>
                <a:gd name="connsiteY3" fmla="*/ 2209514 h 2861881"/>
                <a:gd name="connsiteX4" fmla="*/ 690848 w 1271168"/>
                <a:gd name="connsiteY4" fmla="*/ 1751267 h 2861881"/>
                <a:gd name="connsiteX5" fmla="*/ 830580 w 1271168"/>
                <a:gd name="connsiteY5" fmla="*/ 1451039 h 2861881"/>
                <a:gd name="connsiteX6" fmla="*/ 917067 w 1271168"/>
                <a:gd name="connsiteY6" fmla="*/ 1276541 h 2861881"/>
                <a:gd name="connsiteX7" fmla="*/ 1114901 w 1271168"/>
                <a:gd name="connsiteY7" fmla="*/ 965835 h 2861881"/>
                <a:gd name="connsiteX8" fmla="*/ 1204627 w 1271168"/>
                <a:gd name="connsiteY8" fmla="*/ 819626 h 2861881"/>
                <a:gd name="connsiteX9" fmla="*/ 1271111 w 1271168"/>
                <a:gd name="connsiteY9" fmla="*/ 585311 h 2861881"/>
                <a:gd name="connsiteX10" fmla="*/ 1128141 w 1271168"/>
                <a:gd name="connsiteY10" fmla="*/ 292894 h 2861881"/>
                <a:gd name="connsiteX11" fmla="*/ 882110 w 1271168"/>
                <a:gd name="connsiteY11" fmla="*/ 135065 h 2861881"/>
                <a:gd name="connsiteX12" fmla="*/ 574929 w 1271168"/>
                <a:gd name="connsiteY12" fmla="*/ 0 h 2861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71168" h="2861881">
                  <a:moveTo>
                    <a:pt x="0" y="2861882"/>
                  </a:moveTo>
                  <a:cubicBezTo>
                    <a:pt x="0" y="2861882"/>
                    <a:pt x="67151" y="2751201"/>
                    <a:pt x="115157" y="2685002"/>
                  </a:cubicBezTo>
                  <a:cubicBezTo>
                    <a:pt x="169259" y="2610326"/>
                    <a:pt x="226981" y="2538317"/>
                    <a:pt x="277178" y="2461070"/>
                  </a:cubicBezTo>
                  <a:cubicBezTo>
                    <a:pt x="329946" y="2379917"/>
                    <a:pt x="374142" y="2293715"/>
                    <a:pt x="421958" y="2209514"/>
                  </a:cubicBezTo>
                  <a:cubicBezTo>
                    <a:pt x="509492" y="2055495"/>
                    <a:pt x="609695" y="1908715"/>
                    <a:pt x="690848" y="1751267"/>
                  </a:cubicBezTo>
                  <a:cubicBezTo>
                    <a:pt x="741426" y="1653159"/>
                    <a:pt x="784670" y="1551432"/>
                    <a:pt x="830580" y="1451039"/>
                  </a:cubicBezTo>
                  <a:cubicBezTo>
                    <a:pt x="857631" y="1391984"/>
                    <a:pt x="885635" y="1333405"/>
                    <a:pt x="917067" y="1276541"/>
                  </a:cubicBezTo>
                  <a:cubicBezTo>
                    <a:pt x="976408" y="1169003"/>
                    <a:pt x="1046417" y="1067848"/>
                    <a:pt x="1114901" y="965835"/>
                  </a:cubicBezTo>
                  <a:cubicBezTo>
                    <a:pt x="1146810" y="918305"/>
                    <a:pt x="1177671" y="870109"/>
                    <a:pt x="1204627" y="819626"/>
                  </a:cubicBezTo>
                  <a:cubicBezTo>
                    <a:pt x="1243679" y="746665"/>
                    <a:pt x="1272635" y="667703"/>
                    <a:pt x="1271111" y="585311"/>
                  </a:cubicBezTo>
                  <a:cubicBezTo>
                    <a:pt x="1269111" y="473012"/>
                    <a:pt x="1209485" y="371284"/>
                    <a:pt x="1128141" y="292894"/>
                  </a:cubicBezTo>
                  <a:cubicBezTo>
                    <a:pt x="1057561" y="224790"/>
                    <a:pt x="971836" y="175260"/>
                    <a:pt x="882110" y="135065"/>
                  </a:cubicBezTo>
                  <a:cubicBezTo>
                    <a:pt x="779907" y="89249"/>
                    <a:pt x="672560" y="54673"/>
                    <a:pt x="574929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22">
              <a:extLst>
                <a:ext uri="{FF2B5EF4-FFF2-40B4-BE49-F238E27FC236}">
                  <a16:creationId xmlns:a16="http://schemas.microsoft.com/office/drawing/2014/main" id="{CFCAC004-4B7F-45C4-834A-116FD2D03F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7103" y="53524"/>
              <a:ext cx="1650357" cy="4733534"/>
            </a:xfrm>
            <a:custGeom>
              <a:avLst/>
              <a:gdLst>
                <a:gd name="connsiteX0" fmla="*/ 0 w 919096"/>
                <a:gd name="connsiteY0" fmla="*/ 2636139 h 2636139"/>
                <a:gd name="connsiteX1" fmla="*/ 274415 w 919096"/>
                <a:gd name="connsiteY1" fmla="*/ 2218277 h 2636139"/>
                <a:gd name="connsiteX2" fmla="*/ 607981 w 919096"/>
                <a:gd name="connsiteY2" fmla="*/ 1655921 h 2636139"/>
                <a:gd name="connsiteX3" fmla="*/ 792290 w 919096"/>
                <a:gd name="connsiteY3" fmla="*/ 1163003 h 2636139"/>
                <a:gd name="connsiteX4" fmla="*/ 914400 w 919096"/>
                <a:gd name="connsiteY4" fmla="*/ 808863 h 2636139"/>
                <a:gd name="connsiteX5" fmla="*/ 847344 w 919096"/>
                <a:gd name="connsiteY5" fmla="*/ 516922 h 2636139"/>
                <a:gd name="connsiteX6" fmla="*/ 610362 w 919096"/>
                <a:gd name="connsiteY6" fmla="*/ 366141 h 2636139"/>
                <a:gd name="connsiteX7" fmla="*/ 361379 w 919096"/>
                <a:gd name="connsiteY7" fmla="*/ 222599 h 2636139"/>
                <a:gd name="connsiteX8" fmla="*/ 67056 w 919096"/>
                <a:gd name="connsiteY8" fmla="*/ 0 h 2636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19096" h="2636139">
                  <a:moveTo>
                    <a:pt x="0" y="2636139"/>
                  </a:moveTo>
                  <a:cubicBezTo>
                    <a:pt x="0" y="2636139"/>
                    <a:pt x="162020" y="2392394"/>
                    <a:pt x="274415" y="2218277"/>
                  </a:cubicBezTo>
                  <a:cubicBezTo>
                    <a:pt x="392906" y="2034730"/>
                    <a:pt x="518732" y="1854994"/>
                    <a:pt x="607981" y="1655921"/>
                  </a:cubicBezTo>
                  <a:cubicBezTo>
                    <a:pt x="679799" y="1495806"/>
                    <a:pt x="726091" y="1325594"/>
                    <a:pt x="792290" y="1163003"/>
                  </a:cubicBezTo>
                  <a:cubicBezTo>
                    <a:pt x="839724" y="1046607"/>
                    <a:pt x="897922" y="933164"/>
                    <a:pt x="914400" y="808863"/>
                  </a:cubicBezTo>
                  <a:cubicBezTo>
                    <a:pt x="928116" y="705326"/>
                    <a:pt x="913543" y="596932"/>
                    <a:pt x="847344" y="516922"/>
                  </a:cubicBezTo>
                  <a:cubicBezTo>
                    <a:pt x="786956" y="444056"/>
                    <a:pt x="696087" y="407956"/>
                    <a:pt x="610362" y="366141"/>
                  </a:cubicBezTo>
                  <a:cubicBezTo>
                    <a:pt x="524161" y="324136"/>
                    <a:pt x="442722" y="273272"/>
                    <a:pt x="361379" y="222599"/>
                  </a:cubicBezTo>
                  <a:cubicBezTo>
                    <a:pt x="245459" y="150400"/>
                    <a:pt x="126968" y="121348"/>
                    <a:pt x="6705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D193C743-6F98-4322-B366-AD0353B106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7103" y="379002"/>
              <a:ext cx="1123546" cy="4116271"/>
            </a:xfrm>
            <a:custGeom>
              <a:avLst/>
              <a:gdLst>
                <a:gd name="connsiteX0" fmla="*/ 0 w 625711"/>
                <a:gd name="connsiteY0" fmla="*/ 2292382 h 2292381"/>
                <a:gd name="connsiteX1" fmla="*/ 181070 w 625711"/>
                <a:gd name="connsiteY1" fmla="*/ 2019967 h 2292381"/>
                <a:gd name="connsiteX2" fmla="*/ 385000 w 625711"/>
                <a:gd name="connsiteY2" fmla="*/ 1640967 h 2292381"/>
                <a:gd name="connsiteX3" fmla="*/ 514255 w 625711"/>
                <a:gd name="connsiteY3" fmla="*/ 1376839 h 2292381"/>
                <a:gd name="connsiteX4" fmla="*/ 606171 w 625711"/>
                <a:gd name="connsiteY4" fmla="*/ 1015079 h 2292381"/>
                <a:gd name="connsiteX5" fmla="*/ 606171 w 625711"/>
                <a:gd name="connsiteY5" fmla="*/ 673418 h 2292381"/>
                <a:gd name="connsiteX6" fmla="*/ 485489 w 625711"/>
                <a:gd name="connsiteY6" fmla="*/ 475297 h 2292381"/>
                <a:gd name="connsiteX7" fmla="*/ 313182 w 625711"/>
                <a:gd name="connsiteY7" fmla="*/ 328898 h 2292381"/>
                <a:gd name="connsiteX8" fmla="*/ 173831 w 625711"/>
                <a:gd name="connsiteY8" fmla="*/ 189643 h 2292381"/>
                <a:gd name="connsiteX9" fmla="*/ 0 w 625711"/>
                <a:gd name="connsiteY9" fmla="*/ 0 h 2292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25711" h="2292381">
                  <a:moveTo>
                    <a:pt x="0" y="2292382"/>
                  </a:moveTo>
                  <a:cubicBezTo>
                    <a:pt x="0" y="2292382"/>
                    <a:pt x="110776" y="2140363"/>
                    <a:pt x="181070" y="2019967"/>
                  </a:cubicBezTo>
                  <a:cubicBezTo>
                    <a:pt x="253460" y="1896047"/>
                    <a:pt x="318325" y="1768031"/>
                    <a:pt x="385000" y="1640967"/>
                  </a:cubicBezTo>
                  <a:cubicBezTo>
                    <a:pt x="430625" y="1554099"/>
                    <a:pt x="478536" y="1468184"/>
                    <a:pt x="514255" y="1376839"/>
                  </a:cubicBezTo>
                  <a:cubicBezTo>
                    <a:pt x="559689" y="1260634"/>
                    <a:pt x="585788" y="1138333"/>
                    <a:pt x="606171" y="1015079"/>
                  </a:cubicBezTo>
                  <a:cubicBezTo>
                    <a:pt x="625031" y="900779"/>
                    <a:pt x="638556" y="784003"/>
                    <a:pt x="606171" y="673418"/>
                  </a:cubicBezTo>
                  <a:cubicBezTo>
                    <a:pt x="584168" y="598075"/>
                    <a:pt x="540258" y="531590"/>
                    <a:pt x="485489" y="475297"/>
                  </a:cubicBezTo>
                  <a:cubicBezTo>
                    <a:pt x="432911" y="421195"/>
                    <a:pt x="369475" y="379095"/>
                    <a:pt x="313182" y="328898"/>
                  </a:cubicBezTo>
                  <a:cubicBezTo>
                    <a:pt x="264128" y="285179"/>
                    <a:pt x="219361" y="237077"/>
                    <a:pt x="173831" y="189643"/>
                  </a:cubicBezTo>
                  <a:cubicBezTo>
                    <a:pt x="109347" y="122111"/>
                    <a:pt x="0" y="0"/>
                    <a:pt x="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FD3C2310-33DE-4B73-A297-67D5721A86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7103" y="798206"/>
              <a:ext cx="756945" cy="3350210"/>
            </a:xfrm>
            <a:custGeom>
              <a:avLst/>
              <a:gdLst>
                <a:gd name="connsiteX0" fmla="*/ 0 w 421548"/>
                <a:gd name="connsiteY0" fmla="*/ 0 h 1865756"/>
                <a:gd name="connsiteX1" fmla="*/ 258699 w 421548"/>
                <a:gd name="connsiteY1" fmla="*/ 330803 h 1865756"/>
                <a:gd name="connsiteX2" fmla="*/ 408051 w 421548"/>
                <a:gd name="connsiteY2" fmla="*/ 617887 h 1865756"/>
                <a:gd name="connsiteX3" fmla="*/ 408051 w 421548"/>
                <a:gd name="connsiteY3" fmla="*/ 910781 h 1865756"/>
                <a:gd name="connsiteX4" fmla="*/ 336233 w 421548"/>
                <a:gd name="connsiteY4" fmla="*/ 1269683 h 1865756"/>
                <a:gd name="connsiteX5" fmla="*/ 186881 w 421548"/>
                <a:gd name="connsiteY5" fmla="*/ 1582674 h 1865756"/>
                <a:gd name="connsiteX6" fmla="*/ 0 w 421548"/>
                <a:gd name="connsiteY6" fmla="*/ 1865757 h 1865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1548" h="1865756">
                  <a:moveTo>
                    <a:pt x="0" y="0"/>
                  </a:moveTo>
                  <a:cubicBezTo>
                    <a:pt x="0" y="0"/>
                    <a:pt x="155734" y="188309"/>
                    <a:pt x="258699" y="330803"/>
                  </a:cubicBezTo>
                  <a:cubicBezTo>
                    <a:pt x="322517" y="419100"/>
                    <a:pt x="383096" y="512255"/>
                    <a:pt x="408051" y="617887"/>
                  </a:cubicBezTo>
                  <a:cubicBezTo>
                    <a:pt x="430625" y="713613"/>
                    <a:pt x="420815" y="812768"/>
                    <a:pt x="408051" y="910781"/>
                  </a:cubicBezTo>
                  <a:cubicBezTo>
                    <a:pt x="392240" y="1032129"/>
                    <a:pt x="376142" y="1154049"/>
                    <a:pt x="336233" y="1269683"/>
                  </a:cubicBezTo>
                  <a:cubicBezTo>
                    <a:pt x="298418" y="1379125"/>
                    <a:pt x="246412" y="1483138"/>
                    <a:pt x="186881" y="1582674"/>
                  </a:cubicBezTo>
                  <a:cubicBezTo>
                    <a:pt x="122777" y="1689640"/>
                    <a:pt x="0" y="1865757"/>
                    <a:pt x="0" y="186575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E78B8B6B-A236-4752-937C-83AF1C4EC9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7103" y="1247513"/>
              <a:ext cx="515229" cy="2438941"/>
            </a:xfrm>
            <a:custGeom>
              <a:avLst/>
              <a:gdLst>
                <a:gd name="connsiteX0" fmla="*/ 11621 w 286935"/>
                <a:gd name="connsiteY0" fmla="*/ 1358265 h 1358264"/>
                <a:gd name="connsiteX1" fmla="*/ 163830 w 286935"/>
                <a:gd name="connsiteY1" fmla="*/ 1157287 h 1358264"/>
                <a:gd name="connsiteX2" fmla="*/ 258604 w 286935"/>
                <a:gd name="connsiteY2" fmla="*/ 858679 h 1358264"/>
                <a:gd name="connsiteX3" fmla="*/ 284417 w 286935"/>
                <a:gd name="connsiteY3" fmla="*/ 577310 h 1358264"/>
                <a:gd name="connsiteX4" fmla="*/ 215456 w 286935"/>
                <a:gd name="connsiteY4" fmla="*/ 330422 h 1358264"/>
                <a:gd name="connsiteX5" fmla="*/ 0 w 286935"/>
                <a:gd name="connsiteY5" fmla="*/ 0 h 1358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6935" h="1358264">
                  <a:moveTo>
                    <a:pt x="11621" y="1358265"/>
                  </a:moveTo>
                  <a:cubicBezTo>
                    <a:pt x="11621" y="1358265"/>
                    <a:pt x="104299" y="1269016"/>
                    <a:pt x="163830" y="1157287"/>
                  </a:cubicBezTo>
                  <a:cubicBezTo>
                    <a:pt x="213074" y="1064800"/>
                    <a:pt x="237458" y="961453"/>
                    <a:pt x="258604" y="858679"/>
                  </a:cubicBezTo>
                  <a:cubicBezTo>
                    <a:pt x="277749" y="765905"/>
                    <a:pt x="293180" y="671512"/>
                    <a:pt x="284417" y="577310"/>
                  </a:cubicBezTo>
                  <a:cubicBezTo>
                    <a:pt x="276511" y="491680"/>
                    <a:pt x="250412" y="409099"/>
                    <a:pt x="215456" y="330422"/>
                  </a:cubicBezTo>
                  <a:cubicBezTo>
                    <a:pt x="153353" y="190405"/>
                    <a:pt x="0" y="0"/>
                    <a:pt x="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416B9790-C202-4F5D-8BEC-130557782D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7103" y="1752232"/>
              <a:ext cx="300409" cy="1599679"/>
            </a:xfrm>
            <a:custGeom>
              <a:avLst/>
              <a:gdLst>
                <a:gd name="connsiteX0" fmla="*/ 0 w 167300"/>
                <a:gd name="connsiteY0" fmla="*/ 0 h 890873"/>
                <a:gd name="connsiteX1" fmla="*/ 143732 w 167300"/>
                <a:gd name="connsiteY1" fmla="*/ 233077 h 890873"/>
                <a:gd name="connsiteX2" fmla="*/ 160973 w 167300"/>
                <a:gd name="connsiteY2" fmla="*/ 482822 h 890873"/>
                <a:gd name="connsiteX3" fmla="*/ 0 w 167300"/>
                <a:gd name="connsiteY3" fmla="*/ 890873 h 890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300" h="890873">
                  <a:moveTo>
                    <a:pt x="0" y="0"/>
                  </a:moveTo>
                  <a:cubicBezTo>
                    <a:pt x="0" y="0"/>
                    <a:pt x="110585" y="127254"/>
                    <a:pt x="143732" y="233077"/>
                  </a:cubicBezTo>
                  <a:cubicBezTo>
                    <a:pt x="168974" y="313563"/>
                    <a:pt x="172593" y="399098"/>
                    <a:pt x="160973" y="482822"/>
                  </a:cubicBezTo>
                  <a:cubicBezTo>
                    <a:pt x="136970" y="655892"/>
                    <a:pt x="0" y="890873"/>
                    <a:pt x="0" y="890873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FE0884AE-BEEF-4D8B-B59B-1EFC91429E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131253" y="14016"/>
              <a:ext cx="5523537" cy="3012568"/>
            </a:xfrm>
            <a:custGeom>
              <a:avLst/>
              <a:gdLst>
                <a:gd name="connsiteX0" fmla="*/ 3076099 w 3076098"/>
                <a:gd name="connsiteY0" fmla="*/ 12287 h 1677721"/>
                <a:gd name="connsiteX1" fmla="*/ 3054287 w 3076098"/>
                <a:gd name="connsiteY1" fmla="*/ 609029 h 1677721"/>
                <a:gd name="connsiteX2" fmla="*/ 3054287 w 3076098"/>
                <a:gd name="connsiteY2" fmla="*/ 824770 h 1677721"/>
                <a:gd name="connsiteX3" fmla="*/ 3002375 w 3076098"/>
                <a:gd name="connsiteY3" fmla="*/ 1158240 h 1677721"/>
                <a:gd name="connsiteX4" fmla="*/ 2945797 w 3076098"/>
                <a:gd name="connsiteY4" fmla="*/ 1277112 h 1677721"/>
                <a:gd name="connsiteX5" fmla="*/ 2706815 w 3076098"/>
                <a:gd name="connsiteY5" fmla="*/ 1492853 h 1677721"/>
                <a:gd name="connsiteX6" fmla="*/ 2451735 w 3076098"/>
                <a:gd name="connsiteY6" fmla="*/ 1618583 h 1677721"/>
                <a:gd name="connsiteX7" fmla="*/ 2128457 w 3076098"/>
                <a:gd name="connsiteY7" fmla="*/ 1677448 h 1677721"/>
                <a:gd name="connsiteX8" fmla="*/ 1672495 w 3076098"/>
                <a:gd name="connsiteY8" fmla="*/ 1505522 h 1677721"/>
                <a:gd name="connsiteX9" fmla="*/ 1445038 w 3076098"/>
                <a:gd name="connsiteY9" fmla="*/ 1230916 h 1677721"/>
                <a:gd name="connsiteX10" fmla="*/ 1381506 w 3076098"/>
                <a:gd name="connsiteY10" fmla="*/ 1044035 h 1677721"/>
                <a:gd name="connsiteX11" fmla="*/ 1260253 w 3076098"/>
                <a:gd name="connsiteY11" fmla="*/ 837533 h 1677721"/>
                <a:gd name="connsiteX12" fmla="*/ 1108520 w 3076098"/>
                <a:gd name="connsiteY12" fmla="*/ 772954 h 1677721"/>
                <a:gd name="connsiteX13" fmla="*/ 955358 w 3076098"/>
                <a:gd name="connsiteY13" fmla="*/ 751427 h 1677721"/>
                <a:gd name="connsiteX14" fmla="*/ 763810 w 3076098"/>
                <a:gd name="connsiteY14" fmla="*/ 764762 h 1677721"/>
                <a:gd name="connsiteX15" fmla="*/ 651224 w 3076098"/>
                <a:gd name="connsiteY15" fmla="*/ 728186 h 1677721"/>
                <a:gd name="connsiteX16" fmla="*/ 510730 w 3076098"/>
                <a:gd name="connsiteY16" fmla="*/ 587788 h 1677721"/>
                <a:gd name="connsiteX17" fmla="*/ 323183 w 3076098"/>
                <a:gd name="connsiteY17" fmla="*/ 353187 h 1677721"/>
                <a:gd name="connsiteX18" fmla="*/ 0 w 3076098"/>
                <a:gd name="connsiteY18" fmla="*/ 0 h 1677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076098" h="1677721">
                  <a:moveTo>
                    <a:pt x="3076099" y="12287"/>
                  </a:moveTo>
                  <a:cubicBezTo>
                    <a:pt x="3069336" y="183071"/>
                    <a:pt x="3053525" y="438150"/>
                    <a:pt x="3054287" y="609029"/>
                  </a:cubicBezTo>
                  <a:cubicBezTo>
                    <a:pt x="3054572" y="680942"/>
                    <a:pt x="3056477" y="752856"/>
                    <a:pt x="3054287" y="824770"/>
                  </a:cubicBezTo>
                  <a:cubicBezTo>
                    <a:pt x="3050858" y="937832"/>
                    <a:pt x="3038285" y="1051084"/>
                    <a:pt x="3002375" y="1158240"/>
                  </a:cubicBezTo>
                  <a:cubicBezTo>
                    <a:pt x="2988374" y="1200055"/>
                    <a:pt x="2969895" y="1240155"/>
                    <a:pt x="2945797" y="1277112"/>
                  </a:cubicBezTo>
                  <a:cubicBezTo>
                    <a:pt x="2886742" y="1367885"/>
                    <a:pt x="2798636" y="1434846"/>
                    <a:pt x="2706815" y="1492853"/>
                  </a:cubicBezTo>
                  <a:cubicBezTo>
                    <a:pt x="2626424" y="1543717"/>
                    <a:pt x="2541080" y="1586103"/>
                    <a:pt x="2451735" y="1618583"/>
                  </a:cubicBezTo>
                  <a:cubicBezTo>
                    <a:pt x="2347817" y="1656398"/>
                    <a:pt x="2238851" y="1680591"/>
                    <a:pt x="2128457" y="1677448"/>
                  </a:cubicBezTo>
                  <a:cubicBezTo>
                    <a:pt x="1962436" y="1672781"/>
                    <a:pt x="1804702" y="1606677"/>
                    <a:pt x="1672495" y="1505522"/>
                  </a:cubicBezTo>
                  <a:cubicBezTo>
                    <a:pt x="1576483" y="1432084"/>
                    <a:pt x="1493520" y="1341501"/>
                    <a:pt x="1445038" y="1230916"/>
                  </a:cubicBezTo>
                  <a:cubicBezTo>
                    <a:pt x="1418653" y="1170623"/>
                    <a:pt x="1401794" y="1106710"/>
                    <a:pt x="1381506" y="1044035"/>
                  </a:cubicBezTo>
                  <a:cubicBezTo>
                    <a:pt x="1356360" y="966026"/>
                    <a:pt x="1324261" y="887730"/>
                    <a:pt x="1260253" y="837533"/>
                  </a:cubicBezTo>
                  <a:cubicBezTo>
                    <a:pt x="1216628" y="803243"/>
                    <a:pt x="1162717" y="786194"/>
                    <a:pt x="1108520" y="772954"/>
                  </a:cubicBezTo>
                  <a:cubicBezTo>
                    <a:pt x="1058228" y="760667"/>
                    <a:pt x="1007078" y="750570"/>
                    <a:pt x="955358" y="751427"/>
                  </a:cubicBezTo>
                  <a:cubicBezTo>
                    <a:pt x="891064" y="752475"/>
                    <a:pt x="827818" y="770001"/>
                    <a:pt x="763810" y="764762"/>
                  </a:cubicBezTo>
                  <a:cubicBezTo>
                    <a:pt x="723995" y="761524"/>
                    <a:pt x="685514" y="748760"/>
                    <a:pt x="651224" y="728186"/>
                  </a:cubicBezTo>
                  <a:cubicBezTo>
                    <a:pt x="594074" y="693896"/>
                    <a:pt x="552545" y="639985"/>
                    <a:pt x="510730" y="587788"/>
                  </a:cubicBezTo>
                  <a:cubicBezTo>
                    <a:pt x="448151" y="509683"/>
                    <a:pt x="384524" y="432245"/>
                    <a:pt x="323183" y="353187"/>
                  </a:cubicBezTo>
                  <a:cubicBezTo>
                    <a:pt x="246221" y="253937"/>
                    <a:pt x="94202" y="82868"/>
                    <a:pt x="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3DC19431-34DB-4F62-A4D8-ED38ECCB9A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87455" y="75587"/>
              <a:ext cx="4681672" cy="2637228"/>
            </a:xfrm>
            <a:custGeom>
              <a:avLst/>
              <a:gdLst>
                <a:gd name="connsiteX0" fmla="*/ 2568321 w 2607257"/>
                <a:gd name="connsiteY0" fmla="*/ 18002 h 1468691"/>
                <a:gd name="connsiteX1" fmla="*/ 2590609 w 2607257"/>
                <a:gd name="connsiteY1" fmla="*/ 258509 h 1468691"/>
                <a:gd name="connsiteX2" fmla="*/ 2606802 w 2607257"/>
                <a:gd name="connsiteY2" fmla="*/ 563118 h 1468691"/>
                <a:gd name="connsiteX3" fmla="*/ 2587181 w 2607257"/>
                <a:gd name="connsiteY3" fmla="*/ 910400 h 1468691"/>
                <a:gd name="connsiteX4" fmla="*/ 2568702 w 2607257"/>
                <a:gd name="connsiteY4" fmla="*/ 1001554 h 1468691"/>
                <a:gd name="connsiteX5" fmla="*/ 2407063 w 2607257"/>
                <a:gd name="connsiteY5" fmla="*/ 1262348 h 1468691"/>
                <a:gd name="connsiteX6" fmla="*/ 2211896 w 2607257"/>
                <a:gd name="connsiteY6" fmla="*/ 1390078 h 1468691"/>
                <a:gd name="connsiteX7" fmla="*/ 1936623 w 2607257"/>
                <a:gd name="connsiteY7" fmla="*/ 1466660 h 1468691"/>
                <a:gd name="connsiteX8" fmla="*/ 1749933 w 2607257"/>
                <a:gd name="connsiteY8" fmla="*/ 1447514 h 1468691"/>
                <a:gd name="connsiteX9" fmla="*/ 1594295 w 2607257"/>
                <a:gd name="connsiteY9" fmla="*/ 1351788 h 1468691"/>
                <a:gd name="connsiteX10" fmla="*/ 1512951 w 2607257"/>
                <a:gd name="connsiteY10" fmla="*/ 1227392 h 1468691"/>
                <a:gd name="connsiteX11" fmla="*/ 1500949 w 2607257"/>
                <a:gd name="connsiteY11" fmla="*/ 992886 h 1468691"/>
                <a:gd name="connsiteX12" fmla="*/ 1541621 w 2607257"/>
                <a:gd name="connsiteY12" fmla="*/ 803910 h 1468691"/>
                <a:gd name="connsiteX13" fmla="*/ 1541621 w 2607257"/>
                <a:gd name="connsiteY13" fmla="*/ 665131 h 1468691"/>
                <a:gd name="connsiteX14" fmla="*/ 1429131 w 2607257"/>
                <a:gd name="connsiteY14" fmla="*/ 526352 h 1468691"/>
                <a:gd name="connsiteX15" fmla="*/ 1163383 w 2607257"/>
                <a:gd name="connsiteY15" fmla="*/ 449771 h 1468691"/>
                <a:gd name="connsiteX16" fmla="*/ 811530 w 2607257"/>
                <a:gd name="connsiteY16" fmla="*/ 406718 h 1468691"/>
                <a:gd name="connsiteX17" fmla="*/ 574548 w 2607257"/>
                <a:gd name="connsiteY17" fmla="*/ 354044 h 1468691"/>
                <a:gd name="connsiteX18" fmla="*/ 284893 w 2607257"/>
                <a:gd name="connsiteY18" fmla="*/ 224885 h 1468691"/>
                <a:gd name="connsiteX19" fmla="*/ 0 w 2607257"/>
                <a:gd name="connsiteY19" fmla="*/ 0 h 1468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607257" h="1468691">
                  <a:moveTo>
                    <a:pt x="2568321" y="18002"/>
                  </a:moveTo>
                  <a:cubicBezTo>
                    <a:pt x="2574989" y="70009"/>
                    <a:pt x="2587752" y="206121"/>
                    <a:pt x="2590609" y="258509"/>
                  </a:cubicBezTo>
                  <a:cubicBezTo>
                    <a:pt x="2596134" y="360045"/>
                    <a:pt x="2604707" y="461486"/>
                    <a:pt x="2606802" y="563118"/>
                  </a:cubicBezTo>
                  <a:cubicBezTo>
                    <a:pt x="2609088" y="679228"/>
                    <a:pt x="2602802" y="795338"/>
                    <a:pt x="2587181" y="910400"/>
                  </a:cubicBezTo>
                  <a:cubicBezTo>
                    <a:pt x="2582990" y="941165"/>
                    <a:pt x="2577274" y="971645"/>
                    <a:pt x="2568702" y="1001554"/>
                  </a:cubicBezTo>
                  <a:cubicBezTo>
                    <a:pt x="2540222" y="1101471"/>
                    <a:pt x="2482501" y="1190816"/>
                    <a:pt x="2407063" y="1262348"/>
                  </a:cubicBezTo>
                  <a:cubicBezTo>
                    <a:pt x="2350294" y="1316165"/>
                    <a:pt x="2283047" y="1357313"/>
                    <a:pt x="2211896" y="1390078"/>
                  </a:cubicBezTo>
                  <a:cubicBezTo>
                    <a:pt x="2124742" y="1430179"/>
                    <a:pt x="2032159" y="1458754"/>
                    <a:pt x="1936623" y="1466660"/>
                  </a:cubicBezTo>
                  <a:cubicBezTo>
                    <a:pt x="1873567" y="1471898"/>
                    <a:pt x="1809845" y="1467517"/>
                    <a:pt x="1749933" y="1447514"/>
                  </a:cubicBezTo>
                  <a:cubicBezTo>
                    <a:pt x="1691449" y="1428083"/>
                    <a:pt x="1638109" y="1395222"/>
                    <a:pt x="1594295" y="1351788"/>
                  </a:cubicBezTo>
                  <a:cubicBezTo>
                    <a:pt x="1558576" y="1316450"/>
                    <a:pt x="1530001" y="1274540"/>
                    <a:pt x="1512951" y="1227392"/>
                  </a:cubicBezTo>
                  <a:cubicBezTo>
                    <a:pt x="1485900" y="1152811"/>
                    <a:pt x="1487519" y="1071467"/>
                    <a:pt x="1500949" y="992886"/>
                  </a:cubicBezTo>
                  <a:cubicBezTo>
                    <a:pt x="1511808" y="929354"/>
                    <a:pt x="1529810" y="867251"/>
                    <a:pt x="1541621" y="803910"/>
                  </a:cubicBezTo>
                  <a:cubicBezTo>
                    <a:pt x="1550194" y="757714"/>
                    <a:pt x="1554194" y="710279"/>
                    <a:pt x="1541621" y="665131"/>
                  </a:cubicBezTo>
                  <a:cubicBezTo>
                    <a:pt x="1525143" y="605981"/>
                    <a:pt x="1481233" y="559403"/>
                    <a:pt x="1429131" y="526352"/>
                  </a:cubicBezTo>
                  <a:cubicBezTo>
                    <a:pt x="1350455" y="476536"/>
                    <a:pt x="1256157" y="461772"/>
                    <a:pt x="1163383" y="449771"/>
                  </a:cubicBezTo>
                  <a:cubicBezTo>
                    <a:pt x="1046131" y="434626"/>
                    <a:pt x="928306" y="424720"/>
                    <a:pt x="811530" y="406718"/>
                  </a:cubicBezTo>
                  <a:cubicBezTo>
                    <a:pt x="731425" y="394335"/>
                    <a:pt x="652081" y="377571"/>
                    <a:pt x="574548" y="354044"/>
                  </a:cubicBezTo>
                  <a:cubicBezTo>
                    <a:pt x="472916" y="323279"/>
                    <a:pt x="375094" y="280702"/>
                    <a:pt x="284893" y="224885"/>
                  </a:cubicBezTo>
                  <a:cubicBezTo>
                    <a:pt x="181832" y="161068"/>
                    <a:pt x="90868" y="80296"/>
                    <a:pt x="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5BF5735E-2BC7-4236-B830-616EBBBC7B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10305" y="31802"/>
              <a:ext cx="3763077" cy="2110194"/>
            </a:xfrm>
            <a:custGeom>
              <a:avLst/>
              <a:gdLst>
                <a:gd name="connsiteX0" fmla="*/ 1950434 w 2095685"/>
                <a:gd name="connsiteY0" fmla="*/ 0 h 1175182"/>
                <a:gd name="connsiteX1" fmla="*/ 2077307 w 2095685"/>
                <a:gd name="connsiteY1" fmla="*/ 479108 h 1175182"/>
                <a:gd name="connsiteX2" fmla="*/ 2089309 w 2095685"/>
                <a:gd name="connsiteY2" fmla="*/ 826008 h 1175182"/>
                <a:gd name="connsiteX3" fmla="*/ 1987582 w 2095685"/>
                <a:gd name="connsiteY3" fmla="*/ 1101185 h 1175182"/>
                <a:gd name="connsiteX4" fmla="*/ 1818037 w 2095685"/>
                <a:gd name="connsiteY4" fmla="*/ 1173004 h 1175182"/>
                <a:gd name="connsiteX5" fmla="*/ 1694402 w 2095685"/>
                <a:gd name="connsiteY5" fmla="*/ 1157097 h 1175182"/>
                <a:gd name="connsiteX6" fmla="*/ 1594676 w 2095685"/>
                <a:gd name="connsiteY6" fmla="*/ 1013555 h 1175182"/>
                <a:gd name="connsiteX7" fmla="*/ 1664494 w 2095685"/>
                <a:gd name="connsiteY7" fmla="*/ 790289 h 1175182"/>
                <a:gd name="connsiteX8" fmla="*/ 1684401 w 2095685"/>
                <a:gd name="connsiteY8" fmla="*/ 527114 h 1175182"/>
                <a:gd name="connsiteX9" fmla="*/ 1550765 w 2095685"/>
                <a:gd name="connsiteY9" fmla="*/ 343662 h 1175182"/>
                <a:gd name="connsiteX10" fmla="*/ 1315402 w 2095685"/>
                <a:gd name="connsiteY10" fmla="*/ 265938 h 1175182"/>
                <a:gd name="connsiteX11" fmla="*/ 876586 w 2095685"/>
                <a:gd name="connsiteY11" fmla="*/ 200120 h 1175182"/>
                <a:gd name="connsiteX12" fmla="*/ 591312 w 2095685"/>
                <a:gd name="connsiteY12" fmla="*/ 186119 h 1175182"/>
                <a:gd name="connsiteX13" fmla="*/ 0 w 2095685"/>
                <a:gd name="connsiteY13" fmla="*/ 16669 h 1175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95685" h="1175182">
                  <a:moveTo>
                    <a:pt x="1950434" y="0"/>
                  </a:moveTo>
                  <a:cubicBezTo>
                    <a:pt x="1973485" y="77629"/>
                    <a:pt x="2063115" y="399383"/>
                    <a:pt x="2077307" y="479108"/>
                  </a:cubicBezTo>
                  <a:cubicBezTo>
                    <a:pt x="2097786" y="593693"/>
                    <a:pt x="2100167" y="710089"/>
                    <a:pt x="2089309" y="826008"/>
                  </a:cubicBezTo>
                  <a:cubicBezTo>
                    <a:pt x="2079784" y="927545"/>
                    <a:pt x="2061401" y="1032891"/>
                    <a:pt x="1987582" y="1101185"/>
                  </a:cubicBezTo>
                  <a:cubicBezTo>
                    <a:pt x="1941481" y="1143762"/>
                    <a:pt x="1880616" y="1165670"/>
                    <a:pt x="1818037" y="1173004"/>
                  </a:cubicBezTo>
                  <a:cubicBezTo>
                    <a:pt x="1775746" y="1177957"/>
                    <a:pt x="1732693" y="1175195"/>
                    <a:pt x="1694402" y="1157097"/>
                  </a:cubicBezTo>
                  <a:cubicBezTo>
                    <a:pt x="1638110" y="1130427"/>
                    <a:pt x="1600295" y="1075373"/>
                    <a:pt x="1594676" y="1013555"/>
                  </a:cubicBezTo>
                  <a:cubicBezTo>
                    <a:pt x="1587532" y="934879"/>
                    <a:pt x="1635633" y="864870"/>
                    <a:pt x="1664494" y="790289"/>
                  </a:cubicBezTo>
                  <a:cubicBezTo>
                    <a:pt x="1696974" y="706279"/>
                    <a:pt x="1708594" y="613791"/>
                    <a:pt x="1684401" y="527114"/>
                  </a:cubicBezTo>
                  <a:cubicBezTo>
                    <a:pt x="1663351" y="451580"/>
                    <a:pt x="1616488" y="386620"/>
                    <a:pt x="1550765" y="343662"/>
                  </a:cubicBezTo>
                  <a:cubicBezTo>
                    <a:pt x="1480947" y="298133"/>
                    <a:pt x="1397508" y="282131"/>
                    <a:pt x="1315402" y="265938"/>
                  </a:cubicBezTo>
                  <a:cubicBezTo>
                    <a:pt x="1170051" y="237173"/>
                    <a:pt x="1024128" y="212027"/>
                    <a:pt x="876586" y="200120"/>
                  </a:cubicBezTo>
                  <a:cubicBezTo>
                    <a:pt x="781717" y="192500"/>
                    <a:pt x="686276" y="193643"/>
                    <a:pt x="591312" y="186119"/>
                  </a:cubicBezTo>
                  <a:cubicBezTo>
                    <a:pt x="465296" y="176213"/>
                    <a:pt x="160211" y="193453"/>
                    <a:pt x="0" y="16669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2" name="Bottom Right">
            <a:extLst>
              <a:ext uri="{FF2B5EF4-FFF2-40B4-BE49-F238E27FC236}">
                <a16:creationId xmlns:a16="http://schemas.microsoft.com/office/drawing/2014/main" id="{83664CB5-2BA0-493E-BEC5-BACF868A1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44DC3445-FC3D-4F90-BC75-AD8EDD18A9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39256" y="6178637"/>
              <a:ext cx="1482102" cy="67936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grpSp>
          <p:nvGrpSpPr>
            <p:cNvPr id="34" name="Graphic 157">
              <a:extLst>
                <a:ext uri="{FF2B5EF4-FFF2-40B4-BE49-F238E27FC236}">
                  <a16:creationId xmlns:a16="http://schemas.microsoft.com/office/drawing/2014/main" id="{70D6C503-0ABE-48A7-BA0B-D5A26B558B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6DEB1DC4-C3A0-4645-B456-02A9FFA2C93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2ECF4175-31D6-4A9B-87A4-4C296674971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508D2906-75CA-4435-A320-08EBBA06B67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51B8B373-782A-4568-BDF3-093F398F1AD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707C3AD9-7FDD-480C-91FF-0D3A977DF29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A8EF16B5-D539-41A0-9FDE-164CE88FE83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92FFF8CB-E294-4944-A954-FC2866B2557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B2CD3167-A8E1-4652-8AFE-0E5D9A90CC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2EF15A7E-5C2C-41FB-A2D2-4EC5FBB1C0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181" y="559813"/>
            <a:ext cx="9988166" cy="2785797"/>
          </a:xfrm>
        </p:spPr>
        <p:txBody>
          <a:bodyPr anchor="b">
            <a:normAutofit/>
          </a:bodyPr>
          <a:lstStyle/>
          <a:p>
            <a:pPr algn="ctr"/>
            <a:r>
              <a:rPr lang="es-ES" sz="6000">
                <a:cs typeface="Posterama"/>
              </a:rPr>
              <a:t>Muchas gracias!</a:t>
            </a:r>
            <a:endParaRPr lang="es-ES" sz="600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3755BFD-3292-4399-9B88-640AC60037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05091" y="3498856"/>
            <a:ext cx="8188033" cy="2614231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s-ES" sz="1500"/>
              <a:t>Diego E. KESSELMAN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s-ES" sz="1500"/>
              <a:t>ESSELWARE Soluciones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s-ES" sz="1500"/>
              <a:t>Director General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s-ES" sz="1500">
                <a:hlinkClick r:id="rId2"/>
              </a:rPr>
              <a:t>dkesselman@esselware.com.mx</a:t>
            </a:r>
            <a:endParaRPr lang="es-ES" sz="1500"/>
          </a:p>
          <a:p>
            <a:pPr marL="0" indent="0" algn="ctr">
              <a:lnSpc>
                <a:spcPct val="100000"/>
              </a:lnSpc>
              <a:buNone/>
            </a:pPr>
            <a:endParaRPr lang="es-ES" sz="1500"/>
          </a:p>
          <a:p>
            <a:pPr marL="0" indent="0" algn="ctr">
              <a:lnSpc>
                <a:spcPct val="100000"/>
              </a:lnSpc>
              <a:buNone/>
            </a:pPr>
            <a:r>
              <a:rPr lang="es-ES" sz="1500"/>
              <a:t>T:+52(55) 4040-8279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s-ES" sz="1500"/>
              <a:t>C:+52(55) 6413-9416</a:t>
            </a:r>
          </a:p>
        </p:txBody>
      </p:sp>
    </p:spTree>
    <p:extLst>
      <p:ext uri="{BB962C8B-B14F-4D97-AF65-F5344CB8AC3E}">
        <p14:creationId xmlns:p14="http://schemas.microsoft.com/office/powerpoint/2010/main" val="33473586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0D6D0FF-4712-4459-BEEF-E72EB92F8C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>
                <a:cs typeface="Posterama"/>
              </a:rPr>
              <a:t>Por qué usar SSH en IBM i?</a:t>
            </a:r>
            <a:endParaRPr lang="es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095447D-7103-448A-90D5-DBAE6E46A4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77500" lnSpcReduction="20000"/>
          </a:bodyPr>
          <a:lstStyle/>
          <a:p>
            <a:r>
              <a:rPr lang="es-ES"/>
              <a:t>La comunicación es segura y podemos acceder a todo el equipo  (o la red) desde un único puerto)</a:t>
            </a:r>
          </a:p>
          <a:p>
            <a:r>
              <a:rPr lang="es-ES"/>
              <a:t>Nos permite crear túneles  (Locales, Remotos, Dinámicos)</a:t>
            </a:r>
          </a:p>
          <a:p>
            <a:r>
              <a:rPr lang="es-ES"/>
              <a:t>Nos permite intercambiar archivos (sftp/scp/ssh+cat)</a:t>
            </a:r>
          </a:p>
          <a:p>
            <a:r>
              <a:rPr lang="es-ES"/>
              <a:t>Podemos sincronizar archivos (RSync)</a:t>
            </a:r>
          </a:p>
          <a:p>
            <a:r>
              <a:rPr lang="es-ES"/>
              <a:t>Soporte compresión (parámetro -C)</a:t>
            </a:r>
          </a:p>
          <a:p>
            <a:r>
              <a:rPr lang="es-ES"/>
              <a:t>Permite usar PASE en toda su potencia (QP2TERM es una pseudo-terminal)</a:t>
            </a:r>
          </a:p>
          <a:p>
            <a:r>
              <a:rPr lang="es-ES"/>
              <a:t>Es un básico para el uso de herramientas de desarrollo como </a:t>
            </a:r>
            <a:r>
              <a:rPr lang="es-ES" err="1"/>
              <a:t>VSCode</a:t>
            </a:r>
            <a:endParaRPr lang="es-ES"/>
          </a:p>
          <a:p>
            <a:r>
              <a:rPr lang="es-ES"/>
              <a:t>Es casi INDISPENSABLE para usar herramientas Open </a:t>
            </a:r>
            <a:r>
              <a:rPr lang="es-ES" err="1"/>
              <a:t>Source</a:t>
            </a:r>
            <a:r>
              <a:rPr lang="es-ES"/>
              <a:t> portadas de Linux</a:t>
            </a:r>
          </a:p>
        </p:txBody>
      </p:sp>
      <p:pic>
        <p:nvPicPr>
          <p:cNvPr id="4" name="Imagen 4">
            <a:extLst>
              <a:ext uri="{FF2B5EF4-FFF2-40B4-BE49-F238E27FC236}">
                <a16:creationId xmlns:a16="http://schemas.microsoft.com/office/drawing/2014/main" id="{C9D2DF8A-1D44-4B64-80AD-8DB91EEAC2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3514" y="506020"/>
            <a:ext cx="2743200" cy="1056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4287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C481BD-C148-486F-95DF-A190FE9728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>
                <a:cs typeface="Posterama"/>
              </a:rPr>
              <a:t>Cómo configuro </a:t>
            </a:r>
            <a:r>
              <a:rPr lang="es-ES" err="1">
                <a:cs typeface="Posterama"/>
              </a:rPr>
              <a:t>OpenSSH</a:t>
            </a:r>
            <a:r>
              <a:rPr lang="es-ES">
                <a:cs typeface="Posterama"/>
              </a:rPr>
              <a:t> en IBM i?</a:t>
            </a:r>
            <a:endParaRPr lang="es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08FB860-8F40-4F6F-8916-AF64357A49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77500" lnSpcReduction="20000"/>
          </a:bodyPr>
          <a:lstStyle/>
          <a:p>
            <a:r>
              <a:rPr lang="es-ES" dirty="0"/>
              <a:t>Necesito instalar 5733SC1, que viene con la media de IBM i</a:t>
            </a:r>
          </a:p>
          <a:p>
            <a:r>
              <a:rPr lang="es-ES" dirty="0"/>
              <a:t>Necesito ajustar algunos valores del archivo </a:t>
            </a:r>
            <a:r>
              <a:rPr lang="es-ES" dirty="0">
                <a:ea typeface="+mn-lt"/>
                <a:cs typeface="+mn-lt"/>
              </a:rPr>
              <a:t>/</a:t>
            </a:r>
            <a:r>
              <a:rPr lang="es-ES" dirty="0" err="1">
                <a:ea typeface="+mn-lt"/>
                <a:cs typeface="+mn-lt"/>
              </a:rPr>
              <a:t>QOpenSys</a:t>
            </a:r>
            <a:r>
              <a:rPr lang="es-ES" dirty="0">
                <a:ea typeface="+mn-lt"/>
                <a:cs typeface="+mn-lt"/>
              </a:rPr>
              <a:t>/QIBM/</a:t>
            </a:r>
            <a:r>
              <a:rPr lang="es-ES" dirty="0" err="1">
                <a:ea typeface="+mn-lt"/>
                <a:cs typeface="+mn-lt"/>
              </a:rPr>
              <a:t>UserData</a:t>
            </a:r>
            <a:r>
              <a:rPr lang="es-ES" dirty="0">
                <a:ea typeface="+mn-lt"/>
                <a:cs typeface="+mn-lt"/>
              </a:rPr>
              <a:t>/SC1/</a:t>
            </a:r>
            <a:r>
              <a:rPr lang="es-ES" dirty="0" err="1">
                <a:ea typeface="+mn-lt"/>
                <a:cs typeface="+mn-lt"/>
              </a:rPr>
              <a:t>OpenSSH</a:t>
            </a:r>
            <a:r>
              <a:rPr lang="es-ES" dirty="0">
                <a:ea typeface="+mn-lt"/>
                <a:cs typeface="+mn-lt"/>
              </a:rPr>
              <a:t>/</a:t>
            </a:r>
            <a:r>
              <a:rPr lang="es-ES" dirty="0" err="1">
                <a:ea typeface="+mn-lt"/>
                <a:cs typeface="+mn-lt"/>
              </a:rPr>
              <a:t>etc</a:t>
            </a:r>
            <a:r>
              <a:rPr lang="es-ES" dirty="0">
                <a:ea typeface="+mn-lt"/>
                <a:cs typeface="+mn-lt"/>
              </a:rPr>
              <a:t>/</a:t>
            </a:r>
            <a:r>
              <a:rPr lang="es-ES" dirty="0" err="1">
                <a:ea typeface="+mn-lt"/>
                <a:cs typeface="+mn-lt"/>
              </a:rPr>
              <a:t>sshd_config</a:t>
            </a:r>
            <a:r>
              <a:rPr lang="es-ES" dirty="0">
                <a:ea typeface="+mn-lt"/>
                <a:cs typeface="+mn-lt"/>
              </a:rPr>
              <a:t> </a:t>
            </a:r>
          </a:p>
          <a:p>
            <a:r>
              <a:rPr lang="es-ES" dirty="0">
                <a:ea typeface="+mn-lt"/>
                <a:cs typeface="+mn-lt"/>
              </a:rPr>
              <a:t>Agregar al final del archivo (podemos usar </a:t>
            </a:r>
            <a:r>
              <a:rPr lang="es-ES" dirty="0" err="1">
                <a:ea typeface="+mn-lt"/>
                <a:cs typeface="+mn-lt"/>
              </a:rPr>
              <a:t>Filezilla</a:t>
            </a:r>
            <a:r>
              <a:rPr lang="es-ES" dirty="0">
                <a:ea typeface="+mn-lt"/>
                <a:cs typeface="+mn-lt"/>
              </a:rPr>
              <a:t> para editarlo en nuestra PC, o el conocido EDTF)</a:t>
            </a:r>
          </a:p>
          <a:p>
            <a:pPr lvl="1"/>
            <a:r>
              <a:rPr lang="es-ES" dirty="0" err="1"/>
              <a:t>UseDNS</a:t>
            </a:r>
            <a:r>
              <a:rPr lang="es-ES" dirty="0"/>
              <a:t> yes </a:t>
            </a:r>
          </a:p>
          <a:p>
            <a:pPr lvl="1"/>
            <a:r>
              <a:rPr lang="es-ES" dirty="0" err="1">
                <a:ea typeface="+mn-lt"/>
                <a:cs typeface="+mn-lt"/>
              </a:rPr>
              <a:t>PermitRootLogin</a:t>
            </a:r>
            <a:r>
              <a:rPr lang="es-ES" dirty="0">
                <a:ea typeface="+mn-lt"/>
                <a:cs typeface="+mn-lt"/>
              </a:rPr>
              <a:t> yes </a:t>
            </a:r>
          </a:p>
          <a:p>
            <a:pPr lvl="1"/>
            <a:r>
              <a:rPr lang="es-ES" b="1" dirty="0" err="1">
                <a:ea typeface="+mn-lt"/>
                <a:cs typeface="+mn-lt"/>
              </a:rPr>
              <a:t>ibmpaseforienv</a:t>
            </a:r>
            <a:r>
              <a:rPr lang="es-ES" b="1" dirty="0">
                <a:ea typeface="+mn-lt"/>
                <a:cs typeface="+mn-lt"/>
              </a:rPr>
              <a:t> PASE_USRGRP_LIMITED=N </a:t>
            </a:r>
            <a:endParaRPr lang="es-ES" b="1"/>
          </a:p>
          <a:p>
            <a:pPr lvl="1"/>
            <a:r>
              <a:rPr lang="es-ES" dirty="0" err="1">
                <a:ea typeface="+mn-lt"/>
                <a:cs typeface="+mn-lt"/>
              </a:rPr>
              <a:t>ibmpaseforishell</a:t>
            </a:r>
            <a:r>
              <a:rPr lang="es-ES" dirty="0">
                <a:ea typeface="+mn-lt"/>
                <a:cs typeface="+mn-lt"/>
              </a:rPr>
              <a:t>=/</a:t>
            </a:r>
            <a:r>
              <a:rPr lang="es-ES" dirty="0" err="1">
                <a:ea typeface="+mn-lt"/>
                <a:cs typeface="+mn-lt"/>
              </a:rPr>
              <a:t>QOpenSys</a:t>
            </a:r>
            <a:r>
              <a:rPr lang="es-ES" dirty="0">
                <a:ea typeface="+mn-lt"/>
                <a:cs typeface="+mn-lt"/>
              </a:rPr>
              <a:t>/</a:t>
            </a:r>
            <a:r>
              <a:rPr lang="es-ES" dirty="0" err="1">
                <a:ea typeface="+mn-lt"/>
                <a:cs typeface="+mn-lt"/>
              </a:rPr>
              <a:t>pkgs</a:t>
            </a:r>
            <a:r>
              <a:rPr lang="es-ES" dirty="0">
                <a:ea typeface="+mn-lt"/>
                <a:cs typeface="+mn-lt"/>
              </a:rPr>
              <a:t>/</a:t>
            </a:r>
            <a:r>
              <a:rPr lang="es-ES" dirty="0" err="1">
                <a:ea typeface="+mn-lt"/>
                <a:cs typeface="+mn-lt"/>
              </a:rPr>
              <a:t>bin</a:t>
            </a:r>
            <a:r>
              <a:rPr lang="es-ES" dirty="0">
                <a:ea typeface="+mn-lt"/>
                <a:cs typeface="+mn-lt"/>
              </a:rPr>
              <a:t>/</a:t>
            </a:r>
            <a:r>
              <a:rPr lang="es-ES" dirty="0" err="1">
                <a:ea typeface="+mn-lt"/>
                <a:cs typeface="+mn-lt"/>
              </a:rPr>
              <a:t>bash</a:t>
            </a:r>
            <a:r>
              <a:rPr lang="es-ES" dirty="0">
                <a:ea typeface="+mn-lt"/>
                <a:cs typeface="+mn-lt"/>
              </a:rPr>
              <a:t>    # Opcional #</a:t>
            </a:r>
            <a:endParaRPr lang="es-ES" dirty="0"/>
          </a:p>
          <a:p>
            <a:r>
              <a:rPr lang="es-ES" dirty="0"/>
              <a:t>Podemos cambiar el puerto (recomendable) con el parámetro Port. </a:t>
            </a:r>
          </a:p>
          <a:p>
            <a:pPr lvl="1"/>
            <a:r>
              <a:rPr lang="es-ES" dirty="0"/>
              <a:t>Ejemplo:</a:t>
            </a:r>
            <a:br>
              <a:rPr lang="es-ES" dirty="0"/>
            </a:br>
            <a:r>
              <a:rPr lang="es-ES" dirty="0"/>
              <a:t>Port 8059</a:t>
            </a:r>
          </a:p>
          <a:p>
            <a:pPr lvl="1"/>
            <a:endParaRPr lang="es-ES" i="1"/>
          </a:p>
        </p:txBody>
      </p:sp>
      <p:pic>
        <p:nvPicPr>
          <p:cNvPr id="4" name="Imagen 4" descr="Imagen que contiene objeto, reloj&#10;&#10;Descripción generada automáticamente">
            <a:extLst>
              <a:ext uri="{FF2B5EF4-FFF2-40B4-BE49-F238E27FC236}">
                <a16:creationId xmlns:a16="http://schemas.microsoft.com/office/drawing/2014/main" id="{12BE8DFA-33BF-41BC-B49E-CCDC9953E3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3400" y="3604256"/>
            <a:ext cx="2743200" cy="389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0323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107C78-38DC-4A76-9C8A-DCED64C2D4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>
                <a:cs typeface="Posterama"/>
              </a:rPr>
              <a:t>Qué es lo primero que debo hacer? (1)</a:t>
            </a:r>
            <a:endParaRPr lang="es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BEA6A7-2B95-42FD-AB19-BDF5F28E7B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s-ES" dirty="0"/>
              <a:t>Hago que arranque en automático durante el IPL</a:t>
            </a:r>
          </a:p>
          <a:p>
            <a:pPr marL="685800">
              <a:spcBef>
                <a:spcPts val="500"/>
              </a:spcBef>
            </a:pPr>
            <a:r>
              <a:rPr lang="es-ES" sz="2400" dirty="0">
                <a:ea typeface="+mn-lt"/>
                <a:cs typeface="+mn-lt"/>
              </a:rPr>
              <a:t>CHGTCPSVR SVRSPCVAL(*SSHD) AUTOSTART(*YES)</a:t>
            </a:r>
          </a:p>
          <a:p>
            <a:r>
              <a:rPr lang="es-ES" dirty="0"/>
              <a:t>Creo el directorio de usuario en el IFS con los permisos sólo para mi perfil:</a:t>
            </a:r>
          </a:p>
          <a:p>
            <a:pPr lvl="1"/>
            <a:r>
              <a:rPr lang="es-ES" dirty="0"/>
              <a:t>CALL QP2TERM</a:t>
            </a:r>
          </a:p>
          <a:p>
            <a:pPr lvl="1"/>
            <a:r>
              <a:rPr lang="es-ES" dirty="0" err="1"/>
              <a:t>mkdir</a:t>
            </a:r>
            <a:r>
              <a:rPr lang="es-ES" dirty="0"/>
              <a:t> /home/USUARIO</a:t>
            </a:r>
          </a:p>
          <a:p>
            <a:pPr lvl="1"/>
            <a:r>
              <a:rPr lang="es-ES" dirty="0" err="1"/>
              <a:t>chown</a:t>
            </a:r>
            <a:r>
              <a:rPr lang="es-ES" dirty="0"/>
              <a:t> usuario </a:t>
            </a:r>
            <a:r>
              <a:rPr lang="es-ES" dirty="0">
                <a:ea typeface="+mn-lt"/>
                <a:cs typeface="+mn-lt"/>
              </a:rPr>
              <a:t>/home/USUARIO</a:t>
            </a:r>
          </a:p>
          <a:p>
            <a:pPr lvl="1"/>
            <a:r>
              <a:rPr lang="es-ES" dirty="0" err="1"/>
              <a:t>chmod</a:t>
            </a:r>
            <a:r>
              <a:rPr lang="es-ES" dirty="0"/>
              <a:t> 700 </a:t>
            </a:r>
            <a:r>
              <a:rPr lang="es-ES" dirty="0">
                <a:ea typeface="+mn-lt"/>
                <a:cs typeface="+mn-lt"/>
              </a:rPr>
              <a:t>/home/USUARIO</a:t>
            </a:r>
          </a:p>
          <a:p>
            <a:pPr lvl="1"/>
            <a:r>
              <a:rPr lang="es-ES" dirty="0" err="1"/>
              <a:t>ssh-keygen</a:t>
            </a:r>
            <a:r>
              <a:rPr lang="es-ES" dirty="0"/>
              <a:t> &lt;</a:t>
            </a:r>
            <a:r>
              <a:rPr lang="es-ES" dirty="0" err="1"/>
              <a:t>Enter</a:t>
            </a:r>
            <a:r>
              <a:rPr lang="es-ES" dirty="0"/>
              <a:t> a todas la preguntas que hará&gt;</a:t>
            </a:r>
          </a:p>
          <a:p>
            <a:pPr lvl="1"/>
            <a:r>
              <a:rPr lang="es-ES" dirty="0"/>
              <a:t>Salgo con F3</a:t>
            </a:r>
          </a:p>
        </p:txBody>
      </p:sp>
    </p:spTree>
    <p:extLst>
      <p:ext uri="{BB962C8B-B14F-4D97-AF65-F5344CB8AC3E}">
        <p14:creationId xmlns:p14="http://schemas.microsoft.com/office/powerpoint/2010/main" val="11465726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107C78-38DC-4A76-9C8A-DCED64C2D4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>
                <a:cs typeface="Posterama"/>
              </a:rPr>
              <a:t>Qué es lo primero que debo hacer? (2)</a:t>
            </a:r>
            <a:endParaRPr lang="es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BEA6A7-2B95-42FD-AB19-BDF5F28E7B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55000" lnSpcReduction="20000"/>
          </a:bodyPr>
          <a:lstStyle/>
          <a:p>
            <a:r>
              <a:rPr lang="es-ES" dirty="0"/>
              <a:t>Creo mis llaves públicas y privadas usando </a:t>
            </a:r>
            <a:r>
              <a:rPr lang="es-ES" dirty="0" err="1"/>
              <a:t>PuTTYGen</a:t>
            </a:r>
            <a:r>
              <a:rPr lang="es-ES" dirty="0"/>
              <a:t> o </a:t>
            </a:r>
            <a:r>
              <a:rPr lang="es-ES" dirty="0" err="1"/>
              <a:t>ssh-keygen</a:t>
            </a:r>
            <a:r>
              <a:rPr lang="es-ES" dirty="0"/>
              <a:t> en mi PC y subo la llave privada al servidor para poder firmarme sin </a:t>
            </a:r>
            <a:r>
              <a:rPr lang="es-ES" dirty="0" err="1"/>
              <a:t>password</a:t>
            </a:r>
            <a:r>
              <a:rPr lang="es-ES" dirty="0"/>
              <a:t>. Puedo usar </a:t>
            </a:r>
            <a:r>
              <a:rPr lang="es-ES" dirty="0" err="1"/>
              <a:t>ssh</a:t>
            </a:r>
            <a:r>
              <a:rPr lang="es-ES" dirty="0"/>
              <a:t>-</a:t>
            </a:r>
            <a:r>
              <a:rPr lang="es-ES" dirty="0" err="1"/>
              <a:t>copy</a:t>
            </a:r>
            <a:r>
              <a:rPr lang="es-ES" dirty="0"/>
              <a:t>-id</a:t>
            </a:r>
          </a:p>
          <a:p>
            <a:r>
              <a:rPr lang="es-ES" dirty="0"/>
              <a:t>Instalo las herramientas Open </a:t>
            </a:r>
            <a:r>
              <a:rPr lang="es-ES" err="1"/>
              <a:t>Source</a:t>
            </a:r>
            <a:r>
              <a:rPr lang="es-ES" dirty="0"/>
              <a:t>, preferentemente usando Access Client </a:t>
            </a:r>
            <a:r>
              <a:rPr lang="es-ES" err="1"/>
              <a:t>Solutions</a:t>
            </a:r>
            <a:r>
              <a:rPr lang="es-ES" dirty="0"/>
              <a:t> para que instale BASH (se instala por default). También se recomienda instalar TMUX, GZIP, PIGZ, Python3, Python3-pip, RSYNC, LFTP, MC, VIM, </a:t>
            </a:r>
            <a:r>
              <a:rPr lang="es-ES"/>
              <a:t>JOE, NANO, db2util</a:t>
            </a:r>
          </a:p>
          <a:p>
            <a:r>
              <a:rPr lang="es-ES" dirty="0"/>
              <a:t>Creo mi archivo de perfil /home/USUARIO/.</a:t>
            </a:r>
            <a:r>
              <a:rPr lang="es-ES" dirty="0" err="1"/>
              <a:t>bash_profile</a:t>
            </a:r>
            <a:r>
              <a:rPr lang="es-ES" dirty="0"/>
              <a:t>  (Puedo subirlo con </a:t>
            </a:r>
            <a:r>
              <a:rPr lang="es-ES" dirty="0" err="1"/>
              <a:t>Filezilla</a:t>
            </a:r>
            <a:r>
              <a:rPr lang="es-ES" dirty="0"/>
              <a:t> o usar alguno de los editores como "vi" o "nano")</a:t>
            </a:r>
          </a:p>
          <a:p>
            <a:pPr lvl="1"/>
            <a:r>
              <a:rPr lang="es-ES" dirty="0"/>
              <a:t>PATH=$PATH:/</a:t>
            </a:r>
            <a:r>
              <a:rPr lang="es-ES" dirty="0" err="1"/>
              <a:t>QOpenSys</a:t>
            </a:r>
            <a:r>
              <a:rPr lang="es-ES" dirty="0"/>
              <a:t>/</a:t>
            </a:r>
            <a:r>
              <a:rPr lang="es-ES" dirty="0" err="1"/>
              <a:t>pkgs</a:t>
            </a:r>
            <a:r>
              <a:rPr lang="es-ES" dirty="0"/>
              <a:t>/</a:t>
            </a:r>
            <a:r>
              <a:rPr lang="es-ES" dirty="0" err="1"/>
              <a:t>bin</a:t>
            </a:r>
            <a:endParaRPr lang="es-ES" dirty="0"/>
          </a:p>
          <a:p>
            <a:pPr lvl="1"/>
            <a:r>
              <a:rPr lang="es-ES" dirty="0"/>
              <a:t>TERM=</a:t>
            </a:r>
            <a:r>
              <a:rPr lang="es-ES" dirty="0" err="1"/>
              <a:t>aixterm</a:t>
            </a:r>
            <a:endParaRPr lang="es-ES" dirty="0"/>
          </a:p>
          <a:p>
            <a:pPr lvl="1"/>
            <a:r>
              <a:rPr lang="es-ES" dirty="0" err="1">
                <a:ea typeface="+mn-lt"/>
                <a:cs typeface="+mn-lt"/>
              </a:rPr>
              <a:t>export</a:t>
            </a:r>
            <a:r>
              <a:rPr lang="es-ES" dirty="0">
                <a:ea typeface="+mn-lt"/>
                <a:cs typeface="+mn-lt"/>
              </a:rPr>
              <a:t> QIBM_MULTI_THREADED='Y'</a:t>
            </a:r>
            <a:endParaRPr lang="es-ES" dirty="0"/>
          </a:p>
          <a:p>
            <a:pPr lvl="1"/>
            <a:r>
              <a:rPr lang="es-ES" dirty="0" err="1">
                <a:ea typeface="+mn-lt"/>
                <a:cs typeface="+mn-lt"/>
              </a:rPr>
              <a:t>export</a:t>
            </a:r>
            <a:r>
              <a:rPr lang="es-ES" dirty="0">
                <a:ea typeface="+mn-lt"/>
                <a:cs typeface="+mn-lt"/>
              </a:rPr>
              <a:t> LC_CTYPE=ES_MX</a:t>
            </a:r>
            <a:endParaRPr lang="es-ES" dirty="0"/>
          </a:p>
          <a:p>
            <a:pPr lvl="1"/>
            <a:r>
              <a:rPr lang="es-ES" dirty="0" err="1">
                <a:ea typeface="+mn-lt"/>
                <a:cs typeface="+mn-lt"/>
              </a:rPr>
              <a:t>export</a:t>
            </a:r>
            <a:r>
              <a:rPr lang="es-ES" dirty="0">
                <a:ea typeface="+mn-lt"/>
                <a:cs typeface="+mn-lt"/>
              </a:rPr>
              <a:t> PS1="\u@\[\e[32m\]\H\[\e[m\]:\w&gt;"</a:t>
            </a:r>
            <a:endParaRPr lang="es-ES" dirty="0"/>
          </a:p>
          <a:p>
            <a:pPr lvl="1"/>
            <a:r>
              <a:rPr lang="es-ES" dirty="0" err="1"/>
              <a:t>export</a:t>
            </a:r>
            <a:r>
              <a:rPr lang="es-ES" dirty="0"/>
              <a:t> TERM</a:t>
            </a:r>
          </a:p>
          <a:p>
            <a:pPr lvl="1"/>
            <a:r>
              <a:rPr lang="es-ES" dirty="0" err="1"/>
              <a:t>export</a:t>
            </a:r>
            <a:r>
              <a:rPr lang="es-ES" dirty="0"/>
              <a:t> PATH</a:t>
            </a:r>
          </a:p>
          <a:p>
            <a:r>
              <a:rPr lang="es-ES" dirty="0"/>
              <a:t>Reinicio el servicio de SSHD</a:t>
            </a:r>
          </a:p>
          <a:p>
            <a:pPr lvl="1"/>
            <a:r>
              <a:rPr lang="es-ES" dirty="0"/>
              <a:t>ENDTCPSVR *SSHD</a:t>
            </a:r>
          </a:p>
          <a:p>
            <a:pPr lvl="1"/>
            <a:r>
              <a:rPr lang="es-ES" dirty="0"/>
              <a:t>STRTCPSVR *SSHD</a:t>
            </a:r>
          </a:p>
        </p:txBody>
      </p:sp>
    </p:spTree>
    <p:extLst>
      <p:ext uri="{BB962C8B-B14F-4D97-AF65-F5344CB8AC3E}">
        <p14:creationId xmlns:p14="http://schemas.microsoft.com/office/powerpoint/2010/main" val="33742991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7962AE0-6A1C-4B76-9D52-10E5E6D7D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15" name="Top left">
            <a:extLst>
              <a:ext uri="{FF2B5EF4-FFF2-40B4-BE49-F238E27FC236}">
                <a16:creationId xmlns:a16="http://schemas.microsoft.com/office/drawing/2014/main" id="{C7786FBB-D814-4B7C-B4F8-6559A6D1AE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25" y="-1543"/>
            <a:ext cx="2198951" cy="3349518"/>
            <a:chOff x="10849" y="-3086"/>
            <a:chExt cx="2198951" cy="3349518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E74190BE-4E9D-419A-B612-AE2DCCBA15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692844" y="-3086"/>
              <a:ext cx="1326111" cy="59760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8DBE5589-638A-4EFA-B570-3EAA923292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A58CA99F-A0E5-40E6-B7F4-E60055E6F7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CE783AD8-8401-49AD-A30E-859489CFA5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82AE5094-5B2D-4776-B149-0B9E1EF3BF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125B3C86-74E7-474A-B058-D2F864805F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42BB52EE-1801-4AEA-9748-83F249745C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FB94A23D-9180-41FC-8AC1-0052CA0165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122CF0ED-300F-455E-996C-705276720D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181" y="168425"/>
            <a:ext cx="4795282" cy="3566214"/>
          </a:xfrm>
        </p:spPr>
        <p:txBody>
          <a:bodyPr anchor="ctr">
            <a:normAutofit/>
          </a:bodyPr>
          <a:lstStyle/>
          <a:p>
            <a:r>
              <a:rPr lang="es-ES" dirty="0">
                <a:cs typeface="Posterama"/>
              </a:rPr>
              <a:t>Generando llaves públicas y privadas - Conectándonos sin contraseña</a:t>
            </a: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24566C2-0059-4DB5-B6F2-0EAA75D01D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5372" y="169025"/>
            <a:ext cx="4977905" cy="356539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es-ES" sz="1100"/>
              <a:t>Para conectarnos desde Windows podemos usar el cliente de OpenSSH desde una sesión de CMD: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s-ES" sz="1100"/>
              <a:t>ssh-keygen &lt;Enter a cada pregunta&gt; </a:t>
            </a:r>
          </a:p>
          <a:p>
            <a:pPr marL="914400" lvl="1" indent="-457200">
              <a:lnSpc>
                <a:spcPct val="100000"/>
              </a:lnSpc>
            </a:pPr>
            <a:r>
              <a:rPr lang="es-ES" sz="1100"/>
              <a:t>Generará un archivo id_rsa.pub en el directorio c:\Users\MIUSUARIO\.ssh\</a:t>
            </a:r>
          </a:p>
          <a:p>
            <a:pPr marL="914400" lvl="1" indent="-457200">
              <a:lnSpc>
                <a:spcPct val="100000"/>
              </a:lnSpc>
            </a:pPr>
            <a:r>
              <a:rPr lang="es-ES" sz="1100"/>
              <a:t>Debo abrir con Notepad y copiar el contenido en el portapapeles.</a:t>
            </a:r>
          </a:p>
          <a:p>
            <a:pPr marL="914400" lvl="1" indent="-457200">
              <a:lnSpc>
                <a:spcPct val="100000"/>
              </a:lnSpc>
            </a:pPr>
            <a:r>
              <a:rPr lang="es-ES" sz="1100"/>
              <a:t>Me conecto por Filezilla al servidor, entro en /home/UserIBMi/.ssh/ y edito el archivo authorized_keys. Debo agregar el contenido al final del archivo</a:t>
            </a:r>
          </a:p>
          <a:p>
            <a:pPr marL="914400" lvl="1" indent="-457200">
              <a:lnSpc>
                <a:spcPct val="100000"/>
              </a:lnSpc>
            </a:pPr>
            <a:r>
              <a:rPr lang="es-ES" sz="1100"/>
              <a:t>Si tengo PuTTY debo usar PuTTYGen (viene en la versión completa del producto) y copiar la clave de OpenSSH que aparece en la ventana</a:t>
            </a:r>
          </a:p>
          <a:p>
            <a:pPr marL="914400" lvl="1" indent="-457200">
              <a:lnSpc>
                <a:spcPct val="100000"/>
              </a:lnSpc>
            </a:pPr>
            <a:r>
              <a:rPr lang="es-ES" sz="1100"/>
              <a:t>En la sesión de Putty debemos indicar la clave privada y el usuario para conectarnos sin contraseña</a:t>
            </a:r>
          </a:p>
          <a:p>
            <a:pPr marL="914400" lvl="1" indent="-457200">
              <a:lnSpc>
                <a:spcPct val="100000"/>
              </a:lnSpc>
            </a:pPr>
            <a:r>
              <a:rPr lang="es-ES" sz="1100">
                <a:ea typeface="+mn-lt"/>
                <a:cs typeface="+mn-lt"/>
                <a:hlinkClick r:id="rId3"/>
              </a:rPr>
              <a:t>Configuring the PuTTY Secure Shell (SSH) Client to Use Public-Key Authentication</a:t>
            </a:r>
            <a:endParaRPr lang="es-ES" sz="1100"/>
          </a:p>
        </p:txBody>
      </p:sp>
      <p:pic>
        <p:nvPicPr>
          <p:cNvPr id="4" name="Imagen 4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E5B6D8E1-6EAE-4188-843E-D7DDE3B0FC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746" y="3891678"/>
            <a:ext cx="3088064" cy="2393250"/>
          </a:xfrm>
          <a:prstGeom prst="rect">
            <a:avLst/>
          </a:prstGeom>
        </p:spPr>
      </p:pic>
      <p:pic>
        <p:nvPicPr>
          <p:cNvPr id="5" name="Imagen 5" descr="Interfaz de usuario gráfica, Texto, Aplicación, Correo electrónico&#10;&#10;Descripción generada automáticamente">
            <a:extLst>
              <a:ext uri="{FF2B5EF4-FFF2-40B4-BE49-F238E27FC236}">
                <a16:creationId xmlns:a16="http://schemas.microsoft.com/office/drawing/2014/main" id="{623DC154-DA58-4E7E-A92D-00AF63547F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6304" y="3891678"/>
            <a:ext cx="3612453" cy="2393250"/>
          </a:xfrm>
          <a:prstGeom prst="rect">
            <a:avLst/>
          </a:prstGeom>
        </p:spPr>
      </p:pic>
      <p:pic>
        <p:nvPicPr>
          <p:cNvPr id="6" name="Imagen 6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5E63EAFF-5362-44D4-BB9F-485038E843E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94247" y="4163986"/>
            <a:ext cx="3792072" cy="1848634"/>
          </a:xfrm>
          <a:prstGeom prst="rect">
            <a:avLst/>
          </a:prstGeom>
        </p:spPr>
      </p:pic>
      <p:grpSp>
        <p:nvGrpSpPr>
          <p:cNvPr id="25" name="Bottom Right">
            <a:extLst>
              <a:ext uri="{FF2B5EF4-FFF2-40B4-BE49-F238E27FC236}">
                <a16:creationId xmlns:a16="http://schemas.microsoft.com/office/drawing/2014/main" id="{DDC3FEE1-4DDD-4C12-B18A-34587ACF85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74976" y="3278144"/>
            <a:ext cx="4211600" cy="3581399"/>
            <a:chOff x="7980400" y="3276601"/>
            <a:chExt cx="4211600" cy="3581399"/>
          </a:xfrm>
        </p:grpSpPr>
        <p:grpSp>
          <p:nvGrpSpPr>
            <p:cNvPr id="26" name="Graphic 157">
              <a:extLst>
                <a:ext uri="{FF2B5EF4-FFF2-40B4-BE49-F238E27FC236}">
                  <a16:creationId xmlns:a16="http://schemas.microsoft.com/office/drawing/2014/main" id="{9E590E23-57CA-4ECA-BF93-1C77EEA75D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6"/>
              <a:chOff x="4114800" y="1423987"/>
              <a:chExt cx="3961542" cy="4007547"/>
            </a:xfrm>
            <a:noFill/>
          </p:grpSpPr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320E1C00-1FB5-4DA8-8735-13CA2E107EE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5329D39B-6EE1-4C62-B777-E5D6781C2E9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B5F30261-1F25-4D81-8214-8DA98F4CCA0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DD5C5DC6-F152-43E6-ACCC-8D968C90A7F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FA0326F0-709D-48A6-961E-A908D199759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6800F1DE-2049-450A-9525-884F9C37C1C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8864187D-D17C-4149-8DBE-FA91B00F998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CBE79E6F-5274-49A8-A290-DB030C5E3C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293938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8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37962AE0-6A1C-4B76-9D52-10E5E6D7D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8" name="Top left">
            <a:extLst>
              <a:ext uri="{FF2B5EF4-FFF2-40B4-BE49-F238E27FC236}">
                <a16:creationId xmlns:a16="http://schemas.microsoft.com/office/drawing/2014/main" id="{32D15CB3-AC64-41F7-86F8-22A111F3DC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25" y="-1543"/>
            <a:ext cx="2198951" cy="3349518"/>
            <a:chOff x="10849" y="-3086"/>
            <a:chExt cx="2198951" cy="3349518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9B8FAC53-55F6-4B51-8FAD-977E5E7D7E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692844" y="-3086"/>
              <a:ext cx="1326111" cy="59760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BC29D267-CD4D-4FD7-8F45-1C8FB4235A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0EFC9A2B-D1CA-4247-836D-EAB80EB5ED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4F9AB28-B3F0-425B-8E51-E16DDB8536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891B00CE-2CF5-4DF1-A345-4516E2E83D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8B332657-F1E9-428F-BA70-8DD848E553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766A6EF8-94C7-4127-9EF9-584AD6885B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3B1C2001-8549-4C7B-86AB-049B0C99EF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A3E827F0-BA0C-4049-B5F7-333627EF6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181" y="168425"/>
            <a:ext cx="9988166" cy="1499401"/>
          </a:xfrm>
        </p:spPr>
        <p:txBody>
          <a:bodyPr>
            <a:normAutofit/>
          </a:bodyPr>
          <a:lstStyle/>
          <a:p>
            <a:pPr algn="ctr"/>
            <a:r>
              <a:rPr lang="es-ES">
                <a:cs typeface="Posterama"/>
              </a:rPr>
              <a:t>Creando túneles - Generalidades</a:t>
            </a:r>
            <a:endParaRPr lang="es-ES"/>
          </a:p>
        </p:txBody>
      </p:sp>
      <p:grpSp>
        <p:nvGrpSpPr>
          <p:cNvPr id="10" name="Bottom Right">
            <a:extLst>
              <a:ext uri="{FF2B5EF4-FFF2-40B4-BE49-F238E27FC236}">
                <a16:creationId xmlns:a16="http://schemas.microsoft.com/office/drawing/2014/main" id="{921D9B61-CDA2-49D1-82AA-534691496F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74976" y="3278144"/>
            <a:ext cx="4211600" cy="3581399"/>
            <a:chOff x="7980400" y="3276601"/>
            <a:chExt cx="4211600" cy="3581399"/>
          </a:xfrm>
        </p:grpSpPr>
        <p:grpSp>
          <p:nvGrpSpPr>
            <p:cNvPr id="24" name="Graphic 157">
              <a:extLst>
                <a:ext uri="{FF2B5EF4-FFF2-40B4-BE49-F238E27FC236}">
                  <a16:creationId xmlns:a16="http://schemas.microsoft.com/office/drawing/2014/main" id="{A202591B-301C-460E-801A-4C116AC08C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6"/>
              <a:chOff x="4114800" y="1423987"/>
              <a:chExt cx="3961542" cy="4007547"/>
            </a:xfrm>
            <a:noFill/>
          </p:grpSpPr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257EC7EC-4934-4A65-B3AA-6AE3BD0739C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201FEC27-F3E2-41E5-8C3B-FF66A13D843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CBFE67A7-A995-43D6-8414-EBB2A758A03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6DB28E40-FF5E-459D-B516-A16554BBBF2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9724247A-6615-4D27-80F0-33927628267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495168B2-CEF6-486B-AD0C-D063CDD9885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E27C133D-9749-4B34-9018-29F3FF86C0F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10388060-18B7-4BD6-A3C5-F6B8E1467E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aphicFrame>
        <p:nvGraphicFramePr>
          <p:cNvPr id="12" name="Marcador de contenido 2">
            <a:extLst>
              <a:ext uri="{FF2B5EF4-FFF2-40B4-BE49-F238E27FC236}">
                <a16:creationId xmlns:a16="http://schemas.microsoft.com/office/drawing/2014/main" id="{E9AB91AB-CBCE-4300-8C53-56C6CAE012D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74938299"/>
              </p:ext>
            </p:extLst>
          </p:nvPr>
        </p:nvGraphicFramePr>
        <p:xfrm>
          <a:off x="600306" y="1847031"/>
          <a:ext cx="10982090" cy="42760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709542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70C060-59D2-4ED5-91B3-A4AFE31719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>
                <a:cs typeface="Posterama"/>
              </a:rPr>
              <a:t>Túnel Local</a:t>
            </a:r>
            <a:endParaRPr lang="es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2AC9CEA-F65A-45E1-AB24-EA3114A736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460182" cy="3312248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s-ES" dirty="0"/>
              <a:t>El más común y fácil de usar:</a:t>
            </a:r>
          </a:p>
          <a:p>
            <a:pPr lvl="1"/>
            <a:r>
              <a:rPr lang="es-ES" dirty="0"/>
              <a:t>Ejemplo: </a:t>
            </a:r>
            <a:r>
              <a:rPr lang="es-ES" i="1" dirty="0" err="1"/>
              <a:t>ssh</a:t>
            </a:r>
            <a:r>
              <a:rPr lang="es-ES" i="1" dirty="0"/>
              <a:t> –L 8080:127.0.0.1:80 </a:t>
            </a:r>
            <a:r>
              <a:rPr lang="es-ES" i="1" dirty="0" err="1"/>
              <a:t>usuario@IPSERVER</a:t>
            </a:r>
            <a:endParaRPr lang="es-ES" i="1" dirty="0"/>
          </a:p>
          <a:p>
            <a:pPr lvl="1"/>
            <a:endParaRPr lang="es-ES" dirty="0"/>
          </a:p>
          <a:p>
            <a:pPr lvl="1"/>
            <a:r>
              <a:rPr lang="es-ES" dirty="0"/>
              <a:t>-L declara un túnel local</a:t>
            </a:r>
          </a:p>
          <a:p>
            <a:pPr lvl="1"/>
            <a:r>
              <a:rPr lang="es-ES" dirty="0"/>
              <a:t>8080 es el puerto en que veré el túnel</a:t>
            </a:r>
          </a:p>
          <a:p>
            <a:pPr lvl="1"/>
            <a:r>
              <a:rPr lang="es-ES" dirty="0"/>
              <a:t>127.0.0.1 es la IP vista desde el servidor remoto. En este caso es el propio servidor, pero podría ser otro en la misma red</a:t>
            </a:r>
          </a:p>
          <a:p>
            <a:pPr lvl="1"/>
            <a:r>
              <a:rPr lang="es-ES" dirty="0"/>
              <a:t>80 es el puerto del servidor remoto</a:t>
            </a:r>
          </a:p>
          <a:p>
            <a:pPr marL="457200" lvl="1" indent="0">
              <a:buNone/>
            </a:pPr>
            <a:endParaRPr lang="es-ES" dirty="0"/>
          </a:p>
        </p:txBody>
      </p:sp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44A16124-DDD6-4F10-8DF6-E1B0702F4901}"/>
              </a:ext>
            </a:extLst>
          </p:cNvPr>
          <p:cNvSpPr/>
          <p:nvPr/>
        </p:nvSpPr>
        <p:spPr>
          <a:xfrm>
            <a:off x="845128" y="5604164"/>
            <a:ext cx="2078181" cy="914400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s-ES">
                <a:solidFill>
                  <a:schemeClr val="tx1"/>
                </a:solidFill>
              </a:rPr>
              <a:t>Puerto 8080</a:t>
            </a:r>
          </a:p>
        </p:txBody>
      </p:sp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1E41EFF2-993C-4108-BDF9-31EB8DE9236B}"/>
              </a:ext>
            </a:extLst>
          </p:cNvPr>
          <p:cNvSpPr/>
          <p:nvPr/>
        </p:nvSpPr>
        <p:spPr>
          <a:xfrm>
            <a:off x="9208077" y="5598968"/>
            <a:ext cx="2258291" cy="914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s-ES">
                <a:solidFill>
                  <a:schemeClr val="tx1"/>
                </a:solidFill>
              </a:rPr>
              <a:t>Puerto 80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0AA91125-D3C0-4174-A0DD-79AD287B29E5}"/>
              </a:ext>
            </a:extLst>
          </p:cNvPr>
          <p:cNvSpPr txBox="1"/>
          <p:nvPr/>
        </p:nvSpPr>
        <p:spPr>
          <a:xfrm>
            <a:off x="844261" y="5083751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b="1"/>
              <a:t>Equipo Local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E35BFBF1-E04B-4604-A416-DA9DB6408ABF}"/>
              </a:ext>
            </a:extLst>
          </p:cNvPr>
          <p:cNvSpPr txBox="1"/>
          <p:nvPr/>
        </p:nvSpPr>
        <p:spPr>
          <a:xfrm>
            <a:off x="9309387" y="5083751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b="1"/>
              <a:t>Equipo Remoto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63C69F98-02A3-4319-9263-B2E1DB13DD2D}"/>
              </a:ext>
            </a:extLst>
          </p:cNvPr>
          <p:cNvSpPr txBox="1"/>
          <p:nvPr/>
        </p:nvSpPr>
        <p:spPr>
          <a:xfrm>
            <a:off x="3448914" y="5499387"/>
            <a:ext cx="5763490" cy="6063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lvl="1">
              <a:lnSpc>
                <a:spcPct val="110000"/>
              </a:lnSpc>
              <a:spcBef>
                <a:spcPts val="500"/>
              </a:spcBef>
            </a:pPr>
            <a:r>
              <a:rPr lang="es-ES" sz="1400" i="1" err="1">
                <a:ea typeface="+mn-lt"/>
                <a:cs typeface="+mn-lt"/>
              </a:rPr>
              <a:t>ssh</a:t>
            </a:r>
            <a:r>
              <a:rPr lang="es-ES" sz="1400" i="1">
                <a:ea typeface="+mn-lt"/>
                <a:cs typeface="+mn-lt"/>
              </a:rPr>
              <a:t> –L 8080:127.0.0.1:80 </a:t>
            </a:r>
            <a:r>
              <a:rPr lang="es-ES" sz="1400" i="1" err="1">
                <a:ea typeface="+mn-lt"/>
                <a:cs typeface="+mn-lt"/>
              </a:rPr>
              <a:t>usuario@IP_Remoto</a:t>
            </a:r>
            <a:endParaRPr lang="es-ES" sz="1400" err="1">
              <a:ea typeface="+mn-lt"/>
              <a:cs typeface="+mn-lt"/>
            </a:endParaRPr>
          </a:p>
          <a:p>
            <a:endParaRPr lang="es-ES"/>
          </a:p>
        </p:txBody>
      </p:sp>
      <p:sp>
        <p:nvSpPr>
          <p:cNvPr id="12" name="Flecha: a la derecha 11">
            <a:extLst>
              <a:ext uri="{FF2B5EF4-FFF2-40B4-BE49-F238E27FC236}">
                <a16:creationId xmlns:a16="http://schemas.microsoft.com/office/drawing/2014/main" id="{E523947A-6ECD-4F3A-B360-70C8FE999D2D}"/>
              </a:ext>
            </a:extLst>
          </p:cNvPr>
          <p:cNvSpPr/>
          <p:nvPr/>
        </p:nvSpPr>
        <p:spPr>
          <a:xfrm>
            <a:off x="2923344" y="5463158"/>
            <a:ext cx="6386944" cy="1302326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3" name="Conector recto de flecha 12">
            <a:extLst>
              <a:ext uri="{FF2B5EF4-FFF2-40B4-BE49-F238E27FC236}">
                <a16:creationId xmlns:a16="http://schemas.microsoft.com/office/drawing/2014/main" id="{9E054402-7AF1-4A00-B1C7-27B2CBB76DA6}"/>
              </a:ext>
            </a:extLst>
          </p:cNvPr>
          <p:cNvCxnSpPr/>
          <p:nvPr/>
        </p:nvCxnSpPr>
        <p:spPr>
          <a:xfrm flipH="1" flipV="1">
            <a:off x="2721014" y="6124917"/>
            <a:ext cx="6570191" cy="522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97053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ExploreVTI">
  <a:themeElements>
    <a:clrScheme name="Custom 33">
      <a:dk1>
        <a:sysClr val="windowText" lastClr="000000"/>
      </a:dk1>
      <a:lt1>
        <a:sysClr val="window" lastClr="FFFFFF"/>
      </a:lt1>
      <a:dk2>
        <a:srgbClr val="201449"/>
      </a:dk2>
      <a:lt2>
        <a:srgbClr val="F3F0E9"/>
      </a:lt2>
      <a:accent1>
        <a:srgbClr val="E45221"/>
      </a:accent1>
      <a:accent2>
        <a:srgbClr val="4D4EE6"/>
      </a:accent2>
      <a:accent3>
        <a:srgbClr val="454B78"/>
      </a:accent3>
      <a:accent4>
        <a:srgbClr val="A3A3C1"/>
      </a:accent4>
      <a:accent5>
        <a:srgbClr val="7162FE"/>
      </a:accent5>
      <a:accent6>
        <a:srgbClr val="1EBE9B"/>
      </a:accent6>
      <a:hlink>
        <a:srgbClr val="F900A0"/>
      </a:hlink>
      <a:folHlink>
        <a:srgbClr val="954F72"/>
      </a:folHlink>
    </a:clrScheme>
    <a:fontScheme name="Custom 23">
      <a:majorFont>
        <a:latin typeface="Posterama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xploreVTI" id="{157DDAE2-BFCD-43FD-9602-E5EFEAD66DC3}" vid="{04B6EBF8-4645-4305-9753-050B4204785C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Circuit</Template>
  <TotalTime>0</TotalTime>
  <Words>4038</Words>
  <Application>Microsoft Macintosh PowerPoint</Application>
  <PresentationFormat>Panorámica</PresentationFormat>
  <Paragraphs>318</Paragraphs>
  <Slides>28</Slides>
  <Notes>22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28</vt:i4>
      </vt:variant>
    </vt:vector>
  </HeadingPairs>
  <TitlesOfParts>
    <vt:vector size="34" baseType="lpstr">
      <vt:lpstr>Arial</vt:lpstr>
      <vt:lpstr>Avenir Next LT Pro</vt:lpstr>
      <vt:lpstr>AvenirNext LT Pro Medium</vt:lpstr>
      <vt:lpstr>Calibri</vt:lpstr>
      <vt:lpstr>Posterama</vt:lpstr>
      <vt:lpstr>ExploreVTI</vt:lpstr>
      <vt:lpstr>Trucos con Openssh en IBM i</vt:lpstr>
      <vt:lpstr>Agenda</vt:lpstr>
      <vt:lpstr>Por qué usar SSH en IBM i?</vt:lpstr>
      <vt:lpstr>Cómo configuro OpenSSH en IBM i?</vt:lpstr>
      <vt:lpstr>Qué es lo primero que debo hacer? (1)</vt:lpstr>
      <vt:lpstr>Qué es lo primero que debo hacer? (2)</vt:lpstr>
      <vt:lpstr>Generando llaves públicas y privadas - Conectándonos sin contraseña</vt:lpstr>
      <vt:lpstr>Creando túneles - Generalidades</vt:lpstr>
      <vt:lpstr>Túnel Local</vt:lpstr>
      <vt:lpstr>Túnel Remoto</vt:lpstr>
      <vt:lpstr>Túnel Dinámico</vt:lpstr>
      <vt:lpstr>Combinando túneles</vt:lpstr>
      <vt:lpstr>Combinando túneles (2)</vt:lpstr>
      <vt:lpstr>Montando un directorio del IFS con SSHFS</vt:lpstr>
      <vt:lpstr>Usando un archivo de configuración</vt:lpstr>
      <vt:lpstr>Enviando y comprimiendo archivos a la vez</vt:lpstr>
      <vt:lpstr>Transfiriendo archivos por SFTP en modo batch y con usuario/password</vt:lpstr>
      <vt:lpstr>Ejecutar comandos de forma remota</vt:lpstr>
      <vt:lpstr> Norton Commander en IBM i</vt:lpstr>
      <vt:lpstr>Sincronizar directorio del IFS con otro servidor </vt:lpstr>
      <vt:lpstr>Saltando entre múltiples servidores</vt:lpstr>
      <vt:lpstr>Modificar los parámetros de Port Forwarding mientras estamos conectados</vt:lpstr>
      <vt:lpstr>Crear un túnel que se mantenga conectado de forma permanente</vt:lpstr>
      <vt:lpstr>Ejecutar varias tareas a la vez en la misma sesión</vt:lpstr>
      <vt:lpstr>Conectándonos con SSH para usar Access Client Solutions</vt:lpstr>
      <vt:lpstr>Conocimientos básicos recomendados para sacar el máximo provecho al SSH</vt:lpstr>
      <vt:lpstr>Preguntas?</vt:lpstr>
      <vt:lpstr>Muchas gracias!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/>
  <cp:lastModifiedBy>Diego Kesselman</cp:lastModifiedBy>
  <cp:revision>1205</cp:revision>
  <dcterms:created xsi:type="dcterms:W3CDTF">2021-08-17T17:13:09Z</dcterms:created>
  <dcterms:modified xsi:type="dcterms:W3CDTF">2021-08-27T14:57:40Z</dcterms:modified>
</cp:coreProperties>
</file>