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1" r:id="rId1"/>
  </p:sldMasterIdLst>
  <p:notesMasterIdLst>
    <p:notesMasterId r:id="rId43"/>
  </p:notesMasterIdLst>
  <p:handoutMasterIdLst>
    <p:handoutMasterId r:id="rId44"/>
  </p:handoutMasterIdLst>
  <p:sldIdLst>
    <p:sldId id="263" r:id="rId2"/>
    <p:sldId id="335" r:id="rId3"/>
    <p:sldId id="365" r:id="rId4"/>
    <p:sldId id="2136" r:id="rId5"/>
    <p:sldId id="682" r:id="rId6"/>
    <p:sldId id="2172" r:id="rId7"/>
    <p:sldId id="1104" r:id="rId8"/>
    <p:sldId id="1078" r:id="rId9"/>
    <p:sldId id="366" r:id="rId10"/>
    <p:sldId id="1079" r:id="rId11"/>
    <p:sldId id="1080" r:id="rId12"/>
    <p:sldId id="1087" r:id="rId13"/>
    <p:sldId id="1081" r:id="rId14"/>
    <p:sldId id="1074" r:id="rId15"/>
    <p:sldId id="1082" r:id="rId16"/>
    <p:sldId id="1083" r:id="rId17"/>
    <p:sldId id="1084" r:id="rId18"/>
    <p:sldId id="369" r:id="rId19"/>
    <p:sldId id="1094" r:id="rId20"/>
    <p:sldId id="1095" r:id="rId21"/>
    <p:sldId id="368" r:id="rId22"/>
    <p:sldId id="1092" r:id="rId23"/>
    <p:sldId id="1088" r:id="rId24"/>
    <p:sldId id="1075" r:id="rId25"/>
    <p:sldId id="1091" r:id="rId26"/>
    <p:sldId id="1085" r:id="rId27"/>
    <p:sldId id="1086" r:id="rId28"/>
    <p:sldId id="1089" r:id="rId29"/>
    <p:sldId id="1060" r:id="rId30"/>
    <p:sldId id="371" r:id="rId31"/>
    <p:sldId id="1096" r:id="rId32"/>
    <p:sldId id="1097" r:id="rId33"/>
    <p:sldId id="1098" r:id="rId34"/>
    <p:sldId id="1100" r:id="rId35"/>
    <p:sldId id="1099" r:id="rId36"/>
    <p:sldId id="1063" r:id="rId37"/>
    <p:sldId id="1105" r:id="rId38"/>
    <p:sldId id="1102" r:id="rId39"/>
    <p:sldId id="1106" r:id="rId40"/>
    <p:sldId id="1107" r:id="rId41"/>
    <p:sldId id="2173" r:id="rId42"/>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B2CF"/>
    <a:srgbClr val="DAFBFF"/>
    <a:srgbClr val="0064FF"/>
    <a:srgbClr val="0F7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17" autoAdjust="0"/>
    <p:restoredTop sz="51563" autoAdjust="0"/>
  </p:normalViewPr>
  <p:slideViewPr>
    <p:cSldViewPr snapToGrid="0" snapToObjects="1" showGuides="1">
      <p:cViewPr varScale="1">
        <p:scale>
          <a:sx n="56" d="100"/>
          <a:sy n="56" d="100"/>
        </p:scale>
        <p:origin x="1061" y="53"/>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63" d="100"/>
          <a:sy n="63" d="100"/>
        </p:scale>
        <p:origin x="1992"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19BB86-7FE8-4C04-B19D-C69963BAA2CB}" type="doc">
      <dgm:prSet loTypeId="urn:microsoft.com/office/officeart/2009/3/layout/StepUpProcess" loCatId="process" qsTypeId="urn:microsoft.com/office/officeart/2005/8/quickstyle/simple5" qsCatId="simple" csTypeId="urn:microsoft.com/office/officeart/2005/8/colors/colorful3" csCatId="colorful" phldr="1"/>
      <dgm:spPr/>
      <dgm:t>
        <a:bodyPr/>
        <a:lstStyle/>
        <a:p>
          <a:endParaRPr lang="en-CA"/>
        </a:p>
      </dgm:t>
    </dgm:pt>
    <dgm:pt modelId="{6C07A116-B616-4EA3-84AB-94EB8E02D891}">
      <dgm:prSet phldrT="[Text]" custT="1"/>
      <dgm:spPr/>
      <dgm:t>
        <a:bodyPr/>
        <a:lstStyle/>
        <a:p>
          <a:r>
            <a:rPr lang="en-CA" sz="2000" dirty="0"/>
            <a:t>PowerAI Vision 1.1 May, 2018</a:t>
          </a:r>
        </a:p>
      </dgm:t>
    </dgm:pt>
    <dgm:pt modelId="{F56E864F-64A0-4CBD-A756-7659DA23B7FD}" type="parTrans" cxnId="{4EF4019E-8064-42FF-9ACA-284DCF294B90}">
      <dgm:prSet/>
      <dgm:spPr/>
      <dgm:t>
        <a:bodyPr/>
        <a:lstStyle/>
        <a:p>
          <a:endParaRPr lang="en-CA"/>
        </a:p>
      </dgm:t>
    </dgm:pt>
    <dgm:pt modelId="{C9A22D22-8377-45C4-8559-FD7D4E25ED08}" type="sibTrans" cxnId="{4EF4019E-8064-42FF-9ACA-284DCF294B90}">
      <dgm:prSet/>
      <dgm:spPr/>
      <dgm:t>
        <a:bodyPr/>
        <a:lstStyle/>
        <a:p>
          <a:endParaRPr lang="en-CA"/>
        </a:p>
      </dgm:t>
    </dgm:pt>
    <dgm:pt modelId="{350A5FFE-E7FE-4980-B6D7-384D3B031F3E}">
      <dgm:prSet phldrT="[Text]" custT="1"/>
      <dgm:spPr/>
      <dgm:t>
        <a:bodyPr/>
        <a:lstStyle/>
        <a:p>
          <a:r>
            <a:rPr lang="en-CA" sz="2000" kern="1200">
              <a:latin typeface="Arial" panose="020B0604020202020204"/>
              <a:ea typeface="+mn-ea"/>
              <a:cs typeface="+mn-cs"/>
            </a:rPr>
            <a:t>PowerAI Vision 1.1.1 Aug. 2018</a:t>
          </a:r>
          <a:endParaRPr lang="en-CA" sz="2000" kern="1200" dirty="0">
            <a:latin typeface="Arial" panose="020B0604020202020204"/>
            <a:ea typeface="+mn-ea"/>
            <a:cs typeface="+mn-cs"/>
          </a:endParaRPr>
        </a:p>
      </dgm:t>
    </dgm:pt>
    <dgm:pt modelId="{221638ED-A352-4927-9AA2-C985758C7BF8}" type="parTrans" cxnId="{15272E86-F824-400D-A259-92F272419559}">
      <dgm:prSet/>
      <dgm:spPr/>
      <dgm:t>
        <a:bodyPr/>
        <a:lstStyle/>
        <a:p>
          <a:endParaRPr lang="en-CA"/>
        </a:p>
      </dgm:t>
    </dgm:pt>
    <dgm:pt modelId="{7D988CAB-65EB-4725-8584-287AC7207FBC}" type="sibTrans" cxnId="{15272E86-F824-400D-A259-92F272419559}">
      <dgm:prSet/>
      <dgm:spPr/>
      <dgm:t>
        <a:bodyPr/>
        <a:lstStyle/>
        <a:p>
          <a:endParaRPr lang="en-CA"/>
        </a:p>
      </dgm:t>
    </dgm:pt>
    <dgm:pt modelId="{A00D9C10-3D82-467D-86F8-28D7E7771DD0}">
      <dgm:prSet phldrT="[Text]" custT="1"/>
      <dgm:spPr/>
      <dgm:t>
        <a:bodyPr/>
        <a:lstStyle/>
        <a:p>
          <a:r>
            <a:rPr lang="en-CA" sz="2000" kern="1200" dirty="0">
              <a:latin typeface="Arial" panose="020B0604020202020204"/>
              <a:ea typeface="+mn-ea"/>
              <a:cs typeface="+mn-cs"/>
            </a:rPr>
            <a:t>PowerAI Vision 1.1.2 Nov. 2018</a:t>
          </a:r>
        </a:p>
      </dgm:t>
    </dgm:pt>
    <dgm:pt modelId="{E861812E-5D26-4DAC-BF61-DDBBC73BFE3A}" type="parTrans" cxnId="{65243FFA-6B7B-4BC9-9FF6-DE8A6936DD87}">
      <dgm:prSet/>
      <dgm:spPr/>
      <dgm:t>
        <a:bodyPr/>
        <a:lstStyle/>
        <a:p>
          <a:endParaRPr lang="en-CA"/>
        </a:p>
      </dgm:t>
    </dgm:pt>
    <dgm:pt modelId="{EBA86E2A-E0DE-41C0-8FB2-AC27A30C8A4F}" type="sibTrans" cxnId="{65243FFA-6B7B-4BC9-9FF6-DE8A6936DD87}">
      <dgm:prSet/>
      <dgm:spPr/>
      <dgm:t>
        <a:bodyPr/>
        <a:lstStyle/>
        <a:p>
          <a:endParaRPr lang="en-CA"/>
        </a:p>
      </dgm:t>
    </dgm:pt>
    <dgm:pt modelId="{91E9B532-BA6C-4024-BF93-CF9D519CF7C4}" type="pres">
      <dgm:prSet presAssocID="{3019BB86-7FE8-4C04-B19D-C69963BAA2CB}" presName="rootnode" presStyleCnt="0">
        <dgm:presLayoutVars>
          <dgm:chMax/>
          <dgm:chPref/>
          <dgm:dir/>
          <dgm:animLvl val="lvl"/>
        </dgm:presLayoutVars>
      </dgm:prSet>
      <dgm:spPr/>
    </dgm:pt>
    <dgm:pt modelId="{91FEA947-5C47-4D75-8A24-8BA0842C8F6E}" type="pres">
      <dgm:prSet presAssocID="{6C07A116-B616-4EA3-84AB-94EB8E02D891}" presName="composite" presStyleCnt="0"/>
      <dgm:spPr/>
    </dgm:pt>
    <dgm:pt modelId="{ACC84D9E-8AE7-47A1-B38E-04C90E5F4865}" type="pres">
      <dgm:prSet presAssocID="{6C07A116-B616-4EA3-84AB-94EB8E02D891}" presName="LShape" presStyleLbl="alignNode1" presStyleIdx="0" presStyleCnt="5"/>
      <dgm:spPr/>
    </dgm:pt>
    <dgm:pt modelId="{78A268FD-1274-47AF-9D1A-4BDB83346277}" type="pres">
      <dgm:prSet presAssocID="{6C07A116-B616-4EA3-84AB-94EB8E02D891}" presName="ParentText" presStyleLbl="revTx" presStyleIdx="0" presStyleCnt="3">
        <dgm:presLayoutVars>
          <dgm:chMax val="0"/>
          <dgm:chPref val="0"/>
          <dgm:bulletEnabled val="1"/>
        </dgm:presLayoutVars>
      </dgm:prSet>
      <dgm:spPr/>
    </dgm:pt>
    <dgm:pt modelId="{E63F7BD3-3023-4D17-849E-0EE3E561FEC1}" type="pres">
      <dgm:prSet presAssocID="{6C07A116-B616-4EA3-84AB-94EB8E02D891}" presName="Triangle" presStyleLbl="alignNode1" presStyleIdx="1" presStyleCnt="5"/>
      <dgm:spPr/>
    </dgm:pt>
    <dgm:pt modelId="{C933EBB4-7343-42FF-AE47-F9594F83D06A}" type="pres">
      <dgm:prSet presAssocID="{C9A22D22-8377-45C4-8559-FD7D4E25ED08}" presName="sibTrans" presStyleCnt="0"/>
      <dgm:spPr/>
    </dgm:pt>
    <dgm:pt modelId="{C6C797F9-FB86-4F2B-8282-248F42FBC11E}" type="pres">
      <dgm:prSet presAssocID="{C9A22D22-8377-45C4-8559-FD7D4E25ED08}" presName="space" presStyleCnt="0"/>
      <dgm:spPr/>
    </dgm:pt>
    <dgm:pt modelId="{7E90763B-CC6B-456E-9E95-8FAF710222DF}" type="pres">
      <dgm:prSet presAssocID="{350A5FFE-E7FE-4980-B6D7-384D3B031F3E}" presName="composite" presStyleCnt="0"/>
      <dgm:spPr/>
    </dgm:pt>
    <dgm:pt modelId="{A76B7D69-E8BC-44F0-AF94-09CCDDA67398}" type="pres">
      <dgm:prSet presAssocID="{350A5FFE-E7FE-4980-B6D7-384D3B031F3E}" presName="LShape" presStyleLbl="alignNode1" presStyleIdx="2" presStyleCnt="5"/>
      <dgm:spPr/>
    </dgm:pt>
    <dgm:pt modelId="{628FF76E-2F17-4152-802A-B84263ED3DE5}" type="pres">
      <dgm:prSet presAssocID="{350A5FFE-E7FE-4980-B6D7-384D3B031F3E}" presName="ParentText" presStyleLbl="revTx" presStyleIdx="1" presStyleCnt="3">
        <dgm:presLayoutVars>
          <dgm:chMax val="0"/>
          <dgm:chPref val="0"/>
          <dgm:bulletEnabled val="1"/>
        </dgm:presLayoutVars>
      </dgm:prSet>
      <dgm:spPr/>
    </dgm:pt>
    <dgm:pt modelId="{E481E0F4-F7EC-4052-8E36-DF27832C4D47}" type="pres">
      <dgm:prSet presAssocID="{350A5FFE-E7FE-4980-B6D7-384D3B031F3E}" presName="Triangle" presStyleLbl="alignNode1" presStyleIdx="3" presStyleCnt="5"/>
      <dgm:spPr/>
    </dgm:pt>
    <dgm:pt modelId="{F6693517-3EE2-49CE-9BAE-7C21D56C911E}" type="pres">
      <dgm:prSet presAssocID="{7D988CAB-65EB-4725-8584-287AC7207FBC}" presName="sibTrans" presStyleCnt="0"/>
      <dgm:spPr/>
    </dgm:pt>
    <dgm:pt modelId="{927A05D4-F939-424E-98A8-7A59823C4BE4}" type="pres">
      <dgm:prSet presAssocID="{7D988CAB-65EB-4725-8584-287AC7207FBC}" presName="space" presStyleCnt="0"/>
      <dgm:spPr/>
    </dgm:pt>
    <dgm:pt modelId="{723D56F9-8375-43A9-8BC3-738FDDC6A388}" type="pres">
      <dgm:prSet presAssocID="{A00D9C10-3D82-467D-86F8-28D7E7771DD0}" presName="composite" presStyleCnt="0"/>
      <dgm:spPr/>
    </dgm:pt>
    <dgm:pt modelId="{A5BBC237-A45E-44F1-9068-894963353A82}" type="pres">
      <dgm:prSet presAssocID="{A00D9C10-3D82-467D-86F8-28D7E7771DD0}" presName="LShape" presStyleLbl="alignNode1" presStyleIdx="4" presStyleCnt="5"/>
      <dgm:spPr/>
    </dgm:pt>
    <dgm:pt modelId="{09206FEF-AD3D-453C-8B81-9779FB6516D4}" type="pres">
      <dgm:prSet presAssocID="{A00D9C10-3D82-467D-86F8-28D7E7771DD0}" presName="ParentText" presStyleLbl="revTx" presStyleIdx="2" presStyleCnt="3">
        <dgm:presLayoutVars>
          <dgm:chMax val="0"/>
          <dgm:chPref val="0"/>
          <dgm:bulletEnabled val="1"/>
        </dgm:presLayoutVars>
      </dgm:prSet>
      <dgm:spPr/>
    </dgm:pt>
  </dgm:ptLst>
  <dgm:cxnLst>
    <dgm:cxn modelId="{391D3E02-DC37-410B-92D7-D055186B056F}" type="presOf" srcId="{A00D9C10-3D82-467D-86F8-28D7E7771DD0}" destId="{09206FEF-AD3D-453C-8B81-9779FB6516D4}" srcOrd="0" destOrd="0" presId="urn:microsoft.com/office/officeart/2009/3/layout/StepUpProcess"/>
    <dgm:cxn modelId="{15272E86-F824-400D-A259-92F272419559}" srcId="{3019BB86-7FE8-4C04-B19D-C69963BAA2CB}" destId="{350A5FFE-E7FE-4980-B6D7-384D3B031F3E}" srcOrd="1" destOrd="0" parTransId="{221638ED-A352-4927-9AA2-C985758C7BF8}" sibTransId="{7D988CAB-65EB-4725-8584-287AC7207FBC}"/>
    <dgm:cxn modelId="{4EF4019E-8064-42FF-9ACA-284DCF294B90}" srcId="{3019BB86-7FE8-4C04-B19D-C69963BAA2CB}" destId="{6C07A116-B616-4EA3-84AB-94EB8E02D891}" srcOrd="0" destOrd="0" parTransId="{F56E864F-64A0-4CBD-A756-7659DA23B7FD}" sibTransId="{C9A22D22-8377-45C4-8559-FD7D4E25ED08}"/>
    <dgm:cxn modelId="{6CF6B99F-1102-4E46-BF90-FF8365688935}" type="presOf" srcId="{6C07A116-B616-4EA3-84AB-94EB8E02D891}" destId="{78A268FD-1274-47AF-9D1A-4BDB83346277}" srcOrd="0" destOrd="0" presId="urn:microsoft.com/office/officeart/2009/3/layout/StepUpProcess"/>
    <dgm:cxn modelId="{1BCDEDC8-0929-42E9-AE17-1F637D6BE426}" type="presOf" srcId="{3019BB86-7FE8-4C04-B19D-C69963BAA2CB}" destId="{91E9B532-BA6C-4024-BF93-CF9D519CF7C4}" srcOrd="0" destOrd="0" presId="urn:microsoft.com/office/officeart/2009/3/layout/StepUpProcess"/>
    <dgm:cxn modelId="{EE88C8E2-F81E-4F59-A1A8-02EFC218B801}" type="presOf" srcId="{350A5FFE-E7FE-4980-B6D7-384D3B031F3E}" destId="{628FF76E-2F17-4152-802A-B84263ED3DE5}" srcOrd="0" destOrd="0" presId="urn:microsoft.com/office/officeart/2009/3/layout/StepUpProcess"/>
    <dgm:cxn modelId="{65243FFA-6B7B-4BC9-9FF6-DE8A6936DD87}" srcId="{3019BB86-7FE8-4C04-B19D-C69963BAA2CB}" destId="{A00D9C10-3D82-467D-86F8-28D7E7771DD0}" srcOrd="2" destOrd="0" parTransId="{E861812E-5D26-4DAC-BF61-DDBBC73BFE3A}" sibTransId="{EBA86E2A-E0DE-41C0-8FB2-AC27A30C8A4F}"/>
    <dgm:cxn modelId="{09728280-51AB-4160-B03A-390BCF9D4BB9}" type="presParOf" srcId="{91E9B532-BA6C-4024-BF93-CF9D519CF7C4}" destId="{91FEA947-5C47-4D75-8A24-8BA0842C8F6E}" srcOrd="0" destOrd="0" presId="urn:microsoft.com/office/officeart/2009/3/layout/StepUpProcess"/>
    <dgm:cxn modelId="{4BD11C3D-6D5C-4521-AA05-71848E00074E}" type="presParOf" srcId="{91FEA947-5C47-4D75-8A24-8BA0842C8F6E}" destId="{ACC84D9E-8AE7-47A1-B38E-04C90E5F4865}" srcOrd="0" destOrd="0" presId="urn:microsoft.com/office/officeart/2009/3/layout/StepUpProcess"/>
    <dgm:cxn modelId="{041B2B42-9380-4F4E-AE64-24F593848B7D}" type="presParOf" srcId="{91FEA947-5C47-4D75-8A24-8BA0842C8F6E}" destId="{78A268FD-1274-47AF-9D1A-4BDB83346277}" srcOrd="1" destOrd="0" presId="urn:microsoft.com/office/officeart/2009/3/layout/StepUpProcess"/>
    <dgm:cxn modelId="{6BE73260-226E-4B64-8D3A-4769123996D0}" type="presParOf" srcId="{91FEA947-5C47-4D75-8A24-8BA0842C8F6E}" destId="{E63F7BD3-3023-4D17-849E-0EE3E561FEC1}" srcOrd="2" destOrd="0" presId="urn:microsoft.com/office/officeart/2009/3/layout/StepUpProcess"/>
    <dgm:cxn modelId="{B7BC9BA5-4300-40C9-9B24-8475C19787FC}" type="presParOf" srcId="{91E9B532-BA6C-4024-BF93-CF9D519CF7C4}" destId="{C933EBB4-7343-42FF-AE47-F9594F83D06A}" srcOrd="1" destOrd="0" presId="urn:microsoft.com/office/officeart/2009/3/layout/StepUpProcess"/>
    <dgm:cxn modelId="{274566BE-FC12-4A2F-A7A6-EA4D51C2270F}" type="presParOf" srcId="{C933EBB4-7343-42FF-AE47-F9594F83D06A}" destId="{C6C797F9-FB86-4F2B-8282-248F42FBC11E}" srcOrd="0" destOrd="0" presId="urn:microsoft.com/office/officeart/2009/3/layout/StepUpProcess"/>
    <dgm:cxn modelId="{3D701D2E-2257-467D-9ABF-814DE9B502EC}" type="presParOf" srcId="{91E9B532-BA6C-4024-BF93-CF9D519CF7C4}" destId="{7E90763B-CC6B-456E-9E95-8FAF710222DF}" srcOrd="2" destOrd="0" presId="urn:microsoft.com/office/officeart/2009/3/layout/StepUpProcess"/>
    <dgm:cxn modelId="{660F526E-9045-4B6A-87C6-67186B2E9DFE}" type="presParOf" srcId="{7E90763B-CC6B-456E-9E95-8FAF710222DF}" destId="{A76B7D69-E8BC-44F0-AF94-09CCDDA67398}" srcOrd="0" destOrd="0" presId="urn:microsoft.com/office/officeart/2009/3/layout/StepUpProcess"/>
    <dgm:cxn modelId="{B1A6A8C6-03F4-4BF8-B355-C0A2B0F66DF1}" type="presParOf" srcId="{7E90763B-CC6B-456E-9E95-8FAF710222DF}" destId="{628FF76E-2F17-4152-802A-B84263ED3DE5}" srcOrd="1" destOrd="0" presId="urn:microsoft.com/office/officeart/2009/3/layout/StepUpProcess"/>
    <dgm:cxn modelId="{5AA7D414-3A04-43AE-81BF-E91B615E4F84}" type="presParOf" srcId="{7E90763B-CC6B-456E-9E95-8FAF710222DF}" destId="{E481E0F4-F7EC-4052-8E36-DF27832C4D47}" srcOrd="2" destOrd="0" presId="urn:microsoft.com/office/officeart/2009/3/layout/StepUpProcess"/>
    <dgm:cxn modelId="{9314D55B-65C7-47BE-9215-CD9B9442D610}" type="presParOf" srcId="{91E9B532-BA6C-4024-BF93-CF9D519CF7C4}" destId="{F6693517-3EE2-49CE-9BAE-7C21D56C911E}" srcOrd="3" destOrd="0" presId="urn:microsoft.com/office/officeart/2009/3/layout/StepUpProcess"/>
    <dgm:cxn modelId="{D62F3912-3196-4DA1-91AA-188DFD577169}" type="presParOf" srcId="{F6693517-3EE2-49CE-9BAE-7C21D56C911E}" destId="{927A05D4-F939-424E-98A8-7A59823C4BE4}" srcOrd="0" destOrd="0" presId="urn:microsoft.com/office/officeart/2009/3/layout/StepUpProcess"/>
    <dgm:cxn modelId="{4B0AD1A9-5B94-45F1-A3C2-576253EB09E1}" type="presParOf" srcId="{91E9B532-BA6C-4024-BF93-CF9D519CF7C4}" destId="{723D56F9-8375-43A9-8BC3-738FDDC6A388}" srcOrd="4" destOrd="0" presId="urn:microsoft.com/office/officeart/2009/3/layout/StepUpProcess"/>
    <dgm:cxn modelId="{F17648CA-1974-4F3A-BF87-7B32F83457BA}" type="presParOf" srcId="{723D56F9-8375-43A9-8BC3-738FDDC6A388}" destId="{A5BBC237-A45E-44F1-9068-894963353A82}" srcOrd="0" destOrd="0" presId="urn:microsoft.com/office/officeart/2009/3/layout/StepUpProcess"/>
    <dgm:cxn modelId="{08FF8A14-CFE1-4775-B194-A3DB217B9C9F}" type="presParOf" srcId="{723D56F9-8375-43A9-8BC3-738FDDC6A388}" destId="{09206FEF-AD3D-453C-8B81-9779FB6516D4}"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C84D9E-8AE7-47A1-B38E-04C90E5F4865}">
      <dsp:nvSpPr>
        <dsp:cNvPr id="0" name=""/>
        <dsp:cNvSpPr/>
      </dsp:nvSpPr>
      <dsp:spPr>
        <a:xfrm rot="5400000">
          <a:off x="380612" y="849982"/>
          <a:ext cx="1139562" cy="1896205"/>
        </a:xfrm>
        <a:prstGeom prst="corner">
          <a:avLst>
            <a:gd name="adj1" fmla="val 16120"/>
            <a:gd name="adj2" fmla="val 1611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78A268FD-1274-47AF-9D1A-4BDB83346277}">
      <dsp:nvSpPr>
        <dsp:cNvPr id="0" name=""/>
        <dsp:cNvSpPr/>
      </dsp:nvSpPr>
      <dsp:spPr>
        <a:xfrm>
          <a:off x="190391" y="1416539"/>
          <a:ext cx="1711905" cy="1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kern="1200" dirty="0"/>
            <a:t>PowerAI Vision 1.1 May, 2018</a:t>
          </a:r>
        </a:p>
      </dsp:txBody>
      <dsp:txXfrm>
        <a:off x="190391" y="1416539"/>
        <a:ext cx="1711905" cy="1500585"/>
      </dsp:txXfrm>
    </dsp:sp>
    <dsp:sp modelId="{E63F7BD3-3023-4D17-849E-0EE3E561FEC1}">
      <dsp:nvSpPr>
        <dsp:cNvPr id="0" name=""/>
        <dsp:cNvSpPr/>
      </dsp:nvSpPr>
      <dsp:spPr>
        <a:xfrm>
          <a:off x="1579295" y="710381"/>
          <a:ext cx="323000" cy="323000"/>
        </a:xfrm>
        <a:prstGeom prst="triangle">
          <a:avLst>
            <a:gd name="adj" fmla="val 100000"/>
          </a:avLst>
        </a:prstGeom>
        <a:gradFill rotWithShape="0">
          <a:gsLst>
            <a:gs pos="0">
              <a:schemeClr val="accent3">
                <a:hueOff val="-492630"/>
                <a:satOff val="-6512"/>
                <a:lumOff val="1813"/>
                <a:alphaOff val="0"/>
                <a:tint val="100000"/>
                <a:shade val="100000"/>
                <a:satMod val="130000"/>
              </a:schemeClr>
            </a:gs>
            <a:gs pos="100000">
              <a:schemeClr val="accent3">
                <a:hueOff val="-492630"/>
                <a:satOff val="-6512"/>
                <a:lumOff val="1813"/>
                <a:alphaOff val="0"/>
                <a:tint val="50000"/>
                <a:shade val="100000"/>
                <a:satMod val="350000"/>
              </a:schemeClr>
            </a:gs>
          </a:gsLst>
          <a:lin ang="16200000" scaled="0"/>
        </a:gradFill>
        <a:ln w="9525" cap="flat" cmpd="sng" algn="ctr">
          <a:solidFill>
            <a:schemeClr val="accent3">
              <a:hueOff val="-492630"/>
              <a:satOff val="-6512"/>
              <a:lumOff val="1813"/>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A76B7D69-E8BC-44F0-AF94-09CCDDA67398}">
      <dsp:nvSpPr>
        <dsp:cNvPr id="0" name=""/>
        <dsp:cNvSpPr/>
      </dsp:nvSpPr>
      <dsp:spPr>
        <a:xfrm rot="5400000">
          <a:off x="2476318" y="331397"/>
          <a:ext cx="1139562" cy="1896205"/>
        </a:xfrm>
        <a:prstGeom prst="corner">
          <a:avLst>
            <a:gd name="adj1" fmla="val 16120"/>
            <a:gd name="adj2" fmla="val 16110"/>
          </a:avLst>
        </a:prstGeom>
        <a:gradFill rotWithShape="0">
          <a:gsLst>
            <a:gs pos="0">
              <a:schemeClr val="accent3">
                <a:hueOff val="-985260"/>
                <a:satOff val="-13024"/>
                <a:lumOff val="3627"/>
                <a:alphaOff val="0"/>
                <a:tint val="100000"/>
                <a:shade val="100000"/>
                <a:satMod val="130000"/>
              </a:schemeClr>
            </a:gs>
            <a:gs pos="100000">
              <a:schemeClr val="accent3">
                <a:hueOff val="-985260"/>
                <a:satOff val="-13024"/>
                <a:lumOff val="3627"/>
                <a:alphaOff val="0"/>
                <a:tint val="50000"/>
                <a:shade val="100000"/>
                <a:satMod val="350000"/>
              </a:schemeClr>
            </a:gs>
          </a:gsLst>
          <a:lin ang="16200000" scaled="0"/>
        </a:gradFill>
        <a:ln w="9525" cap="flat" cmpd="sng" algn="ctr">
          <a:solidFill>
            <a:schemeClr val="accent3">
              <a:hueOff val="-985260"/>
              <a:satOff val="-13024"/>
              <a:lumOff val="3627"/>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628FF76E-2F17-4152-802A-B84263ED3DE5}">
      <dsp:nvSpPr>
        <dsp:cNvPr id="0" name=""/>
        <dsp:cNvSpPr/>
      </dsp:nvSpPr>
      <dsp:spPr>
        <a:xfrm>
          <a:off x="2286097" y="897954"/>
          <a:ext cx="1711905" cy="1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kern="1200">
              <a:latin typeface="Arial" panose="020B0604020202020204"/>
              <a:ea typeface="+mn-ea"/>
              <a:cs typeface="+mn-cs"/>
            </a:rPr>
            <a:t>PowerAI Vision 1.1.1 Aug. 2018</a:t>
          </a:r>
          <a:endParaRPr lang="en-CA" sz="2000" kern="1200" dirty="0">
            <a:latin typeface="Arial" panose="020B0604020202020204"/>
            <a:ea typeface="+mn-ea"/>
            <a:cs typeface="+mn-cs"/>
          </a:endParaRPr>
        </a:p>
      </dsp:txBody>
      <dsp:txXfrm>
        <a:off x="2286097" y="897954"/>
        <a:ext cx="1711905" cy="1500585"/>
      </dsp:txXfrm>
    </dsp:sp>
    <dsp:sp modelId="{E481E0F4-F7EC-4052-8E36-DF27832C4D47}">
      <dsp:nvSpPr>
        <dsp:cNvPr id="0" name=""/>
        <dsp:cNvSpPr/>
      </dsp:nvSpPr>
      <dsp:spPr>
        <a:xfrm>
          <a:off x="3675001" y="191797"/>
          <a:ext cx="323000" cy="323000"/>
        </a:xfrm>
        <a:prstGeom prst="triangle">
          <a:avLst>
            <a:gd name="adj" fmla="val 100000"/>
          </a:avLst>
        </a:prstGeom>
        <a:gradFill rotWithShape="0">
          <a:gsLst>
            <a:gs pos="0">
              <a:schemeClr val="accent3">
                <a:hueOff val="-1477890"/>
                <a:satOff val="-19536"/>
                <a:lumOff val="5440"/>
                <a:alphaOff val="0"/>
                <a:tint val="100000"/>
                <a:shade val="100000"/>
                <a:satMod val="130000"/>
              </a:schemeClr>
            </a:gs>
            <a:gs pos="100000">
              <a:schemeClr val="accent3">
                <a:hueOff val="-1477890"/>
                <a:satOff val="-19536"/>
                <a:lumOff val="5440"/>
                <a:alphaOff val="0"/>
                <a:tint val="50000"/>
                <a:shade val="100000"/>
                <a:satMod val="350000"/>
              </a:schemeClr>
            </a:gs>
          </a:gsLst>
          <a:lin ang="16200000" scaled="0"/>
        </a:gradFill>
        <a:ln w="9525" cap="flat" cmpd="sng" algn="ctr">
          <a:solidFill>
            <a:schemeClr val="accent3">
              <a:hueOff val="-1477890"/>
              <a:satOff val="-19536"/>
              <a:lumOff val="544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A5BBC237-A45E-44F1-9068-894963353A82}">
      <dsp:nvSpPr>
        <dsp:cNvPr id="0" name=""/>
        <dsp:cNvSpPr/>
      </dsp:nvSpPr>
      <dsp:spPr>
        <a:xfrm rot="5400000">
          <a:off x="4572025" y="-187186"/>
          <a:ext cx="1139562" cy="1896205"/>
        </a:xfrm>
        <a:prstGeom prst="corner">
          <a:avLst>
            <a:gd name="adj1" fmla="val 16120"/>
            <a:gd name="adj2" fmla="val 16110"/>
          </a:avLst>
        </a:prstGeom>
        <a:gradFill rotWithShape="0">
          <a:gsLst>
            <a:gs pos="0">
              <a:schemeClr val="accent3">
                <a:hueOff val="-1970521"/>
                <a:satOff val="-26048"/>
                <a:lumOff val="7254"/>
                <a:alphaOff val="0"/>
                <a:tint val="100000"/>
                <a:shade val="100000"/>
                <a:satMod val="130000"/>
              </a:schemeClr>
            </a:gs>
            <a:gs pos="100000">
              <a:schemeClr val="accent3">
                <a:hueOff val="-1970521"/>
                <a:satOff val="-26048"/>
                <a:lumOff val="7254"/>
                <a:alphaOff val="0"/>
                <a:tint val="50000"/>
                <a:shade val="100000"/>
                <a:satMod val="350000"/>
              </a:schemeClr>
            </a:gs>
          </a:gsLst>
          <a:lin ang="16200000" scaled="0"/>
        </a:gradFill>
        <a:ln w="9525" cap="flat" cmpd="sng" algn="ctr">
          <a:solidFill>
            <a:schemeClr val="accent3">
              <a:hueOff val="-1970521"/>
              <a:satOff val="-26048"/>
              <a:lumOff val="7254"/>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09206FEF-AD3D-453C-8B81-9779FB6516D4}">
      <dsp:nvSpPr>
        <dsp:cNvPr id="0" name=""/>
        <dsp:cNvSpPr/>
      </dsp:nvSpPr>
      <dsp:spPr>
        <a:xfrm>
          <a:off x="4381804" y="379370"/>
          <a:ext cx="1711905" cy="15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kern="1200" dirty="0">
              <a:latin typeface="Arial" panose="020B0604020202020204"/>
              <a:ea typeface="+mn-ea"/>
              <a:cs typeface="+mn-cs"/>
            </a:rPr>
            <a:t>PowerAI Vision 1.1.2 Nov. 2018</a:t>
          </a:r>
        </a:p>
      </dsp:txBody>
      <dsp:txXfrm>
        <a:off x="4381804" y="379370"/>
        <a:ext cx="1711905" cy="1500585"/>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0C4CD0-B4DD-478D-8EDD-5E45968C12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73793FBD-F119-4015-A771-BD9C8F044EE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0023EB-2145-4F16-848F-7E32F9C2822B}" type="datetimeFigureOut">
              <a:rPr lang="en-CA" smtClean="0"/>
              <a:t>2018-12-11</a:t>
            </a:fld>
            <a:endParaRPr lang="en-CA"/>
          </a:p>
        </p:txBody>
      </p:sp>
      <p:sp>
        <p:nvSpPr>
          <p:cNvPr id="4" name="Footer Placeholder 3">
            <a:extLst>
              <a:ext uri="{FF2B5EF4-FFF2-40B4-BE49-F238E27FC236}">
                <a16:creationId xmlns:a16="http://schemas.microsoft.com/office/drawing/2014/main" id="{B99A2FE6-8ADB-4E58-8242-829DDCCFAC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A55FC5A-D0AE-4F8B-B5A5-5D3C946732C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E2717-F4D6-44F9-8F75-71AF84CB5890}" type="slidenum">
              <a:rPr lang="en-CA" smtClean="0"/>
              <a:t>‹#›</a:t>
            </a:fld>
            <a:endParaRPr lang="en-CA"/>
          </a:p>
        </p:txBody>
      </p:sp>
    </p:spTree>
    <p:extLst>
      <p:ext uri="{BB962C8B-B14F-4D97-AF65-F5344CB8AC3E}">
        <p14:creationId xmlns:p14="http://schemas.microsoft.com/office/powerpoint/2010/main" val="37759240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BE012A-D992-5D42-B86E-AA2BC0764EE1}" type="datetimeFigureOut">
              <a:rPr lang="en-US" smtClean="0"/>
              <a:t>12/11/2018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D02FFD-07D4-5C4F-BD77-921008177348}" type="slidenum">
              <a:rPr lang="en-US" smtClean="0"/>
              <a:t>‹#›</a:t>
            </a:fld>
            <a:endParaRPr lang="en-US" dirty="0"/>
          </a:p>
        </p:txBody>
      </p:sp>
    </p:spTree>
    <p:extLst>
      <p:ext uri="{BB962C8B-B14F-4D97-AF65-F5344CB8AC3E}">
        <p14:creationId xmlns:p14="http://schemas.microsoft.com/office/powerpoint/2010/main" val="1538153578"/>
      </p:ext>
    </p:extLst>
  </p:cSld>
  <p:clrMap bg1="lt1" tx1="dk1" bg2="lt2" tx2="dk2" accent1="accent1" accent2="accent2" accent3="accent3" accent4="accent4" accent5="accent5" accent6="accent6" hlink="hlink" folHlink="folHlink"/>
  <p:hf hdr="0" ftr="0" dt="0"/>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lesson, you will learn how PowerAI Vision works with real examples to walk you through how it can be used to easily label, train, and deploy models for images and videos. After completing this lesson, you will have enough knowledge to demonstrate PowerAI Vision, build your first model, and test it out (both for image classification and for object detection). The lesson covers examples for both image and video.</a:t>
            </a:r>
          </a:p>
          <a:p>
            <a:endParaRPr lang="en-US" dirty="0"/>
          </a:p>
          <a:p>
            <a:r>
              <a:rPr lang="en-US" dirty="0"/>
              <a:t>After completing this course you will have enough information to start demonstrating PowerAI Vision to clients.</a:t>
            </a:r>
          </a:p>
        </p:txBody>
      </p:sp>
      <p:sp>
        <p:nvSpPr>
          <p:cNvPr id="4" name="Slide Number Placeholder 3"/>
          <p:cNvSpPr>
            <a:spLocks noGrp="1"/>
          </p:cNvSpPr>
          <p:nvPr>
            <p:ph type="sldNum" sz="quarter" idx="10"/>
          </p:nvPr>
        </p:nvSpPr>
        <p:spPr/>
        <p:txBody>
          <a:bodyPr/>
          <a:lstStyle/>
          <a:p>
            <a:fld id="{18D02FFD-07D4-5C4F-BD77-921008177348}" type="slidenum">
              <a:rPr lang="en-US" smtClean="0"/>
              <a:t>1</a:t>
            </a:fld>
            <a:endParaRPr lang="en-US" dirty="0"/>
          </a:p>
        </p:txBody>
      </p:sp>
    </p:spTree>
    <p:extLst>
      <p:ext uri="{BB962C8B-B14F-4D97-AF65-F5344CB8AC3E}">
        <p14:creationId xmlns:p14="http://schemas.microsoft.com/office/powerpoint/2010/main" val="855417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Labelling of images or objects is really the domain of the business user, image analyst, or data domain expert. That is, data scientists should focus on the machine learning and deep learning algorithms but it’s a Doctor, for example, who should identify what image is a malignant melanoma, or a benign mole, or a different type of tumor. Or as another example, a structural engineer can determine if an image of a cell tower shows signs of structural damage or not due to a wind or ice storm. </a:t>
            </a:r>
          </a:p>
          <a:p>
            <a:endParaRPr lang="en-CA" dirty="0"/>
          </a:p>
          <a:p>
            <a:r>
              <a:rPr lang="en-CA" dirty="0"/>
              <a:t>In order for a data scientist to train their models, they need labeled data. That’s where </a:t>
            </a:r>
            <a:r>
              <a:rPr lang="en-CA" dirty="0" err="1"/>
              <a:t>PowerAI</a:t>
            </a:r>
            <a:r>
              <a:rPr lang="en-CA" dirty="0"/>
              <a:t> Vision connects the two personas. With PowerAI Vision, the domain expert can load in the data sets and label them without the need for a data scientist. Simply click on “Create new data set” and then either drag and drop images onto the page or import a zip file full of images that are already organized.</a:t>
            </a:r>
          </a:p>
          <a:p>
            <a:endParaRPr lang="en-CA" dirty="0"/>
          </a:p>
          <a:p>
            <a:r>
              <a:rPr lang="en-CA" dirty="0"/>
              <a:t>Note that PowerAI Vision supports only JPEG and PNG file formats for images. For videos, PowerAI Vision supports .</a:t>
            </a:r>
            <a:r>
              <a:rPr lang="en-CA" dirty="0" err="1"/>
              <a:t>oog</a:t>
            </a:r>
            <a:r>
              <a:rPr lang="en-CA" dirty="0"/>
              <a:t>, .</a:t>
            </a:r>
            <a:r>
              <a:rPr lang="en-CA" dirty="0" err="1"/>
              <a:t>webm</a:t>
            </a:r>
            <a:r>
              <a:rPr lang="en-CA" dirty="0"/>
              <a:t> and .mp4 files via the graphical user interface (GUI) and also supports .</a:t>
            </a:r>
            <a:r>
              <a:rPr lang="en-CA" dirty="0" err="1"/>
              <a:t>mkv</a:t>
            </a:r>
            <a:r>
              <a:rPr lang="en-CA" dirty="0"/>
              <a:t>, .</a:t>
            </a:r>
            <a:r>
              <a:rPr lang="en-CA" dirty="0" err="1"/>
              <a:t>avi</a:t>
            </a:r>
            <a:r>
              <a:rPr lang="en-CA" dirty="0"/>
              <a:t>, .mpg, or .mpeg2 files via an API interface only (these formats are not available via the GUI).</a:t>
            </a:r>
          </a:p>
        </p:txBody>
      </p:sp>
      <p:sp>
        <p:nvSpPr>
          <p:cNvPr id="4" name="Slide Number Placeholder 3"/>
          <p:cNvSpPr>
            <a:spLocks noGrp="1"/>
          </p:cNvSpPr>
          <p:nvPr>
            <p:ph type="sldNum" sz="quarter" idx="10"/>
          </p:nvPr>
        </p:nvSpPr>
        <p:spPr/>
        <p:txBody>
          <a:bodyPr/>
          <a:lstStyle/>
          <a:p>
            <a:fld id="{18D02FFD-07D4-5C4F-BD77-921008177348}" type="slidenum">
              <a:rPr lang="en-US" smtClean="0"/>
              <a:t>10</a:t>
            </a:fld>
            <a:endParaRPr lang="en-US" dirty="0"/>
          </a:p>
        </p:txBody>
      </p:sp>
    </p:spTree>
    <p:extLst>
      <p:ext uri="{BB962C8B-B14F-4D97-AF65-F5344CB8AC3E}">
        <p14:creationId xmlns:p14="http://schemas.microsoft.com/office/powerpoint/2010/main" val="3051982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Once the images are uploaded to PowerAI Vision, the user has the option to classify the images or label individual objects within the images. In the example on this slide, we select all the cat pictures and click on “Assign category” and type in the word “cat” to label each of these images as being an image of a cat.</a:t>
            </a:r>
          </a:p>
        </p:txBody>
      </p:sp>
      <p:sp>
        <p:nvSpPr>
          <p:cNvPr id="4" name="Slide Number Placeholder 3"/>
          <p:cNvSpPr>
            <a:spLocks noGrp="1"/>
          </p:cNvSpPr>
          <p:nvPr>
            <p:ph type="sldNum" sz="quarter" idx="10"/>
          </p:nvPr>
        </p:nvSpPr>
        <p:spPr/>
        <p:txBody>
          <a:bodyPr/>
          <a:lstStyle/>
          <a:p>
            <a:fld id="{18D02FFD-07D4-5C4F-BD77-921008177348}" type="slidenum">
              <a:rPr lang="en-US" smtClean="0"/>
              <a:t>11</a:t>
            </a:fld>
            <a:endParaRPr lang="en-US" dirty="0"/>
          </a:p>
        </p:txBody>
      </p:sp>
    </p:spTree>
    <p:extLst>
      <p:ext uri="{BB962C8B-B14F-4D97-AF65-F5344CB8AC3E}">
        <p14:creationId xmlns:p14="http://schemas.microsoft.com/office/powerpoint/2010/main" val="236808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Alternatively, if you want to identify objects within an image you can click on “Label Objects” which allows you to create any labels you like. In this case, we created one label for cat and a second label for dog. You then select the appropriate label and draw a bounding box around the image for that label. For the dog in this image, just select the “Dog” label and then click in the top left of the image of the dog and drag your mouse to the lower right in order to create a box around the dog; do the same for the cat and now you have an image that contains two objects within it.</a:t>
            </a:r>
          </a:p>
        </p:txBody>
      </p:sp>
      <p:sp>
        <p:nvSpPr>
          <p:cNvPr id="4" name="Slide Number Placeholder 3"/>
          <p:cNvSpPr>
            <a:spLocks noGrp="1"/>
          </p:cNvSpPr>
          <p:nvPr>
            <p:ph type="sldNum" sz="quarter" idx="10"/>
          </p:nvPr>
        </p:nvSpPr>
        <p:spPr/>
        <p:txBody>
          <a:bodyPr/>
          <a:lstStyle/>
          <a:p>
            <a:fld id="{18D02FFD-07D4-5C4F-BD77-921008177348}" type="slidenum">
              <a:rPr lang="en-US" smtClean="0"/>
              <a:t>12</a:t>
            </a:fld>
            <a:endParaRPr lang="en-US" dirty="0"/>
          </a:p>
        </p:txBody>
      </p:sp>
    </p:spTree>
    <p:extLst>
      <p:ext uri="{BB962C8B-B14F-4D97-AF65-F5344CB8AC3E}">
        <p14:creationId xmlns:p14="http://schemas.microsoft.com/office/powerpoint/2010/main" val="113995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900" dirty="0"/>
              <a:t>Augmented data reduces overfitting for small datasets and increases accuracy.</a:t>
            </a:r>
          </a:p>
          <a:p>
            <a:r>
              <a:rPr lang="en-CA" dirty="0"/>
              <a:t> </a:t>
            </a:r>
          </a:p>
          <a:p>
            <a:r>
              <a:rPr lang="en-CA" dirty="0"/>
              <a:t>In this example we started off with just 20 images (as shown in the lower left of the screen). By selecting blur, color, and rotate, we can instantly create an additional 400 images that can be used for training that change the color of the pictures, rotate the images, and blur the images in order to train the model for higher levels of accuracy.</a:t>
            </a:r>
          </a:p>
          <a:p>
            <a:endParaRPr lang="en-CA"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Models don</a:t>
            </a:r>
            <a:r>
              <a:rPr lang="mr-IN" dirty="0"/>
              <a:t>’</a:t>
            </a:r>
            <a:r>
              <a:rPr lang="en-US" dirty="0"/>
              <a:t>t train with higher</a:t>
            </a:r>
            <a:r>
              <a:rPr lang="en-US" baseline="0" dirty="0"/>
              <a:t> accuracy when there are not enough images in any given category or object type. PowerAI Vision provides a simple point and click interface to augment existing datasets and introduces variations that will ultimately help the model to perform better. For example, PowerAI Vision’s built-in algorithms will crop, rotate, flip, or deteriorate images with brightness and contrast adjustments (among other transformations). This increases the samples size for training and ensure models are built with higher accuracy.</a:t>
            </a:r>
            <a:endParaRPr lang="en-US" dirty="0"/>
          </a:p>
          <a:p>
            <a:endParaRPr lang="en-CA" dirty="0"/>
          </a:p>
        </p:txBody>
      </p:sp>
      <p:sp>
        <p:nvSpPr>
          <p:cNvPr id="4" name="Slide Number Placeholder 3"/>
          <p:cNvSpPr>
            <a:spLocks noGrp="1"/>
          </p:cNvSpPr>
          <p:nvPr>
            <p:ph type="sldNum" sz="quarter" idx="10"/>
          </p:nvPr>
        </p:nvSpPr>
        <p:spPr/>
        <p:txBody>
          <a:bodyPr/>
          <a:lstStyle/>
          <a:p>
            <a:fld id="{18D02FFD-07D4-5C4F-BD77-921008177348}" type="slidenum">
              <a:rPr lang="en-US" smtClean="0"/>
              <a:t>13</a:t>
            </a:fld>
            <a:endParaRPr lang="en-US" dirty="0"/>
          </a:p>
        </p:txBody>
      </p:sp>
    </p:spTree>
    <p:extLst>
      <p:ext uri="{BB962C8B-B14F-4D97-AF65-F5344CB8AC3E}">
        <p14:creationId xmlns:p14="http://schemas.microsoft.com/office/powerpoint/2010/main" val="296812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how easy it is to train a model.</a:t>
            </a:r>
          </a:p>
        </p:txBody>
      </p:sp>
      <p:sp>
        <p:nvSpPr>
          <p:cNvPr id="4" name="Slide Number Placeholder 3"/>
          <p:cNvSpPr>
            <a:spLocks noGrp="1"/>
          </p:cNvSpPr>
          <p:nvPr>
            <p:ph type="sldNum" sz="quarter" idx="10"/>
          </p:nvPr>
        </p:nvSpPr>
        <p:spPr/>
        <p:txBody>
          <a:bodyPr/>
          <a:lstStyle/>
          <a:p>
            <a:fld id="{18D02FFD-07D4-5C4F-BD77-921008177348}" type="slidenum">
              <a:rPr lang="en-US" smtClean="0"/>
              <a:t>14</a:t>
            </a:fld>
            <a:endParaRPr lang="en-US" dirty="0"/>
          </a:p>
        </p:txBody>
      </p:sp>
    </p:spTree>
    <p:extLst>
      <p:ext uri="{BB962C8B-B14F-4D97-AF65-F5344CB8AC3E}">
        <p14:creationId xmlns:p14="http://schemas.microsoft.com/office/powerpoint/2010/main" val="4273787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Still without the need for a data scientist, a domain expert can take the data sets that they have just labeled and click on “Train Model”</a:t>
            </a:r>
          </a:p>
          <a:p>
            <a:endParaRPr lang="en-CA" dirty="0"/>
          </a:p>
          <a:p>
            <a:r>
              <a:rPr lang="en-CA" dirty="0"/>
              <a:t>The next screen asks if you want to train a model that will classify images or if you want a model that will detect objects within an image. Note that there is a pre-built model that will be used to classify images, but if you do have a data scientist, you can select “Custom model” which allows you to import a TensorFlow model you have already created in order to train a new model on this data set. We will discuss the advanced options in a later slide.</a:t>
            </a:r>
          </a:p>
          <a:p>
            <a:endParaRPr lang="en-CA" dirty="0"/>
          </a:p>
          <a:p>
            <a:r>
              <a:rPr lang="en-CA" dirty="0"/>
              <a:t>Just click “Train” and it will begin to train the model.</a:t>
            </a:r>
          </a:p>
        </p:txBody>
      </p:sp>
      <p:sp>
        <p:nvSpPr>
          <p:cNvPr id="4" name="Slide Number Placeholder 3"/>
          <p:cNvSpPr>
            <a:spLocks noGrp="1"/>
          </p:cNvSpPr>
          <p:nvPr>
            <p:ph type="sldNum" sz="quarter" idx="10"/>
          </p:nvPr>
        </p:nvSpPr>
        <p:spPr/>
        <p:txBody>
          <a:bodyPr/>
          <a:lstStyle/>
          <a:p>
            <a:fld id="{18D02FFD-07D4-5C4F-BD77-921008177348}" type="slidenum">
              <a:rPr lang="en-US" smtClean="0"/>
              <a:t>15</a:t>
            </a:fld>
            <a:endParaRPr lang="en-US" dirty="0"/>
          </a:p>
        </p:txBody>
      </p:sp>
    </p:spTree>
    <p:extLst>
      <p:ext uri="{BB962C8B-B14F-4D97-AF65-F5344CB8AC3E}">
        <p14:creationId xmlns:p14="http://schemas.microsoft.com/office/powerpoint/2010/main" val="732287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While the model is training, you can see the loss functions right on the screen (which update dynamically as the model is training) to see how the model training is performing. If you find that there is no further increase in accuracy after a period of time, you can stop processing at that point. Similarly if you find that the accuracy is not increasing and the loss function is not decreasing sufficiently, you can abort the training run and go back to the data to label more objects, add more data, or perform more data augmentation in order to get a data set that can deliver higher levels of accuracy.</a:t>
            </a:r>
          </a:p>
        </p:txBody>
      </p:sp>
      <p:sp>
        <p:nvSpPr>
          <p:cNvPr id="4" name="Slide Number Placeholder 3"/>
          <p:cNvSpPr>
            <a:spLocks noGrp="1"/>
          </p:cNvSpPr>
          <p:nvPr>
            <p:ph type="sldNum" sz="quarter" idx="10"/>
          </p:nvPr>
        </p:nvSpPr>
        <p:spPr/>
        <p:txBody>
          <a:bodyPr/>
          <a:lstStyle/>
          <a:p>
            <a:fld id="{18D02FFD-07D4-5C4F-BD77-921008177348}" type="slidenum">
              <a:rPr lang="en-US" smtClean="0"/>
              <a:t>16</a:t>
            </a:fld>
            <a:endParaRPr lang="en-US" dirty="0"/>
          </a:p>
        </p:txBody>
      </p:sp>
    </p:spTree>
    <p:extLst>
      <p:ext uri="{BB962C8B-B14F-4D97-AF65-F5344CB8AC3E}">
        <p14:creationId xmlns:p14="http://schemas.microsoft.com/office/powerpoint/2010/main" val="2899552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Once the training is complete, you can see the details of how the training performed by clicking on “Model details” (more on that later) or you can simply click “Deploy” and PowerAI Vision will create a REST API endpoint that you can use to test or to deploy your model directly into an application (more on this is coming later in this presentation as well).</a:t>
            </a:r>
          </a:p>
        </p:txBody>
      </p:sp>
      <p:sp>
        <p:nvSpPr>
          <p:cNvPr id="4" name="Slide Number Placeholder 3"/>
          <p:cNvSpPr>
            <a:spLocks noGrp="1"/>
          </p:cNvSpPr>
          <p:nvPr>
            <p:ph type="sldNum" sz="quarter" idx="10"/>
          </p:nvPr>
        </p:nvSpPr>
        <p:spPr/>
        <p:txBody>
          <a:bodyPr/>
          <a:lstStyle/>
          <a:p>
            <a:fld id="{18D02FFD-07D4-5C4F-BD77-921008177348}" type="slidenum">
              <a:rPr lang="en-US" smtClean="0"/>
              <a:t>17</a:t>
            </a:fld>
            <a:endParaRPr lang="en-US" dirty="0"/>
          </a:p>
        </p:txBody>
      </p:sp>
    </p:spTree>
    <p:extLst>
      <p:ext uri="{BB962C8B-B14F-4D97-AF65-F5344CB8AC3E}">
        <p14:creationId xmlns:p14="http://schemas.microsoft.com/office/powerpoint/2010/main" val="995066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Let’s take a deeper look at image classification. Remember that </a:t>
            </a:r>
            <a:r>
              <a:rPr lang="en-US" sz="900" dirty="0"/>
              <a:t>classification of images is the act of identifying an image and putting that image into one of the classifications that have been created as part of the image labeling process.</a:t>
            </a:r>
          </a:p>
          <a:p>
            <a:endParaRPr lang="en-US" dirty="0"/>
          </a:p>
        </p:txBody>
      </p:sp>
      <p:sp>
        <p:nvSpPr>
          <p:cNvPr id="4" name="Slide Number Placeholder 3"/>
          <p:cNvSpPr>
            <a:spLocks noGrp="1"/>
          </p:cNvSpPr>
          <p:nvPr>
            <p:ph type="sldNum" sz="quarter" idx="10"/>
          </p:nvPr>
        </p:nvSpPr>
        <p:spPr/>
        <p:txBody>
          <a:bodyPr/>
          <a:lstStyle/>
          <a:p>
            <a:fld id="{18D02FFD-07D4-5C4F-BD77-921008177348}" type="slidenum">
              <a:rPr lang="en-US" smtClean="0"/>
              <a:t>18</a:t>
            </a:fld>
            <a:endParaRPr lang="en-US" dirty="0"/>
          </a:p>
        </p:txBody>
      </p:sp>
    </p:spTree>
    <p:extLst>
      <p:ext uri="{BB962C8B-B14F-4D97-AF65-F5344CB8AC3E}">
        <p14:creationId xmlns:p14="http://schemas.microsoft.com/office/powerpoint/2010/main" val="4073154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the previous example, the classification of images as cat or dog was used. To do this in PowerAI Vision, you simple select all the images you have uploaded that are dogs and then click “Assign Category” and type in the word dog. Then you select all the images you have uploaded that are images of cats and you click “Assign Category” and type in the word cat. </a:t>
            </a:r>
          </a:p>
          <a:p>
            <a:endParaRPr lang="en-CA" dirty="0"/>
          </a:p>
          <a:p>
            <a:r>
              <a:rPr lang="en-CA" dirty="0"/>
              <a:t>You can add more images and assign them to either the cat or dog category that you have already created or you can create a new category if you are classifying images that are more than just dogs and cats.</a:t>
            </a:r>
          </a:p>
        </p:txBody>
      </p:sp>
      <p:sp>
        <p:nvSpPr>
          <p:cNvPr id="4" name="Slide Number Placeholder 3"/>
          <p:cNvSpPr>
            <a:spLocks noGrp="1"/>
          </p:cNvSpPr>
          <p:nvPr>
            <p:ph type="sldNum" sz="quarter" idx="10"/>
          </p:nvPr>
        </p:nvSpPr>
        <p:spPr/>
        <p:txBody>
          <a:bodyPr/>
          <a:lstStyle/>
          <a:p>
            <a:fld id="{18D02FFD-07D4-5C4F-BD77-921008177348}" type="slidenum">
              <a:rPr lang="en-US" smtClean="0"/>
              <a:t>19</a:t>
            </a:fld>
            <a:endParaRPr lang="en-US" dirty="0"/>
          </a:p>
        </p:txBody>
      </p:sp>
    </p:spTree>
    <p:extLst>
      <p:ext uri="{BB962C8B-B14F-4D97-AF65-F5344CB8AC3E}">
        <p14:creationId xmlns:p14="http://schemas.microsoft.com/office/powerpoint/2010/main" val="956906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The first topic is about how “computers see” where we discuss how neural networks have advanced the art and science of computer vision (CV). We will also discuss what deep learning algorithms are deployed to build and train models to allow you to detect objects in images and to classify images.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The second section of this course covers how PowerAI Vision works and how you can demonstrate it to a client. We will cover the three key capabilities of PowerAI Vision (label, train, deploy) which make it simple for non data scientists to build and deploy models. The section on training will cover both object detection and image classification and we will also pay special attention to </a:t>
            </a:r>
            <a:r>
              <a:rPr lang="en-US" dirty="0" err="1"/>
              <a:t>PowerAI’s</a:t>
            </a:r>
            <a:r>
              <a:rPr lang="en-US" dirty="0"/>
              <a:t> capabilities to work with videos as well as image files.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The final section will cover pricing, packaging and competition.</a:t>
            </a:r>
          </a:p>
          <a:p>
            <a:endParaRPr lang="en-US" dirty="0"/>
          </a:p>
        </p:txBody>
      </p:sp>
      <p:sp>
        <p:nvSpPr>
          <p:cNvPr id="4" name="Slide Number Placeholder 3"/>
          <p:cNvSpPr>
            <a:spLocks noGrp="1"/>
          </p:cNvSpPr>
          <p:nvPr>
            <p:ph type="sldNum" sz="quarter" idx="10"/>
          </p:nvPr>
        </p:nvSpPr>
        <p:spPr/>
        <p:txBody>
          <a:bodyPr/>
          <a:lstStyle/>
          <a:p>
            <a:fld id="{18D02FFD-07D4-5C4F-BD77-921008177348}" type="slidenum">
              <a:rPr lang="en-US" smtClean="0"/>
              <a:t>2</a:t>
            </a:fld>
            <a:endParaRPr lang="en-US" dirty="0"/>
          </a:p>
        </p:txBody>
      </p:sp>
    </p:spTree>
    <p:extLst>
      <p:ext uri="{BB962C8B-B14F-4D97-AF65-F5344CB8AC3E}">
        <p14:creationId xmlns:p14="http://schemas.microsoft.com/office/powerpoint/2010/main" val="3561338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 you are trying the model, you can go into the “Advanced options” tab to tune several hyperparameters like maximum iterations, learning rates, weight decay and more. Don’t worry if your domain expert really doesn’t know much about hyperparameters as the defaults should get them a decent model while an experienced model tuner can take it from there.</a:t>
            </a:r>
          </a:p>
          <a:p>
            <a:endParaRPr lang="en-CA" dirty="0"/>
          </a:p>
          <a:p>
            <a:r>
              <a:rPr lang="en-CA" dirty="0"/>
              <a:t>There is also the option to select a base model to start from. These are TensorFlow models that have been created by IBM that can be leveraged if the objects you are classifying fit into one of the prebuilt base models. These base models will grow over time but as of today (4Q2018) the base models that are available are:</a:t>
            </a:r>
            <a:br>
              <a:rPr lang="en-CA" dirty="0"/>
            </a:br>
            <a:endParaRPr lang="en-CA" dirty="0"/>
          </a:p>
          <a:p>
            <a:pPr marL="171450" indent="-171450">
              <a:buFont typeface="Arial" panose="020B0604020202020204" pitchFamily="34" charset="0"/>
              <a:buChar char="•"/>
            </a:pPr>
            <a:r>
              <a:rPr lang="en-CA" dirty="0"/>
              <a:t>General (any other scenario not listed below)</a:t>
            </a:r>
          </a:p>
          <a:p>
            <a:pPr marL="171450" indent="-171450">
              <a:buFont typeface="Arial" panose="020B0604020202020204" pitchFamily="34" charset="0"/>
              <a:buChar char="•"/>
            </a:pPr>
            <a:r>
              <a:rPr lang="en-CA" dirty="0"/>
              <a:t>Flower (various flowers)</a:t>
            </a:r>
          </a:p>
          <a:p>
            <a:pPr marL="171450" indent="-171450">
              <a:buFont typeface="Arial" panose="020B0604020202020204" pitchFamily="34" charset="0"/>
              <a:buChar char="•"/>
            </a:pPr>
            <a:r>
              <a:rPr lang="en-CA" dirty="0"/>
              <a:t>Landscape (mountain, coast, forest, country side)</a:t>
            </a:r>
          </a:p>
          <a:p>
            <a:pPr marL="171450" indent="-171450">
              <a:buFont typeface="Arial" panose="020B0604020202020204" pitchFamily="34" charset="0"/>
              <a:buChar char="•"/>
            </a:pPr>
            <a:r>
              <a:rPr lang="en-CA" dirty="0"/>
              <a:t>Chinese Food (dumpling, rice, noodle, seafood, etc.)</a:t>
            </a:r>
          </a:p>
          <a:p>
            <a:pPr marL="171450" indent="-171450">
              <a:buFont typeface="Arial" panose="020B0604020202020204" pitchFamily="34" charset="0"/>
              <a:buChar char="•"/>
            </a:pPr>
            <a:r>
              <a:rPr lang="en-CA" dirty="0"/>
              <a:t>Action (fishing, reading, climbing, etc.)</a:t>
            </a:r>
          </a:p>
          <a:p>
            <a:pPr marL="171450" indent="-171450">
              <a:buFont typeface="Arial" panose="020B0604020202020204" pitchFamily="34" charset="0"/>
              <a:buChar char="•"/>
            </a:pPr>
            <a:r>
              <a:rPr lang="en-CA" dirty="0"/>
              <a:t>Scene (airport, street, building, campus, etc.)</a:t>
            </a:r>
          </a:p>
          <a:p>
            <a:pPr marL="171450" indent="-171450">
              <a:buFont typeface="Arial" panose="020B0604020202020204" pitchFamily="34" charset="0"/>
              <a:buChar char="•"/>
            </a:pPr>
            <a:r>
              <a:rPr lang="en-CA" dirty="0"/>
              <a:t>Face (human face)</a:t>
            </a:r>
          </a:p>
          <a:p>
            <a:pPr marL="171450" indent="-171450">
              <a:buFont typeface="Arial" panose="020B0604020202020204" pitchFamily="34" charset="0"/>
              <a:buChar char="•"/>
            </a:pPr>
            <a:r>
              <a:rPr lang="en-CA" dirty="0"/>
              <a:t>Vehicle (Jeep, Car, Sport Car, SUV, Van)</a:t>
            </a:r>
          </a:p>
          <a:p>
            <a:pPr marL="171450" indent="-171450">
              <a:buFont typeface="Arial" panose="020B0604020202020204" pitchFamily="34" charset="0"/>
              <a:buChar char="•"/>
            </a:pPr>
            <a:endParaRPr lang="en-CA" dirty="0"/>
          </a:p>
          <a:p>
            <a:pPr marL="0" indent="0">
              <a:buFont typeface="Arial" panose="020B0604020202020204" pitchFamily="34" charset="0"/>
              <a:buNone/>
            </a:pPr>
            <a:r>
              <a:rPr lang="en-CA" dirty="0"/>
              <a:t>These base models are customized neural networks that are optimized to identify these types of objects. As time goes on, additional base models will be added.</a:t>
            </a:r>
          </a:p>
        </p:txBody>
      </p:sp>
      <p:sp>
        <p:nvSpPr>
          <p:cNvPr id="4" name="Slide Number Placeholder 3"/>
          <p:cNvSpPr>
            <a:spLocks noGrp="1"/>
          </p:cNvSpPr>
          <p:nvPr>
            <p:ph type="sldNum" sz="quarter" idx="10"/>
          </p:nvPr>
        </p:nvSpPr>
        <p:spPr/>
        <p:txBody>
          <a:bodyPr/>
          <a:lstStyle/>
          <a:p>
            <a:fld id="{18D02FFD-07D4-5C4F-BD77-921008177348}" type="slidenum">
              <a:rPr lang="en-US" smtClean="0"/>
              <a:t>20</a:t>
            </a:fld>
            <a:endParaRPr lang="en-US" dirty="0"/>
          </a:p>
        </p:txBody>
      </p:sp>
    </p:spTree>
    <p:extLst>
      <p:ext uri="{BB962C8B-B14F-4D97-AF65-F5344CB8AC3E}">
        <p14:creationId xmlns:p14="http://schemas.microsoft.com/office/powerpoint/2010/main" val="3028064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Now let’s take a deeper look at object detection. Remember that o</a:t>
            </a:r>
            <a:r>
              <a:rPr lang="en-US" sz="900" dirty="0"/>
              <a:t>bject detection is the act of finding various objects within an image. It is the analysis of images and/or video to detect objects that have been labeled previously in similar images. Note that with classification, an image is classified into one group where as with object detection, you may find multiple objects within a single image.</a:t>
            </a:r>
          </a:p>
          <a:p>
            <a:endParaRPr lang="en-US" dirty="0"/>
          </a:p>
        </p:txBody>
      </p:sp>
      <p:sp>
        <p:nvSpPr>
          <p:cNvPr id="4" name="Slide Number Placeholder 3"/>
          <p:cNvSpPr>
            <a:spLocks noGrp="1"/>
          </p:cNvSpPr>
          <p:nvPr>
            <p:ph type="sldNum" sz="quarter" idx="10"/>
          </p:nvPr>
        </p:nvSpPr>
        <p:spPr/>
        <p:txBody>
          <a:bodyPr/>
          <a:lstStyle/>
          <a:p>
            <a:fld id="{18D02FFD-07D4-5C4F-BD77-921008177348}" type="slidenum">
              <a:rPr lang="en-US" smtClean="0"/>
              <a:t>21</a:t>
            </a:fld>
            <a:endParaRPr lang="en-US" dirty="0"/>
          </a:p>
        </p:txBody>
      </p:sp>
    </p:spTree>
    <p:extLst>
      <p:ext uri="{BB962C8B-B14F-4D97-AF65-F5344CB8AC3E}">
        <p14:creationId xmlns:p14="http://schemas.microsoft.com/office/powerpoint/2010/main" val="992665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previously mentioned, with object detection you create a set of labels for the various objects you want to identify. Then you click on that label in the upper right of this screen and then draw a bounding box around that object within the image. As an example, in this page, we have 3 labels identified as “screw”, “bolt”, and “nail”; the objects in the image that represent these 3 items have all been labeled. </a:t>
            </a:r>
          </a:p>
        </p:txBody>
      </p:sp>
      <p:sp>
        <p:nvSpPr>
          <p:cNvPr id="4" name="Slide Number Placeholder 3"/>
          <p:cNvSpPr>
            <a:spLocks noGrp="1"/>
          </p:cNvSpPr>
          <p:nvPr>
            <p:ph type="sldNum" sz="quarter" idx="10"/>
          </p:nvPr>
        </p:nvSpPr>
        <p:spPr/>
        <p:txBody>
          <a:bodyPr/>
          <a:lstStyle/>
          <a:p>
            <a:fld id="{18D02FFD-07D4-5C4F-BD77-921008177348}" type="slidenum">
              <a:rPr lang="en-US" smtClean="0"/>
              <a:t>22</a:t>
            </a:fld>
            <a:endParaRPr lang="en-US" dirty="0"/>
          </a:p>
        </p:txBody>
      </p:sp>
    </p:spTree>
    <p:extLst>
      <p:ext uri="{BB962C8B-B14F-4D97-AF65-F5344CB8AC3E}">
        <p14:creationId xmlns:p14="http://schemas.microsoft.com/office/powerpoint/2010/main" val="1125432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with image classification, there are several options that can be set when training a model for object detection. The first option is to specify if you want to train the model for the best accuracy or if you just want to do a quick training run and get a model out quickly (optimized for speed). </a:t>
            </a:r>
          </a:p>
          <a:p>
            <a:endParaRPr lang="en-CA" dirty="0"/>
          </a:p>
          <a:p>
            <a:r>
              <a:rPr lang="en-CA" dirty="0"/>
              <a:t>Of course when you are building a production model you will want to select “Optimized for accuracy” but when you are just getting started you can choose to “Optimize for speed” just to make sure that your labels make sense and that you have enough images to train a simple model (and then you can come back after to train the model for higher accuracy). You also have the option to provide a custom TensorFlow model that your data scientists have already created for you that can be used for customized model building.</a:t>
            </a:r>
          </a:p>
          <a:p>
            <a:endParaRPr lang="en-CA" dirty="0"/>
          </a:p>
          <a:p>
            <a:r>
              <a:rPr lang="en-CA" dirty="0"/>
              <a:t>The advanced options are similar to image classifications in that you can specify a set of hyperparameter values that will affect the training of the model.</a:t>
            </a:r>
          </a:p>
        </p:txBody>
      </p:sp>
      <p:sp>
        <p:nvSpPr>
          <p:cNvPr id="4" name="Slide Number Placeholder 3"/>
          <p:cNvSpPr>
            <a:spLocks noGrp="1"/>
          </p:cNvSpPr>
          <p:nvPr>
            <p:ph type="sldNum" sz="quarter" idx="10"/>
          </p:nvPr>
        </p:nvSpPr>
        <p:spPr/>
        <p:txBody>
          <a:bodyPr/>
          <a:lstStyle/>
          <a:p>
            <a:fld id="{18D02FFD-07D4-5C4F-BD77-921008177348}" type="slidenum">
              <a:rPr lang="en-US" smtClean="0"/>
              <a:t>23</a:t>
            </a:fld>
            <a:endParaRPr lang="en-US" dirty="0"/>
          </a:p>
        </p:txBody>
      </p:sp>
    </p:spTree>
    <p:extLst>
      <p:ext uri="{BB962C8B-B14F-4D97-AF65-F5344CB8AC3E}">
        <p14:creationId xmlns:p14="http://schemas.microsoft.com/office/powerpoint/2010/main" val="1775032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how easy it is to deploy a model with PowerAI Vision</a:t>
            </a:r>
          </a:p>
        </p:txBody>
      </p:sp>
      <p:sp>
        <p:nvSpPr>
          <p:cNvPr id="4" name="Slide Number Placeholder 3"/>
          <p:cNvSpPr>
            <a:spLocks noGrp="1"/>
          </p:cNvSpPr>
          <p:nvPr>
            <p:ph type="sldNum" sz="quarter" idx="10"/>
          </p:nvPr>
        </p:nvSpPr>
        <p:spPr/>
        <p:txBody>
          <a:bodyPr/>
          <a:lstStyle/>
          <a:p>
            <a:fld id="{18D02FFD-07D4-5C4F-BD77-921008177348}" type="slidenum">
              <a:rPr lang="en-US" smtClean="0"/>
              <a:t>24</a:t>
            </a:fld>
            <a:endParaRPr lang="en-US" dirty="0"/>
          </a:p>
        </p:txBody>
      </p:sp>
    </p:spTree>
    <p:extLst>
      <p:ext uri="{BB962C8B-B14F-4D97-AF65-F5344CB8AC3E}">
        <p14:creationId xmlns:p14="http://schemas.microsoft.com/office/powerpoint/2010/main" val="2318451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Before you deploy a model, you have the option to look at the details of the model you created. These details provide you with useful statistics so that you can determine if you model is suitable for deployment. </a:t>
            </a:r>
          </a:p>
          <a:p>
            <a:endParaRPr lang="en-CA" dirty="0"/>
          </a:p>
          <a:p>
            <a:r>
              <a:rPr lang="en-CA" dirty="0"/>
              <a:t>On the right you can see the hyperparameters that were used to create this model along with a loss function graph which give you a sense for the quality of the model that has been created (how the model performs in data scientist speak).</a:t>
            </a:r>
          </a:p>
          <a:p>
            <a:endParaRPr lang="en-CA" dirty="0"/>
          </a:p>
          <a:p>
            <a:r>
              <a:rPr lang="en-CA" dirty="0"/>
              <a:t>On the left there are additional quantitative measures on the model.</a:t>
            </a:r>
          </a:p>
          <a:p>
            <a:endParaRPr lang="en-CA" dirty="0"/>
          </a:p>
          <a:p>
            <a:r>
              <a:rPr lang="en-CA" dirty="0"/>
              <a:t>For image classification, the metrics are:</a:t>
            </a:r>
          </a:p>
          <a:p>
            <a:endParaRPr lang="en-CA" dirty="0"/>
          </a:p>
          <a:p>
            <a:pPr marL="171450" indent="-171450">
              <a:buFont typeface="Arial" panose="020B0604020202020204" pitchFamily="34" charset="0"/>
              <a:buChar char="•"/>
            </a:pPr>
            <a:r>
              <a:rPr lang="en-CA" dirty="0"/>
              <a:t>Accuracy – this measures the percentage of correctly classified images. A 93% accuracy score means that 93 of the images that were classified in this testing run were correctly identified. Accuracy includes both true positive classifications (where an image of a cat is classified as a cat) and it includes true negative classifications (where your model does NOT classify a cat as a dog).</a:t>
            </a:r>
          </a:p>
          <a:p>
            <a:pPr marL="171450" indent="-171450">
              <a:buFont typeface="Arial" panose="020B0604020202020204" pitchFamily="34" charset="0"/>
              <a:buChar char="•"/>
            </a:pPr>
            <a:endParaRPr lang="en-CA" dirty="0"/>
          </a:p>
          <a:p>
            <a:pPr marL="171450" indent="-171450">
              <a:buFont typeface="Arial" panose="020B0604020202020204" pitchFamily="34" charset="0"/>
              <a:buChar char="•"/>
            </a:pPr>
            <a:r>
              <a:rPr lang="en-CA" dirty="0"/>
              <a:t>Precision – is similar to accuracy but it measures the percent of images that are correctly classified. That is, when the model classifies an image into a category, how often is it correct? It is measuring the number of correctly classified images (a cat is classified as a cat) as a percentage of all the cats that were classified as anything (correctly or incorrectly classified (that is, how many cats were classified as cats compared to how many cats classified as cats or dogs or something else).</a:t>
            </a:r>
          </a:p>
          <a:p>
            <a:pPr marL="171450" indent="-171450">
              <a:buFont typeface="Arial" panose="020B0604020202020204" pitchFamily="34" charset="0"/>
              <a:buChar char="•"/>
            </a:pPr>
            <a:endParaRPr lang="en-CA" dirty="0"/>
          </a:p>
          <a:p>
            <a:pPr marL="171450" indent="-171450">
              <a:buFont typeface="Arial" panose="020B0604020202020204" pitchFamily="34" charset="0"/>
              <a:buChar char="•"/>
            </a:pPr>
            <a:r>
              <a:rPr lang="en-CA" dirty="0"/>
              <a:t>Recall –  is similar to precision in that we are looking at the number of cats classified as cats </a:t>
            </a:r>
            <a:r>
              <a:rPr lang="en-CA" b="1" u="sng" dirty="0"/>
              <a:t>but</a:t>
            </a:r>
            <a:r>
              <a:rPr lang="en-CA" dirty="0"/>
              <a:t> in this case we are comparing to how many cats are in the full data set (even if the model didn’t classify them as cats). For example, if there are 100 dogs in the data set, how many images did the model classify as dogs.</a:t>
            </a:r>
          </a:p>
          <a:p>
            <a:pPr marL="171450" indent="-171450">
              <a:buFont typeface="Arial" panose="020B0604020202020204" pitchFamily="34" charset="0"/>
              <a:buChar char="•"/>
            </a:pPr>
            <a:endParaRPr lang="en-CA" dirty="0"/>
          </a:p>
          <a:p>
            <a:pPr marL="0" indent="0">
              <a:buFont typeface="Arial" panose="020B0604020202020204" pitchFamily="34" charset="0"/>
              <a:buNone/>
            </a:pPr>
            <a:r>
              <a:rPr lang="en-CA" dirty="0"/>
              <a:t>Another way to look at precision and recall is as follows…</a:t>
            </a:r>
          </a:p>
          <a:p>
            <a:pPr marL="0" indent="0">
              <a:buFont typeface="Arial" panose="020B0604020202020204" pitchFamily="34" charset="0"/>
              <a:buNone/>
            </a:pPr>
            <a:r>
              <a:rPr lang="en-CA" dirty="0"/>
              <a:t>Assume you are looking at images of cancer cells. In this case the precision would be the number of images the model classified as cancer </a:t>
            </a:r>
            <a:r>
              <a:rPr lang="en-CA" u="sng" dirty="0"/>
              <a:t>that really are </a:t>
            </a:r>
            <a:r>
              <a:rPr lang="en-CA" dirty="0"/>
              <a:t>cancer cells (how many did it classify correctly). Whereas recall is the number of images the model correctly classified as cancer as a percentage of the total cancer images in the data set (how many could it find)</a:t>
            </a:r>
          </a:p>
          <a:p>
            <a:pPr marL="171450" indent="-171450">
              <a:buFont typeface="Arial" panose="020B0604020202020204" pitchFamily="34" charset="0"/>
              <a:buChar char="•"/>
            </a:pPr>
            <a:endParaRPr lang="en-CA" dirty="0"/>
          </a:p>
          <a:p>
            <a:pPr marL="0" indent="0">
              <a:buFont typeface="Arial" panose="020B0604020202020204" pitchFamily="34" charset="0"/>
              <a:buNone/>
            </a:pPr>
            <a:r>
              <a:rPr lang="en-CA" dirty="0"/>
              <a:t>For Object detection (as seen above in the slide) there is Accuracy, Precision, and Recall just as there is with image classifications. Additionally there are the following two metrics:</a:t>
            </a:r>
          </a:p>
          <a:p>
            <a:pPr marL="171450" indent="-171450">
              <a:buFont typeface="Arial" panose="020B0604020202020204" pitchFamily="34" charset="0"/>
              <a:buChar char="•"/>
            </a:pPr>
            <a:r>
              <a:rPr lang="en-CA" dirty="0"/>
              <a:t>Intersection over Union (</a:t>
            </a:r>
            <a:r>
              <a:rPr lang="en-CA" dirty="0" err="1"/>
              <a:t>IoU</a:t>
            </a:r>
            <a:r>
              <a:rPr lang="en-CA" dirty="0"/>
              <a:t>) – For object detection, PowerAI Vision will create a bounding box around the image it believes it has found. The </a:t>
            </a:r>
            <a:r>
              <a:rPr lang="en-CA" dirty="0" err="1"/>
              <a:t>IoU</a:t>
            </a:r>
            <a:r>
              <a:rPr lang="en-CA" dirty="0"/>
              <a:t> measurement is measuring how good the box is compared to the actual boundaries of the object. For example, if the bounding box of the actual object and the bounding box of the detected object are exactly the same, the </a:t>
            </a:r>
            <a:r>
              <a:rPr lang="en-CA" dirty="0" err="1"/>
              <a:t>IoU</a:t>
            </a:r>
            <a:r>
              <a:rPr lang="en-CA" dirty="0"/>
              <a:t> score would be 1 (100% overlap). However, if the detected object only overlaps with 50% of the actual boundary of the object, then the </a:t>
            </a:r>
            <a:r>
              <a:rPr lang="en-CA" dirty="0" err="1"/>
              <a:t>IoU</a:t>
            </a:r>
            <a:r>
              <a:rPr lang="en-CA" dirty="0"/>
              <a:t> will be smaller. The </a:t>
            </a:r>
            <a:r>
              <a:rPr lang="en-CA" dirty="0" err="1"/>
              <a:t>IoU</a:t>
            </a:r>
            <a:r>
              <a:rPr lang="en-CA" dirty="0"/>
              <a:t> score is literally defined as the area of the overlap between the detected box and the actual object box divided by the total area of the intersection of the two boxes.</a:t>
            </a:r>
          </a:p>
          <a:p>
            <a:pPr marL="171450" indent="-171450">
              <a:buFont typeface="Arial" panose="020B0604020202020204" pitchFamily="34" charset="0"/>
              <a:buChar char="•"/>
            </a:pPr>
            <a:r>
              <a:rPr lang="en-CA" dirty="0"/>
              <a:t>Mean Average Precision (</a:t>
            </a:r>
            <a:r>
              <a:rPr lang="en-CA" dirty="0" err="1"/>
              <a:t>mAP</a:t>
            </a:r>
            <a:r>
              <a:rPr lang="en-CA" dirty="0"/>
              <a:t>) – This formula is more complicated as it is looking at the average of the maximum precision value across all of the objects that are being detected at each recall value. If you want to dig into this in more detail, read the detailed explanation here: http://fastml.com/what-you-wanted-to-know-about-mean-average-precision. </a:t>
            </a:r>
          </a:p>
          <a:p>
            <a:pPr marL="0" indent="0">
              <a:buFont typeface="Arial" panose="020B0604020202020204" pitchFamily="34" charset="0"/>
              <a:buNone/>
            </a:pPr>
            <a:endParaRPr lang="en-CA" dirty="0"/>
          </a:p>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fld id="{18D02FFD-07D4-5C4F-BD77-921008177348}" type="slidenum">
              <a:rPr lang="en-US" smtClean="0"/>
              <a:t>25</a:t>
            </a:fld>
            <a:endParaRPr lang="en-US" dirty="0"/>
          </a:p>
        </p:txBody>
      </p:sp>
    </p:spTree>
    <p:extLst>
      <p:ext uri="{BB962C8B-B14F-4D97-AF65-F5344CB8AC3E}">
        <p14:creationId xmlns:p14="http://schemas.microsoft.com/office/powerpoint/2010/main" val="1403803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Once the models</a:t>
            </a:r>
            <a:r>
              <a:rPr lang="en-US" baseline="0" dirty="0"/>
              <a:t> are trained and deployed, the real return on investment (ROI) for our customers is only achieved when they start inferring and applying the models to improve the business decisions.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aseline="0" dirty="0"/>
              <a:t>Application developers use rich set of APIs which can help create innovative solutions. Developers shouldn’t worry about technologies like Deep Learning, or consider infrastructure related to hosting these trained models. They should continue to use their favorite language (Java, Python) and use published REST APIs to create solutions that deliver insights to the business users.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aseline="0" dirty="0"/>
              <a:t>By default, clicking on “Deploy” in the PowerAI Vision UI will deploy the model on the local server and create a REST API endpoint for application developers to use within their applications.</a:t>
            </a:r>
            <a:endParaRPr lang="en-US" dirty="0"/>
          </a:p>
          <a:p>
            <a:endParaRPr lang="en-CA" dirty="0"/>
          </a:p>
        </p:txBody>
      </p:sp>
      <p:sp>
        <p:nvSpPr>
          <p:cNvPr id="4" name="Slide Number Placeholder 3"/>
          <p:cNvSpPr>
            <a:spLocks noGrp="1"/>
          </p:cNvSpPr>
          <p:nvPr>
            <p:ph type="sldNum" sz="quarter" idx="10"/>
          </p:nvPr>
        </p:nvSpPr>
        <p:spPr/>
        <p:txBody>
          <a:bodyPr/>
          <a:lstStyle/>
          <a:p>
            <a:fld id="{18D02FFD-07D4-5C4F-BD77-921008177348}" type="slidenum">
              <a:rPr lang="en-US" smtClean="0"/>
              <a:t>26</a:t>
            </a:fld>
            <a:endParaRPr lang="en-US" dirty="0"/>
          </a:p>
        </p:txBody>
      </p:sp>
    </p:spTree>
    <p:extLst>
      <p:ext uri="{BB962C8B-B14F-4D97-AF65-F5344CB8AC3E}">
        <p14:creationId xmlns:p14="http://schemas.microsoft.com/office/powerpoint/2010/main" val="31614728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After deploying a model, PowerAI Vision provides a way to test images for both classification and object detection. Simply upload an image into the “Test Model” box and PowerAI Vision will perform the inference and display the results. </a:t>
            </a:r>
          </a:p>
          <a:p>
            <a:endParaRPr lang="en-CA" dirty="0"/>
          </a:p>
          <a:p>
            <a:r>
              <a:rPr lang="en-CA" dirty="0"/>
              <a:t>In the above example, an image of a dog (wearing a Santa hat) is correctly classified as a dog (with 99.758% confidence) while the image of the cat is accurately classified as a cat (with 97.886% confidence). The heat maps shown below the respective images represent the parts of the image that are most important within the classification model. For example, the red in the center of the dog heat map is telling us that the model thinks the dogs face is the most important part of the image to be able to determine it’s a dog. Similarly on the right, the cat image has a lighter blue colour right in the area where the cats whiskers appear and where the nose is: this indicates that these are important features in being able to recognize a cat.</a:t>
            </a:r>
          </a:p>
        </p:txBody>
      </p:sp>
      <p:sp>
        <p:nvSpPr>
          <p:cNvPr id="4" name="Slide Number Placeholder 3"/>
          <p:cNvSpPr>
            <a:spLocks noGrp="1"/>
          </p:cNvSpPr>
          <p:nvPr>
            <p:ph type="sldNum" sz="quarter" idx="10"/>
          </p:nvPr>
        </p:nvSpPr>
        <p:spPr/>
        <p:txBody>
          <a:bodyPr/>
          <a:lstStyle/>
          <a:p>
            <a:fld id="{18D02FFD-07D4-5C4F-BD77-921008177348}" type="slidenum">
              <a:rPr lang="en-US" smtClean="0"/>
              <a:t>27</a:t>
            </a:fld>
            <a:endParaRPr lang="en-US" dirty="0"/>
          </a:p>
        </p:txBody>
      </p:sp>
    </p:spTree>
    <p:extLst>
      <p:ext uri="{BB962C8B-B14F-4D97-AF65-F5344CB8AC3E}">
        <p14:creationId xmlns:p14="http://schemas.microsoft.com/office/powerpoint/2010/main" val="32429512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Similarly, you can test images for object detection. In the Fastener model, PowerAI Vision created a model for the detection of nails, screws, and bolts. When presented with the above image, PowerAI Vision correctly identifies the bolt and the screw in this picture with 84.9% and 89.6% confidence respectively. In fact you can see that the bounding boxes are quite close to the actual boundaries of the actual objects and therefore we would expect this model to have a fairly high </a:t>
            </a:r>
            <a:r>
              <a:rPr lang="en-CA" dirty="0" err="1"/>
              <a:t>IoU</a:t>
            </a:r>
            <a:r>
              <a:rPr lang="en-CA" dirty="0"/>
              <a:t> (Intersection over Union) value for this particular image.</a:t>
            </a:r>
          </a:p>
        </p:txBody>
      </p:sp>
      <p:sp>
        <p:nvSpPr>
          <p:cNvPr id="4" name="Slide Number Placeholder 3"/>
          <p:cNvSpPr>
            <a:spLocks noGrp="1"/>
          </p:cNvSpPr>
          <p:nvPr>
            <p:ph type="sldNum" sz="quarter" idx="10"/>
          </p:nvPr>
        </p:nvSpPr>
        <p:spPr/>
        <p:txBody>
          <a:bodyPr/>
          <a:lstStyle/>
          <a:p>
            <a:fld id="{18D02FFD-07D4-5C4F-BD77-921008177348}" type="slidenum">
              <a:rPr lang="en-US" smtClean="0"/>
              <a:t>28</a:t>
            </a:fld>
            <a:endParaRPr lang="en-US" dirty="0"/>
          </a:p>
        </p:txBody>
      </p:sp>
    </p:spTree>
    <p:extLst>
      <p:ext uri="{BB962C8B-B14F-4D97-AF65-F5344CB8AC3E}">
        <p14:creationId xmlns:p14="http://schemas.microsoft.com/office/powerpoint/2010/main" val="14502158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PowerAI</a:t>
            </a:r>
            <a:r>
              <a:rPr lang="en-US" baseline="0" dirty="0"/>
              <a:t> Vision provides the ability to generate deep learning models that can be inferred on edge devices. Models on edge devices promote faster insights, and allow for faster reaction times to the image being detected. This kind of deployment also allows for working offline and disconnected from the model creation server (or service). This is important because many edge devices work in real time in disconnected mode and when reconnected to a network, they upload their images and results in order to fine tune the model (which is then redeployed back to the edge device).</a:t>
            </a:r>
          </a:p>
          <a:p>
            <a:endParaRPr lang="en-US" baseline="0" dirty="0"/>
          </a:p>
          <a:p>
            <a:r>
              <a:rPr lang="en-US" baseline="0" dirty="0"/>
              <a:t>Edge devices can come in many forms such as smart cameras with FPGA cards (with Xilink chips), or onboard ships at sea (or under the ocean) which occasionally connect back to home base. The possibilities are endless.</a:t>
            </a:r>
            <a:endParaRPr lang="en-US" dirty="0"/>
          </a:p>
        </p:txBody>
      </p:sp>
      <p:sp>
        <p:nvSpPr>
          <p:cNvPr id="4" name="Slide Number Placeholder 3"/>
          <p:cNvSpPr>
            <a:spLocks noGrp="1"/>
          </p:cNvSpPr>
          <p:nvPr>
            <p:ph type="sldNum" sz="quarter" idx="10"/>
          </p:nvPr>
        </p:nvSpPr>
        <p:spPr/>
        <p:txBody>
          <a:bodyPr/>
          <a:lstStyle/>
          <a:p>
            <a:fld id="{18D02FFD-07D4-5C4F-BD77-921008177348}" type="slidenum">
              <a:rPr lang="en-US" smtClean="0"/>
              <a:t>29</a:t>
            </a:fld>
            <a:endParaRPr lang="en-US"/>
          </a:p>
        </p:txBody>
      </p:sp>
    </p:spTree>
    <p:extLst>
      <p:ext uri="{BB962C8B-B14F-4D97-AF65-F5344CB8AC3E}">
        <p14:creationId xmlns:p14="http://schemas.microsoft.com/office/powerpoint/2010/main" val="2525436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first off with a short section on how computers “see” and how deep learning has revolutionized </a:t>
            </a:r>
            <a:r>
              <a:rPr lang="en-US"/>
              <a:t>the accuracy of computer vision.</a:t>
            </a:r>
            <a:endParaRPr lang="en-US" dirty="0"/>
          </a:p>
        </p:txBody>
      </p:sp>
      <p:sp>
        <p:nvSpPr>
          <p:cNvPr id="4" name="Slide Number Placeholder 3"/>
          <p:cNvSpPr>
            <a:spLocks noGrp="1"/>
          </p:cNvSpPr>
          <p:nvPr>
            <p:ph type="sldNum" sz="quarter" idx="10"/>
          </p:nvPr>
        </p:nvSpPr>
        <p:spPr/>
        <p:txBody>
          <a:bodyPr/>
          <a:lstStyle/>
          <a:p>
            <a:fld id="{18D02FFD-07D4-5C4F-BD77-921008177348}" type="slidenum">
              <a:rPr lang="en-US" smtClean="0"/>
              <a:t>3</a:t>
            </a:fld>
            <a:endParaRPr lang="en-US" dirty="0"/>
          </a:p>
        </p:txBody>
      </p:sp>
    </p:spTree>
    <p:extLst>
      <p:ext uri="{BB962C8B-B14F-4D97-AF65-F5344CB8AC3E}">
        <p14:creationId xmlns:p14="http://schemas.microsoft.com/office/powerpoint/2010/main" val="2754375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special considerations when using PowerAI Vision to work with videos. In this section we will show you how to load in videos and how to detect objects within a video stream.</a:t>
            </a:r>
          </a:p>
        </p:txBody>
      </p:sp>
      <p:sp>
        <p:nvSpPr>
          <p:cNvPr id="4" name="Slide Number Placeholder 3"/>
          <p:cNvSpPr>
            <a:spLocks noGrp="1"/>
          </p:cNvSpPr>
          <p:nvPr>
            <p:ph type="sldNum" sz="quarter" idx="10"/>
          </p:nvPr>
        </p:nvSpPr>
        <p:spPr/>
        <p:txBody>
          <a:bodyPr/>
          <a:lstStyle/>
          <a:p>
            <a:fld id="{18D02FFD-07D4-5C4F-BD77-921008177348}" type="slidenum">
              <a:rPr lang="en-US" smtClean="0"/>
              <a:t>30</a:t>
            </a:fld>
            <a:endParaRPr lang="en-US" dirty="0"/>
          </a:p>
        </p:txBody>
      </p:sp>
    </p:spTree>
    <p:extLst>
      <p:ext uri="{BB962C8B-B14F-4D97-AF65-F5344CB8AC3E}">
        <p14:creationId xmlns:p14="http://schemas.microsoft.com/office/powerpoint/2010/main" val="2811929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first thing to do is to upload a video file. As previously mentioned, the only file formats supported in the PowerAI Vision tooling are .mp4, .</a:t>
            </a:r>
            <a:r>
              <a:rPr lang="en-CA" dirty="0" err="1"/>
              <a:t>ogg</a:t>
            </a:r>
            <a:r>
              <a:rPr lang="en-CA" dirty="0"/>
              <a:t>, and .</a:t>
            </a:r>
            <a:r>
              <a:rPr lang="en-CA" dirty="0" err="1"/>
              <a:t>webm</a:t>
            </a:r>
            <a:r>
              <a:rPr lang="en-CA" dirty="0"/>
              <a:t>. After uploading the video, you will need to tag objects in various frames of the video with labels. It’s possible to pause a video and click on capture frame to select the frame at that point in the video. However, a simple solution is to click on “Auto capture frames” which will select a frame from the video every N seconds (where N is a number you specify). For example in a 3 minute video, you can select a frame every 5 seconds which would produce 36 frames that can then be used to label objects within those frames.</a:t>
            </a:r>
          </a:p>
        </p:txBody>
      </p:sp>
      <p:sp>
        <p:nvSpPr>
          <p:cNvPr id="4" name="Slide Number Placeholder 3"/>
          <p:cNvSpPr>
            <a:spLocks noGrp="1"/>
          </p:cNvSpPr>
          <p:nvPr>
            <p:ph type="sldNum" sz="quarter" idx="10"/>
          </p:nvPr>
        </p:nvSpPr>
        <p:spPr/>
        <p:txBody>
          <a:bodyPr/>
          <a:lstStyle/>
          <a:p>
            <a:fld id="{18D02FFD-07D4-5C4F-BD77-921008177348}" type="slidenum">
              <a:rPr lang="en-US" smtClean="0"/>
              <a:t>31</a:t>
            </a:fld>
            <a:endParaRPr lang="en-US" dirty="0"/>
          </a:p>
        </p:txBody>
      </p:sp>
    </p:spTree>
    <p:extLst>
      <p:ext uri="{BB962C8B-B14F-4D97-AF65-F5344CB8AC3E}">
        <p14:creationId xmlns:p14="http://schemas.microsoft.com/office/powerpoint/2010/main" val="360558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Once the frames have been created, object detection is then the same as it was with images. You create the object labels and then draw bounding boxes around the various objects and assign them labels. </a:t>
            </a:r>
          </a:p>
          <a:p>
            <a:endParaRPr lang="en-CA" dirty="0"/>
          </a:p>
          <a:p>
            <a:r>
              <a:rPr lang="en-CA" dirty="0"/>
              <a:t>In this example video we are showing a hockey game where there are various advertisements surrounding the area on the side boards. A marketing agency may want to know how frequent a particular logo shows up on the television broadcast. Or a company may want to evaluate how much air time they are getting for their advertisement compared to how much they paid for it, based on the position the ad is printed within the hockey arena. </a:t>
            </a:r>
          </a:p>
          <a:p>
            <a:endParaRPr lang="en-CA" dirty="0"/>
          </a:p>
          <a:p>
            <a:r>
              <a:rPr lang="en-CA" dirty="0"/>
              <a:t>In the example above we have selected four companies logos to monitor (Geico, Toyota, Enterprise, and Delta). Labels were created for these four companies and each of the frames selected was labeled with the visible objects within them.</a:t>
            </a:r>
          </a:p>
        </p:txBody>
      </p:sp>
      <p:sp>
        <p:nvSpPr>
          <p:cNvPr id="4" name="Slide Number Placeholder 3"/>
          <p:cNvSpPr>
            <a:spLocks noGrp="1"/>
          </p:cNvSpPr>
          <p:nvPr>
            <p:ph type="sldNum" sz="quarter" idx="10"/>
          </p:nvPr>
        </p:nvSpPr>
        <p:spPr/>
        <p:txBody>
          <a:bodyPr/>
          <a:lstStyle/>
          <a:p>
            <a:fld id="{18D02FFD-07D4-5C4F-BD77-921008177348}" type="slidenum">
              <a:rPr lang="en-US" smtClean="0"/>
              <a:t>32</a:t>
            </a:fld>
            <a:endParaRPr lang="en-US" dirty="0"/>
          </a:p>
        </p:txBody>
      </p:sp>
    </p:spTree>
    <p:extLst>
      <p:ext uri="{BB962C8B-B14F-4D97-AF65-F5344CB8AC3E}">
        <p14:creationId xmlns:p14="http://schemas.microsoft.com/office/powerpoint/2010/main" val="1189655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After labeling all of the objects, you simply click on “Train” to build a model. As shown above, we built a model by creating a training data set of images every 5 seconds. The accuracy of this model was only 74%. In order to improve the model we need more images to label and use for training. You can use the “Auto-labelling’ capability built into PowerAI Vision as shown on the right. </a:t>
            </a:r>
          </a:p>
          <a:p>
            <a:endParaRPr lang="en-CA" dirty="0"/>
          </a:p>
          <a:p>
            <a:r>
              <a:rPr lang="en-CA" dirty="0"/>
              <a:t>In the lower right of this screen you can see that we selected to now label frames at 3 second intervals using the trained model we created from the first run (in which we manually labelled objects at 5 second intervals). This will train our model with more data in order to train a more accurate model.</a:t>
            </a:r>
          </a:p>
        </p:txBody>
      </p:sp>
      <p:sp>
        <p:nvSpPr>
          <p:cNvPr id="4" name="Slide Number Placeholder 3"/>
          <p:cNvSpPr>
            <a:spLocks noGrp="1"/>
          </p:cNvSpPr>
          <p:nvPr>
            <p:ph type="sldNum" sz="quarter" idx="10"/>
          </p:nvPr>
        </p:nvSpPr>
        <p:spPr/>
        <p:txBody>
          <a:bodyPr/>
          <a:lstStyle/>
          <a:p>
            <a:fld id="{18D02FFD-07D4-5C4F-BD77-921008177348}" type="slidenum">
              <a:rPr lang="en-US" smtClean="0"/>
              <a:t>33</a:t>
            </a:fld>
            <a:endParaRPr lang="en-US" dirty="0"/>
          </a:p>
        </p:txBody>
      </p:sp>
    </p:spTree>
    <p:extLst>
      <p:ext uri="{BB962C8B-B14F-4D97-AF65-F5344CB8AC3E}">
        <p14:creationId xmlns:p14="http://schemas.microsoft.com/office/powerpoint/2010/main" val="33215429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With auto-labelling, you can see the frames that were manually trained (the image with the blue labels). You can also see the frames which were auto-labeled (the green boxes above). This gives the domain expert the opportunity to only label objects that the training may have missed or to remove incorrectly labelled objects from various frames.</a:t>
            </a:r>
          </a:p>
          <a:p>
            <a:endParaRPr lang="en-CA" dirty="0"/>
          </a:p>
          <a:p>
            <a:r>
              <a:rPr lang="en-CA" dirty="0"/>
              <a:t>In this example we added a Geico label in the bottom right. After retraining the model with more labeled data, the accuracy improved to 97%!</a:t>
            </a:r>
          </a:p>
          <a:p>
            <a:endParaRPr lang="en-CA" dirty="0"/>
          </a:p>
          <a:p>
            <a:r>
              <a:rPr lang="en-CA" dirty="0"/>
              <a:t>This auto-labelling is a huge benefit for clients as 80% of the time spent creating models is on labeling data and this tool allows for automation and improves the speed with which data can be prepared and labeled. </a:t>
            </a:r>
          </a:p>
        </p:txBody>
      </p:sp>
      <p:sp>
        <p:nvSpPr>
          <p:cNvPr id="4" name="Slide Number Placeholder 3"/>
          <p:cNvSpPr>
            <a:spLocks noGrp="1"/>
          </p:cNvSpPr>
          <p:nvPr>
            <p:ph type="sldNum" sz="quarter" idx="10"/>
          </p:nvPr>
        </p:nvSpPr>
        <p:spPr/>
        <p:txBody>
          <a:bodyPr/>
          <a:lstStyle/>
          <a:p>
            <a:fld id="{18D02FFD-07D4-5C4F-BD77-921008177348}" type="slidenum">
              <a:rPr lang="en-US" smtClean="0"/>
              <a:t>34</a:t>
            </a:fld>
            <a:endParaRPr lang="en-US" dirty="0"/>
          </a:p>
        </p:txBody>
      </p:sp>
    </p:spTree>
    <p:extLst>
      <p:ext uri="{BB962C8B-B14F-4D97-AF65-F5344CB8AC3E}">
        <p14:creationId xmlns:p14="http://schemas.microsoft.com/office/powerpoint/2010/main" val="16723911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is and example of the results of the model creation. Of course this is just a graphical representation of the data. In the backend the API can be called for each frame as the video streams in and the coordinates and size of each detected object are presented back to the application for action to be taken by the end user application.</a:t>
            </a:r>
          </a:p>
        </p:txBody>
      </p:sp>
      <p:sp>
        <p:nvSpPr>
          <p:cNvPr id="4" name="Slide Number Placeholder 3"/>
          <p:cNvSpPr>
            <a:spLocks noGrp="1"/>
          </p:cNvSpPr>
          <p:nvPr>
            <p:ph type="sldNum" sz="quarter" idx="10"/>
          </p:nvPr>
        </p:nvSpPr>
        <p:spPr/>
        <p:txBody>
          <a:bodyPr/>
          <a:lstStyle/>
          <a:p>
            <a:fld id="{18D02FFD-07D4-5C4F-BD77-921008177348}" type="slidenum">
              <a:rPr lang="en-US" smtClean="0"/>
              <a:t>35</a:t>
            </a:fld>
            <a:endParaRPr lang="en-US" dirty="0"/>
          </a:p>
        </p:txBody>
      </p:sp>
    </p:spTree>
    <p:extLst>
      <p:ext uri="{BB962C8B-B14F-4D97-AF65-F5344CB8AC3E}">
        <p14:creationId xmlns:p14="http://schemas.microsoft.com/office/powerpoint/2010/main" val="8647569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spend a bit of time now looking at the pricing, roadmap for future enhancements and some competitive positioning.</a:t>
            </a:r>
          </a:p>
        </p:txBody>
      </p:sp>
      <p:sp>
        <p:nvSpPr>
          <p:cNvPr id="4" name="Slide Number Placeholder 3"/>
          <p:cNvSpPr>
            <a:spLocks noGrp="1"/>
          </p:cNvSpPr>
          <p:nvPr>
            <p:ph type="sldNum" sz="quarter" idx="10"/>
          </p:nvPr>
        </p:nvSpPr>
        <p:spPr/>
        <p:txBody>
          <a:bodyPr/>
          <a:lstStyle/>
          <a:p>
            <a:fld id="{18D02FFD-07D4-5C4F-BD77-921008177348}" type="slidenum">
              <a:rPr lang="en-US" smtClean="0"/>
              <a:t>36</a:t>
            </a:fld>
            <a:endParaRPr lang="en-US" dirty="0"/>
          </a:p>
        </p:txBody>
      </p:sp>
    </p:spTree>
    <p:extLst>
      <p:ext uri="{BB962C8B-B14F-4D97-AF65-F5344CB8AC3E}">
        <p14:creationId xmlns:p14="http://schemas.microsoft.com/office/powerpoint/2010/main" val="42434172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PowerAI Vision 1.1.2 is made available on November 16, 2018 and is packed with features that will help sell more of Power systems and licenses. For in depth review of these new features you can see the What’s New presentation here https://ibm.box.com/s/fx85d9oeisi908ru3i2jyc67lvx1rmmp</a:t>
            </a:r>
          </a:p>
          <a:p>
            <a:endParaRPr lang="en-US" dirty="0"/>
          </a:p>
          <a:p>
            <a:r>
              <a:rPr lang="en-US" dirty="0"/>
              <a:t>The focus of 1.1.2 was to make it easier for novice users and data scientist to leverage PowerAI Vision and also to increase support for a variety of inference end points. Clients can now use x86 servers to deploy models for inference, </a:t>
            </a:r>
          </a:p>
          <a:p>
            <a:endParaRPr lang="en-US" dirty="0"/>
          </a:p>
          <a:p>
            <a:r>
              <a:rPr lang="en-US" dirty="0"/>
              <a:t>PowerAI Vision now runs on both RHEL 7.5 and on Ubuntu. </a:t>
            </a:r>
          </a:p>
          <a:p>
            <a:endParaRPr lang="en-CA" dirty="0"/>
          </a:p>
          <a:p>
            <a:r>
              <a:rPr lang="en-US" dirty="0"/>
              <a:t>Data scientists should be spending time creating innovating models and less time on tasks like labelling or preparing data and waiting for training runs to complete. To that end, PowerAI Vision now allows clients to build their own custom models and import them into PowerAI Vision for training and hosting of the model. In this way, a data scientist can build their custom model and pass it off to someone with domain expertise to spend the time labeling, training and deploying that model for testing or production purposes. This frees up the data scientist to focus on new models and/or innovating and iterating on existing models. </a:t>
            </a:r>
          </a:p>
          <a:p>
            <a:endParaRPr lang="en-CA" dirty="0"/>
          </a:p>
          <a:p>
            <a:r>
              <a:rPr lang="en-US" dirty="0"/>
              <a:t>Data scientists also need improved ways to verify the accuracy of the trained models. In the 1.1.2 release, PowerAI Vision has introduced a variety of metrics that help a data scientist validate the accuracy of the model and guide them in ways that will allow them to increase accuracy.</a:t>
            </a:r>
          </a:p>
          <a:p>
            <a:endParaRPr lang="en-US" dirty="0"/>
          </a:p>
          <a:p>
            <a:r>
              <a:rPr lang="en-US" dirty="0"/>
              <a:t>In the 1.1.2 release, PowerAI Vision will return a sorted list of results when classifying objects each with their own confidence score. This will allow application developers to rely on the classification AND add in business logic or domain logic to improve their applications and insights. Along with this enhancement, the REST APIs for inference now accepts a threshold parameter to limit the return of categories as may be required by the application. </a:t>
            </a:r>
          </a:p>
          <a:p>
            <a:endParaRPr lang="en-CA" dirty="0"/>
          </a:p>
          <a:p>
            <a:r>
              <a:rPr lang="en-US" dirty="0"/>
              <a:t>One of the most exciting features added in this release is the ability to deploy trained models on more devices. Power is by far the best platform for training models but there are many cases where, once trained, the models can leverage clients existing x86 infrastructure for inference. Models can now be exported out to intel servers with GPUs or even without GPUs for inference. </a:t>
            </a:r>
          </a:p>
          <a:p>
            <a:endParaRPr lang="en-US" dirty="0"/>
          </a:p>
          <a:p>
            <a:r>
              <a:rPr lang="en-US" dirty="0"/>
              <a:t>In the 1.1.2 release, PowerAI Vision has introduced a seamless integration to train and deploy models onto servers with FPGA cards. You don’t need to be an FPGA expert. Just click deploy to FPGA and PowerAI Vision will do the rest. IBM is partnering with </a:t>
            </a:r>
            <a:r>
              <a:rPr lang="en-US" dirty="0" err="1"/>
              <a:t>Xilink</a:t>
            </a:r>
            <a:r>
              <a:rPr lang="en-US" dirty="0"/>
              <a:t> to support out of the box inference on Power Systems with </a:t>
            </a:r>
            <a:r>
              <a:rPr lang="en-US" dirty="0" err="1"/>
              <a:t>Xilinks</a:t>
            </a:r>
            <a:r>
              <a:rPr lang="en-US" dirty="0"/>
              <a:t> new card called </a:t>
            </a:r>
            <a:r>
              <a:rPr lang="en-US" dirty="0" err="1"/>
              <a:t>Alveo</a:t>
            </a:r>
            <a:r>
              <a:rPr lang="en-US" dirty="0"/>
              <a:t> U200. In this release the FPGA inference is in technology preview mode.</a:t>
            </a:r>
          </a:p>
          <a:p>
            <a:endParaRPr lang="en-CA" dirty="0"/>
          </a:p>
        </p:txBody>
      </p:sp>
      <p:sp>
        <p:nvSpPr>
          <p:cNvPr id="4" name="Slide Number Placeholder 3"/>
          <p:cNvSpPr>
            <a:spLocks noGrp="1"/>
          </p:cNvSpPr>
          <p:nvPr>
            <p:ph type="sldNum" sz="quarter" idx="10"/>
          </p:nvPr>
        </p:nvSpPr>
        <p:spPr/>
        <p:txBody>
          <a:bodyPr/>
          <a:lstStyle/>
          <a:p>
            <a:fld id="{18D02FFD-07D4-5C4F-BD77-921008177348}" type="slidenum">
              <a:rPr lang="en-US" smtClean="0"/>
              <a:t>37</a:t>
            </a:fld>
            <a:endParaRPr lang="en-US" dirty="0"/>
          </a:p>
        </p:txBody>
      </p:sp>
    </p:spTree>
    <p:extLst>
      <p:ext uri="{BB962C8B-B14F-4D97-AF65-F5344CB8AC3E}">
        <p14:creationId xmlns:p14="http://schemas.microsoft.com/office/powerpoint/2010/main" val="34370028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2 types of licenses</a:t>
            </a:r>
            <a:r>
              <a:rPr lang="en-US" baseline="0" dirty="0"/>
              <a:t> for PowerAI Vision. </a:t>
            </a:r>
          </a:p>
          <a:p>
            <a:pPr marL="0" indent="0">
              <a:buFontTx/>
              <a:buNone/>
            </a:pPr>
            <a:endParaRPr lang="en-US" baseline="0" dirty="0"/>
          </a:p>
          <a:p>
            <a:pPr marL="0" indent="0">
              <a:buFontTx/>
              <a:buNone/>
            </a:pPr>
            <a:r>
              <a:rPr lang="en-US" baseline="0" dirty="0"/>
              <a:t>Monthly term based license:</a:t>
            </a:r>
          </a:p>
          <a:p>
            <a:pPr marL="171450" indent="-171450">
              <a:buFontTx/>
              <a:buChar char="-"/>
            </a:pPr>
            <a:r>
              <a:rPr lang="en-US" baseline="0" dirty="0"/>
              <a:t>There is no long term commitment for clients, they pay every month and can cancel with 30 days of notice. </a:t>
            </a:r>
          </a:p>
          <a:p>
            <a:pPr marL="171450" indent="-171450">
              <a:buFontTx/>
              <a:buChar char="-"/>
            </a:pPr>
            <a:r>
              <a:rPr lang="en-US" baseline="0" dirty="0"/>
              <a:t>Best suited for customers with operational expense types budget models who want to explore and or who are migrating from cloud to on premise environments</a:t>
            </a:r>
          </a:p>
          <a:p>
            <a:pPr marL="171450" indent="-171450">
              <a:buFontTx/>
              <a:buChar char="-"/>
            </a:pPr>
            <a:r>
              <a:rPr lang="en-US" baseline="0" dirty="0"/>
              <a:t>Customers are eligible for discounts if they pay for multiple months in advance.</a:t>
            </a:r>
          </a:p>
          <a:p>
            <a:pPr marL="171450" indent="-171450">
              <a:buFontTx/>
              <a:buChar char="-"/>
            </a:pPr>
            <a:endParaRPr lang="en-US" baseline="0" dirty="0"/>
          </a:p>
          <a:p>
            <a:pPr marL="0" indent="0">
              <a:buFontTx/>
              <a:buNone/>
            </a:pPr>
            <a:r>
              <a:rPr lang="en-US" baseline="0" dirty="0"/>
              <a:t>Perpetual license:</a:t>
            </a:r>
          </a:p>
          <a:p>
            <a:pPr marL="171450" indent="-171450">
              <a:buFontTx/>
              <a:buChar char="-"/>
            </a:pPr>
            <a:r>
              <a:rPr lang="en-US" baseline="0" dirty="0"/>
              <a:t>This is the typical software license provided by IBM where customers pay upfront and are entitled to use the software in perpetuity. Note that this does not mean that they get support in perpetuity. In fact, clients must pay 20% of the license price every year after the first year for support and subscription (S&amp;S). This continues as long as the offering is in support. </a:t>
            </a:r>
          </a:p>
          <a:p>
            <a:pPr marL="0" indent="0">
              <a:buFontTx/>
              <a:buNone/>
            </a:pPr>
            <a:endParaRPr lang="en-US" baseline="0" dirty="0"/>
          </a:p>
          <a:p>
            <a:pPr marL="0" indent="0">
              <a:buFontTx/>
              <a:buNone/>
            </a:pPr>
            <a:r>
              <a:rPr lang="en-US" baseline="0" dirty="0"/>
              <a:t>We are offering a maximum discount of 40% on the list price without triggering the process for Special Bids. </a:t>
            </a:r>
          </a:p>
          <a:p>
            <a:pPr marL="0" indent="0">
              <a:buFontTx/>
              <a:buNone/>
            </a:pPr>
            <a:endParaRPr lang="en-US" b="0" dirty="0"/>
          </a:p>
          <a:p>
            <a:pPr marL="0" indent="0">
              <a:buFontTx/>
              <a:buNone/>
            </a:pPr>
            <a:r>
              <a:rPr lang="en-US" baseline="0" dirty="0"/>
              <a:t>We  should not lose opportunities on the price. </a:t>
            </a:r>
            <a:r>
              <a:rPr lang="en-US" b="0" baseline="0" dirty="0"/>
              <a:t>In the following sections we will discuss new PowerAI pricing compared to our leading competitors.</a:t>
            </a:r>
          </a:p>
          <a:p>
            <a:endParaRPr lang="en-CA" dirty="0"/>
          </a:p>
        </p:txBody>
      </p:sp>
      <p:sp>
        <p:nvSpPr>
          <p:cNvPr id="4" name="Slide Number Placeholder 3"/>
          <p:cNvSpPr>
            <a:spLocks noGrp="1"/>
          </p:cNvSpPr>
          <p:nvPr>
            <p:ph type="sldNum" sz="quarter" idx="10"/>
          </p:nvPr>
        </p:nvSpPr>
        <p:spPr/>
        <p:txBody>
          <a:bodyPr/>
          <a:lstStyle/>
          <a:p>
            <a:fld id="{18D02FFD-07D4-5C4F-BD77-921008177348}" type="slidenum">
              <a:rPr lang="en-US" smtClean="0"/>
              <a:t>38</a:t>
            </a:fld>
            <a:endParaRPr lang="en-US" dirty="0"/>
          </a:p>
        </p:txBody>
      </p:sp>
    </p:spTree>
    <p:extLst>
      <p:ext uri="{BB962C8B-B14F-4D97-AF65-F5344CB8AC3E}">
        <p14:creationId xmlns:p14="http://schemas.microsoft.com/office/powerpoint/2010/main" val="23790365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Google Vision</a:t>
            </a:r>
          </a:p>
          <a:p>
            <a:r>
              <a:rPr lang="en-CA" b="0" dirty="0"/>
              <a:t>Google Vision allows clients to upload images using a REST API and have the image classified into one of several thousand categories. The categories are predefined by Google making custom analysis difficult. To solve this Google now has an ML offering that is currently in Beta to allow clients to upload their own models and provide custom labelling for more realistic image classification. For details on the pricing go here </a:t>
            </a:r>
            <a:r>
              <a:rPr lang="en-CA" dirty="0"/>
              <a:t>https://cloud.google.com/products/calculator/#id=25d41a68-32c8-4c59-90c2-cbe671935a12 and for details on the latest capabilities in the offering you can find them here https://cloud.google.com/vision/</a:t>
            </a:r>
          </a:p>
          <a:p>
            <a:endParaRPr lang="en-CA" dirty="0"/>
          </a:p>
          <a:p>
            <a:endParaRPr lang="en-CA" dirty="0"/>
          </a:p>
          <a:p>
            <a:r>
              <a:rPr lang="en-CA" b="1" dirty="0"/>
              <a:t>Microsoft Custom Vision</a:t>
            </a:r>
          </a:p>
          <a:p>
            <a:r>
              <a:rPr lang="en-CA" dirty="0"/>
              <a:t>Microsoft Custom Vision supports data labelling and object detection. Again as a cloud service the ability to get data to the cloud for inference can be problematic in a latency sensitive environment or in an situation where images are highly confidential or personal (healthcare for example). The service costs $1 per 1000 images and an addition $0.35 per 1000 image for storage. Note that this offering is in preview mode only and therefore has no support (except via forum Q&amp;A) and the standard offering also only allows for 10 transactions per second which makes analyzing real time video virtually impossible.</a:t>
            </a:r>
          </a:p>
          <a:p>
            <a:r>
              <a:rPr lang="en-CA" dirty="0"/>
              <a:t>Details on pricing are available here https://azure.microsoft.com/en-us/pricing/details/cognitive-services/custom-vision-service/</a:t>
            </a:r>
          </a:p>
          <a:p>
            <a:endParaRPr lang="en-CA" dirty="0"/>
          </a:p>
          <a:p>
            <a:r>
              <a:rPr lang="en-CA" b="1" dirty="0"/>
              <a:t>AWS </a:t>
            </a:r>
            <a:r>
              <a:rPr lang="en-CA" b="1" dirty="0" err="1"/>
              <a:t>Rekognition</a:t>
            </a:r>
            <a:endParaRPr lang="en-CA" b="1" dirty="0"/>
          </a:p>
          <a:p>
            <a:r>
              <a:rPr lang="en-CA" dirty="0"/>
              <a:t>AWS </a:t>
            </a:r>
            <a:r>
              <a:rPr lang="en-CA" dirty="0" err="1"/>
              <a:t>Rekognition</a:t>
            </a:r>
            <a:r>
              <a:rPr lang="en-CA" dirty="0"/>
              <a:t> is primarily focused at archival and live stream video object detection. They are not focused as much on image classification. But using object detection within a video stream, the cost for the images is as shows above with the details available here https://aws.amazon.com/rekognition/pricing/</a:t>
            </a:r>
          </a:p>
        </p:txBody>
      </p:sp>
      <p:sp>
        <p:nvSpPr>
          <p:cNvPr id="4" name="Slide Number Placeholder 3"/>
          <p:cNvSpPr>
            <a:spLocks noGrp="1"/>
          </p:cNvSpPr>
          <p:nvPr>
            <p:ph type="sldNum" sz="quarter" idx="10"/>
          </p:nvPr>
        </p:nvSpPr>
        <p:spPr/>
        <p:txBody>
          <a:bodyPr/>
          <a:lstStyle/>
          <a:p>
            <a:fld id="{18D02FFD-07D4-5C4F-BD77-921008177348}" type="slidenum">
              <a:rPr lang="en-US" smtClean="0"/>
              <a:t>39</a:t>
            </a:fld>
            <a:endParaRPr lang="en-US" dirty="0"/>
          </a:p>
        </p:txBody>
      </p:sp>
    </p:spTree>
    <p:extLst>
      <p:ext uri="{BB962C8B-B14F-4D97-AF65-F5344CB8AC3E}">
        <p14:creationId xmlns:p14="http://schemas.microsoft.com/office/powerpoint/2010/main" val="3589165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685800"/>
            <a:ext cx="4030663" cy="2268538"/>
          </a:xfrm>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t>Contrary to popular belief, deep learning (DL) isn’t something magical. ... It just finds patterns and objects, and labels what it finds or “sees”. So DL is incredible useful, it’s going to change humankind, but it’s not as science fiction as it’s being played out to be, not even close. Image looking at this picture of a bird ... There was a time when a 3 year year old could spot a bird </a:t>
            </a:r>
            <a:r>
              <a:rPr lang="en-US" dirty="0"/>
              <a:t>better than a computer … but that isn’t the case any longer. That little toddler’s brains looked at this bird, their brain did a whole bunch of ‘stuff’ inputting the image through their eyes and into the neurons in their brains, everything fires and out comes “Daddy, it’s a bird!” NOT the case for a computer. Traditionally, you’d get some programmer to build a learning model, that would extract features manually (feather shape, beak, eyes, claws, etc.) and build a model to classify this objects as a bird.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That programmer would spend a lot of time thinking about the features that differentiate one bird from another or differentiate a bird from a dog and build those into a model which is basically a recipe for how the computers turns the pixels it sees into a label, which in this case is a bird.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What DL is about is letting the computer do the work, you feed it images and it decides what patterns are important in differentiating one image from another. The computer just looks at a bunch of cats (or birds or whatever) and determines what patterns result in what outcome (what label or classification). This is really what DL is all about ... and that’s a very different programming paradigm than what we are used to. So Deep Learning says “Instead of writing code, you feed data to the network and the program (model) builds its own logic”.</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AI and ML/DL is about automating learning in such amazing ways that it’s hard to put into words. It’s about explaining your model, yourself, your business using examples instead of instructions.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&lt;CLICK&gt;</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In fact, in visual recognition tasks, humans have a 5% error rate.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&lt;CLICK&gt;</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Machine Learning algorithms of old had about a 25% error rate.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&lt;CLICK&gt;Today’s Deep Learning algorithms have about a 3% error rate … better than humans!.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&lt;CLICK&gt;By converting the images into matrices of pixel values and looking for patterns within the matrix, deep learning can build algorithms that can classify and detect objects better than humans.</a:t>
            </a:r>
          </a:p>
          <a:p>
            <a:pPr marL="0" marR="0" indent="0" algn="l" defTabSz="914400" rtl="0" eaLnBrk="0" fontAlgn="base" latinLnBrk="0" hangingPunct="0">
              <a:lnSpc>
                <a:spcPct val="100000"/>
              </a:lnSpc>
              <a:spcBef>
                <a:spcPct val="30000"/>
              </a:spcBef>
              <a:spcAft>
                <a:spcPct val="0"/>
              </a:spcAft>
              <a:buClrTx/>
              <a:buSzTx/>
              <a:buFont typeface="Arial" charset="0"/>
              <a:buNone/>
              <a:tabLst/>
              <a:defRPr/>
            </a:pPr>
            <a:endParaRPr lang="en-US" baseline="0" dirty="0">
              <a:sym typeface="Wingdings"/>
            </a:endParaRPr>
          </a:p>
        </p:txBody>
      </p:sp>
      <p:sp>
        <p:nvSpPr>
          <p:cNvPr id="4" name="Footer Placeholder 3"/>
          <p:cNvSpPr>
            <a:spLocks noGrp="1"/>
          </p:cNvSpPr>
          <p:nvPr>
            <p:ph type="ftr" sz="quarter" idx="10"/>
          </p:nvPr>
        </p:nvSpPr>
        <p:spPr>
          <a:xfrm>
            <a:off x="0" y="8685213"/>
            <a:ext cx="2971800" cy="4572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charset="0"/>
                <a:ea typeface="ＭＳ Ｐゴシック" charset="0"/>
                <a:cs typeface="+mn-cs"/>
              </a:rPr>
              <a:t>IBM Analytics</a:t>
            </a:r>
            <a:br>
              <a:rPr kumimoji="0" lang="en-US" sz="900" b="0" i="0" u="none" strike="noStrike" kern="1200" cap="none" spc="0" normalizeH="0" baseline="0" noProof="0">
                <a:ln>
                  <a:noFill/>
                </a:ln>
                <a:solidFill>
                  <a:srgbClr val="000000"/>
                </a:solidFill>
                <a:effectLst/>
                <a:uLnTx/>
                <a:uFillTx/>
                <a:latin typeface="Arial" charset="0"/>
                <a:ea typeface="ＭＳ Ｐゴシック" charset="0"/>
                <a:cs typeface="+mn-cs"/>
              </a:rPr>
            </a:br>
            <a:r>
              <a:rPr kumimoji="0" lang="en-US" sz="900" b="0" i="0" u="none" strike="noStrike" kern="1200" cap="none" spc="0" normalizeH="0" baseline="0" noProof="0">
                <a:ln>
                  <a:noFill/>
                </a:ln>
                <a:solidFill>
                  <a:srgbClr val="000000"/>
                </a:solidFill>
                <a:effectLst/>
                <a:uLnTx/>
                <a:uFillTx/>
                <a:latin typeface="Arial" charset="0"/>
                <a:ea typeface="ＭＳ Ｐゴシック" charset="0"/>
                <a:cs typeface="+mn-cs"/>
              </a:rPr>
              <a:t>© 2015 IBM Corporation</a:t>
            </a:r>
          </a:p>
        </p:txBody>
      </p:sp>
      <p:sp>
        <p:nvSpPr>
          <p:cNvPr id="5" name="Slide Number Placeholder 4"/>
          <p:cNvSpPr>
            <a:spLocks noGrp="1"/>
          </p:cNvSpPr>
          <p:nvPr>
            <p:ph type="sldNum" sz="quarter" idx="11"/>
          </p:nvPr>
        </p:nvSpPr>
        <p:spPr>
          <a:xfrm>
            <a:off x="3884613" y="8685213"/>
            <a:ext cx="2971800" cy="4572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E66BC3-620F-ED4A-8762-98ED9A204CA7}" type="slidenum">
              <a:rPr kumimoji="0" lang="en-US" sz="9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9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5988283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leading manufacturer that builds</a:t>
            </a:r>
            <a:r>
              <a:rPr lang="en-US" baseline="0" dirty="0"/>
              <a:t> pipes used in oil rigs has a use case that is extremely simple: count pipes in the storage area and call the trucker to transport them when there is sufficient pipes to transport. However, they run at scale with  800 cameras across their 50 plants which each take a picture that needs to be analyzed every 15 seconds. That’s 132 million images to be processed each month. This is just for one use case and </a:t>
            </a:r>
            <a:r>
              <a:rPr lang="en-US" b="1" baseline="0" dirty="0"/>
              <a:t>one model </a:t>
            </a:r>
            <a:r>
              <a:rPr lang="en-US" baseline="0" dirty="0"/>
              <a:t>running off of those camera images. If a client has a second model they want to deploy, in an API based pricing model the price then doubles. With PowerAI Vision you pay a fixed rate based on the server, not based on the number of API calls you make.</a:t>
            </a:r>
          </a:p>
          <a:p>
            <a:endParaRPr lang="en-US" baseline="0" dirty="0"/>
          </a:p>
          <a:p>
            <a:r>
              <a:rPr lang="en-US" baseline="0" dirty="0"/>
              <a:t>Using the pricing from the previous slide, you can see that PowerAI vision is between 1/3</a:t>
            </a:r>
            <a:r>
              <a:rPr lang="en-US" baseline="30000" dirty="0"/>
              <a:t>rd</a:t>
            </a:r>
            <a:r>
              <a:rPr lang="en-US" baseline="0" dirty="0"/>
              <a:t> and 1/5</a:t>
            </a:r>
            <a:r>
              <a:rPr lang="en-US" baseline="30000" dirty="0"/>
              <a:t>th</a:t>
            </a:r>
            <a:r>
              <a:rPr lang="en-US" baseline="0" dirty="0"/>
              <a:t> the price of the competitors solutions. Note that we are using estimated street pricing in the above scenario which includes discounted software pricing for PowerAI Vision (at 40% discount). The cost for PowerAI Vision is calculated at a discounted rate of $300,000 per year for the software (over three years is $900k) plus $60k for the one AC922. The discounts applied to the competitors offerings are based on the volume discounts based on the number of API calls used in a month. Obviously the larger the number of API calls the bigger the price differential between PowerAI Vision and competitors offerings and when there is very little usage, the competitors solution will be lower cost. That said, if clients are looking to be successful they should plan for multiple models deployed and high inference usage.</a:t>
            </a:r>
          </a:p>
          <a:p>
            <a:endParaRPr lang="en-US" baseline="0" dirty="0"/>
          </a:p>
          <a:p>
            <a:r>
              <a:rPr lang="en-US" baseline="0" dirty="0"/>
              <a:t>Use the following points while discussing pricing with a customer:</a:t>
            </a:r>
          </a:p>
          <a:p>
            <a:pPr marL="228600" indent="-228600">
              <a:buAutoNum type="arabicPeriod"/>
            </a:pPr>
            <a:r>
              <a:rPr lang="en-US" baseline="0" dirty="0"/>
              <a:t>Vision based services on Cloud start low but quickly add up as the volume of images and the number of models increase. </a:t>
            </a:r>
          </a:p>
          <a:p>
            <a:pPr marL="228600" indent="-228600">
              <a:buAutoNum type="arabicPeriod"/>
            </a:pPr>
            <a:r>
              <a:rPr lang="en-US" baseline="0" dirty="0"/>
              <a:t>PowerAI Vision has a fixed price regardless of the number of models built, deployed or used for inference. </a:t>
            </a:r>
          </a:p>
          <a:p>
            <a:pPr marL="228600" indent="-228600">
              <a:buAutoNum type="arabicPeriod"/>
            </a:pPr>
            <a:r>
              <a:rPr lang="en-US" baseline="0" dirty="0"/>
              <a:t>The powerful PowerAI Vision toolset enables business users to label, train and deploy models. There is no dependency on a data scientists which can reduce overall costs since the average onboarding cost of a data scientist in the US is around $400K/year. </a:t>
            </a:r>
          </a:p>
          <a:p>
            <a:pPr marL="228600" indent="-228600">
              <a:buAutoNum type="arabicPeriod"/>
            </a:pPr>
            <a:r>
              <a:rPr lang="en-US" baseline="0" dirty="0"/>
              <a:t>When the costs are computed over a period of time (TCO), PowerAI Vision is 25% the cost of our tier #1 competitors</a:t>
            </a:r>
          </a:p>
          <a:p>
            <a:endParaRPr lang="en-CA" dirty="0"/>
          </a:p>
        </p:txBody>
      </p:sp>
      <p:sp>
        <p:nvSpPr>
          <p:cNvPr id="4" name="Slide Number Placeholder 3"/>
          <p:cNvSpPr>
            <a:spLocks noGrp="1"/>
          </p:cNvSpPr>
          <p:nvPr>
            <p:ph type="sldNum" sz="quarter" idx="10"/>
          </p:nvPr>
        </p:nvSpPr>
        <p:spPr/>
        <p:txBody>
          <a:bodyPr/>
          <a:lstStyle/>
          <a:p>
            <a:fld id="{18D02FFD-07D4-5C4F-BD77-921008177348}" type="slidenum">
              <a:rPr lang="en-US" smtClean="0"/>
              <a:t>40</a:t>
            </a:fld>
            <a:endParaRPr lang="en-US" dirty="0"/>
          </a:p>
        </p:txBody>
      </p:sp>
    </p:spTree>
    <p:extLst>
      <p:ext uri="{BB962C8B-B14F-4D97-AF65-F5344CB8AC3E}">
        <p14:creationId xmlns:p14="http://schemas.microsoft.com/office/powerpoint/2010/main" val="21797724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use case we should all be proud of. IBM Research in China worked with a leading entertainment broadcaster (</a:t>
            </a:r>
            <a:r>
              <a:rPr lang="en-US" dirty="0" err="1"/>
              <a:t>HunanTV</a:t>
            </a:r>
            <a:r>
              <a:rPr lang="en-US" dirty="0"/>
              <a:t>) to create 1 minute clip of highlights extracted from a months worth of their reality show called I AM THE FUTURE. The challenge was to train PowerAI Vision to detect gestures, movement on the stage, audience clapping, sentiments on the participants &amp; hosts. In addition, the PowerAI Vision was correlated with audio, like the sounds of clapping, and natural language processing to detect words that indicate excitement, surprise, or discouragement. This allowed Video and Audio to be incorporated together to identify clips of interest from within the videos. </a:t>
            </a:r>
          </a:p>
          <a:p>
            <a:endParaRPr lang="en-US" dirty="0"/>
          </a:p>
          <a:p>
            <a:r>
              <a:rPr lang="en-US" dirty="0"/>
              <a:t>The prototype was able to process 2.3 million images (equivalent to 27days of non stop video) in under an hour and generate a 1 minute highlight video. You can see the details from this news article translated into English https://translate.google.com/translate?hl=en&amp;sl=zh-CN&amp;u=http://www.sohu.com/a/199210230_430753&amp;prev=search</a:t>
            </a:r>
          </a:p>
          <a:p>
            <a:endParaRPr lang="en-US" dirty="0"/>
          </a:p>
          <a:p>
            <a:r>
              <a:rPr lang="en-US" dirty="0"/>
              <a:t>You can leverage this for clients in the news and entertainment industry and show them how PowerAI Vision can be an integral part of their solutions.</a:t>
            </a:r>
          </a:p>
          <a:p>
            <a:endParaRPr lang="en-US" dirty="0"/>
          </a:p>
          <a:p>
            <a:r>
              <a:rPr lang="en-US" dirty="0"/>
              <a:t>Note that the pricing on this chart uses standard volume discounts for the competitive solutions and includes a 40% discount on the PowerAI Vision solution (client discounts may vary). It includes PowerAI vision on a fully configured AC922 and includes 24x7 support and subscription for 3 years.</a:t>
            </a:r>
            <a:endParaRPr lang="en-CA" dirty="0"/>
          </a:p>
        </p:txBody>
      </p:sp>
      <p:sp>
        <p:nvSpPr>
          <p:cNvPr id="4" name="Slide Number Placeholder 3"/>
          <p:cNvSpPr>
            <a:spLocks noGrp="1"/>
          </p:cNvSpPr>
          <p:nvPr>
            <p:ph type="sldNum" sz="quarter" idx="10"/>
          </p:nvPr>
        </p:nvSpPr>
        <p:spPr/>
        <p:txBody>
          <a:bodyPr/>
          <a:lstStyle/>
          <a:p>
            <a:fld id="{18D02FFD-07D4-5C4F-BD77-921008177348}" type="slidenum">
              <a:rPr lang="en-US" smtClean="0"/>
              <a:t>41</a:t>
            </a:fld>
            <a:endParaRPr lang="en-US" dirty="0"/>
          </a:p>
        </p:txBody>
      </p:sp>
    </p:spTree>
    <p:extLst>
      <p:ext uri="{BB962C8B-B14F-4D97-AF65-F5344CB8AC3E}">
        <p14:creationId xmlns:p14="http://schemas.microsoft.com/office/powerpoint/2010/main" val="218522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685800"/>
            <a:ext cx="4030663" cy="2268538"/>
          </a:xfr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baseline="0" dirty="0"/>
              <a:t>Humans look at the picture of the cat or dog and see they see a cat or dog; </a:t>
            </a:r>
            <a:r>
              <a:rPr lang="en-US" b="1" baseline="0" dirty="0"/>
              <a:t>but that isn’t how computers see. </a:t>
            </a:r>
            <a:r>
              <a:rPr lang="en-US" b="0" baseline="0" dirty="0"/>
              <a:t>When a computer sees an image (we call that the input) it will see an array of pixel values (depending on the size and resolution of the image). Let’s</a:t>
            </a:r>
            <a:r>
              <a:rPr lang="en-US" baseline="0" dirty="0"/>
              <a:t> assume these colored animal images are in the R(</a:t>
            </a:r>
            <a:r>
              <a:rPr lang="en-US" baseline="0" dirty="0" err="1"/>
              <a:t>ed</a:t>
            </a:r>
            <a:r>
              <a:rPr lang="en-US" baseline="0" dirty="0"/>
              <a:t>), G(</a:t>
            </a:r>
            <a:r>
              <a:rPr lang="en-US" baseline="0" dirty="0" err="1"/>
              <a:t>reen</a:t>
            </a:r>
            <a:r>
              <a:rPr lang="en-US" baseline="0" dirty="0"/>
              <a:t>), B(</a:t>
            </a:r>
            <a:r>
              <a:rPr lang="en-US" baseline="0" dirty="0" err="1"/>
              <a:t>lue</a:t>
            </a:r>
            <a:r>
              <a:rPr lang="en-US" baseline="0" dirty="0"/>
              <a:t>), commonly referred to as RGB, color spectrum and have resolution of 480 x 480; this means each of their representatives arrays will have 480 x 480 x 3 = 691,200 numbers within that array. Each of these numbers (the ones you see on this slide) while meaningless to us humans, are the only inputs the computer has to figure out it’s looking at a cat or a dog. Each number is given a value between 0-255 which describes the pixel intensities at that very point. In a black and white photo, they are shades of grey between black (0) and white (255). In a color picture, using RGB, these are shades of red, green, and blue respectively which make up the color being represented. </a:t>
            </a:r>
          </a:p>
          <a:p>
            <a:endParaRPr lang="en-US" baseline="0" dirty="0"/>
          </a:p>
          <a:p>
            <a:r>
              <a:rPr lang="en-US" baseline="0" dirty="0"/>
              <a:t>How do we go about encoding all this information in a way that a computer can understand it? The answer is to apply feature extraction to quantify the contents of an image. Feature extraction is the process of taking an input image, applying an algorithm, and obtaining a feature vector (i.e., a list of numbers) that quantifies our image. We want to apply deep learning to automatically learn a set of features that can be used to quantify and ultimately label the contents of the image itself.</a:t>
            </a:r>
          </a:p>
          <a:p>
            <a:endParaRPr lang="en-US" baseline="0" dirty="0"/>
          </a:p>
          <a:p>
            <a:r>
              <a:rPr lang="en-US" baseline="0" dirty="0"/>
              <a:t>The idea is that we give the computer these arrays of numbers and it will output numbers that describe the probability of the image being a certain class (for the top, 80% probability for a cat, 15% chance that it’s a dog, and 5% likelihood of a bird) and similarly for a dog (only with different weightings).</a:t>
            </a:r>
          </a:p>
          <a:p>
            <a:endParaRPr lang="en-US" baseline="0" dirty="0"/>
          </a:p>
          <a:p>
            <a:r>
              <a:rPr lang="en-US" baseline="0" dirty="0"/>
              <a:t>Zebra image is from: https://</a:t>
            </a:r>
            <a:r>
              <a:rPr lang="en-US" baseline="0" dirty="0" err="1"/>
              <a:t>developer.apple.com</a:t>
            </a:r>
            <a:r>
              <a:rPr lang="en-US" baseline="0" dirty="0"/>
              <a:t>/library/content/documentation/Performance/Conceptual/</a:t>
            </a:r>
            <a:r>
              <a:rPr lang="en-US" baseline="0" dirty="0" err="1"/>
              <a:t>vImage</a:t>
            </a:r>
            <a:r>
              <a:rPr lang="en-US" baseline="0" dirty="0"/>
              <a:t>/</a:t>
            </a:r>
            <a:r>
              <a:rPr lang="en-US" baseline="0" dirty="0" err="1"/>
              <a:t>ConvolutionOperations</a:t>
            </a:r>
            <a:r>
              <a:rPr lang="en-US" baseline="0" dirty="0"/>
              <a:t>/</a:t>
            </a:r>
            <a:r>
              <a:rPr lang="en-US" baseline="0" dirty="0" err="1"/>
              <a:t>ConvolutionOperations.html</a:t>
            </a:r>
            <a:r>
              <a:rPr lang="en-US" baseline="0" dirty="0"/>
              <a:t>.</a:t>
            </a:r>
          </a:p>
          <a:p>
            <a:endParaRPr lang="en-US" dirty="0"/>
          </a:p>
          <a:p>
            <a:endParaRPr lang="en-US" dirty="0"/>
          </a:p>
        </p:txBody>
      </p:sp>
      <p:sp>
        <p:nvSpPr>
          <p:cNvPr id="4" name="Footer Placeholder 3"/>
          <p:cNvSpPr>
            <a:spLocks noGrp="1"/>
          </p:cNvSpPr>
          <p:nvPr>
            <p:ph type="ftr" sz="quarter" idx="10"/>
          </p:nvPr>
        </p:nvSpPr>
        <p:spPr>
          <a:xfrm>
            <a:off x="0" y="8685213"/>
            <a:ext cx="2971800" cy="4572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charset="0"/>
                <a:ea typeface="ＭＳ Ｐゴシック" charset="0"/>
                <a:cs typeface="+mn-cs"/>
              </a:rPr>
              <a:t>IBM Analytics</a:t>
            </a:r>
            <a:br>
              <a:rPr kumimoji="0" lang="en-US" sz="900" b="0" i="0" u="none" strike="noStrike" kern="1200" cap="none" spc="0" normalizeH="0" baseline="0" noProof="0">
                <a:ln>
                  <a:noFill/>
                </a:ln>
                <a:solidFill>
                  <a:srgbClr val="000000"/>
                </a:solidFill>
                <a:effectLst/>
                <a:uLnTx/>
                <a:uFillTx/>
                <a:latin typeface="Arial" charset="0"/>
                <a:ea typeface="ＭＳ Ｐゴシック" charset="0"/>
                <a:cs typeface="+mn-cs"/>
              </a:rPr>
            </a:br>
            <a:r>
              <a:rPr kumimoji="0" lang="en-US" sz="900" b="0" i="0" u="none" strike="noStrike" kern="1200" cap="none" spc="0" normalizeH="0" baseline="0" noProof="0">
                <a:ln>
                  <a:noFill/>
                </a:ln>
                <a:solidFill>
                  <a:srgbClr val="000000"/>
                </a:solidFill>
                <a:effectLst/>
                <a:uLnTx/>
                <a:uFillTx/>
                <a:latin typeface="Arial" charset="0"/>
                <a:ea typeface="ＭＳ Ｐゴシック" charset="0"/>
                <a:cs typeface="+mn-cs"/>
              </a:rPr>
              <a:t>© 2015 IBM Corporation</a:t>
            </a:r>
          </a:p>
        </p:txBody>
      </p:sp>
      <p:sp>
        <p:nvSpPr>
          <p:cNvPr id="5" name="Slide Number Placeholder 4"/>
          <p:cNvSpPr>
            <a:spLocks noGrp="1"/>
          </p:cNvSpPr>
          <p:nvPr>
            <p:ph type="sldNum" sz="quarter" idx="11"/>
          </p:nvPr>
        </p:nvSpPr>
        <p:spPr>
          <a:xfrm>
            <a:off x="3884613" y="8685213"/>
            <a:ext cx="2971800" cy="4572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E66BC3-620F-ED4A-8762-98ED9A204CA7}" type="slidenum">
              <a:rPr kumimoji="0" lang="en-US" sz="9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9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992594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way this works is that the array of images is processed by a set of layers. In deep learning the various layers are Input Layer (the first layer that takes in the image), followed by a set of hidden layers that are looking at various aspects of the image and processing what they get from the layer before them, followed finally by the output layer (which tells us if it things it found a dog or a cat in the case above). </a:t>
            </a:r>
          </a:p>
          <a:p>
            <a:endParaRPr lang="en-US" b="0" dirty="0"/>
          </a:p>
          <a:p>
            <a:r>
              <a:rPr lang="en-US" b="0" dirty="0"/>
              <a:t>When we get the output, the training runs will compare what the real value is (is it a dog or a cat) with the prediction. If the prediction is correct then the DL algorithm will “reinforce” the path that led to the correct decision. If the prediction was wrong, the DL algorithm will go back through the neural network and “weaken” the predictors that led to the incorrect decision with the hopes that the next time a similar image comes through the network that we will make a better predictions next time.</a:t>
            </a:r>
          </a:p>
          <a:p>
            <a:endParaRPr lang="en-US" b="0" dirty="0"/>
          </a:p>
          <a:p>
            <a:r>
              <a:rPr lang="en-US" b="0" dirty="0"/>
              <a:t>If you want to understand how Convolutional Neural Networks work in more detail, you can go to where we got the source of this slide below:</a:t>
            </a:r>
          </a:p>
          <a:p>
            <a:r>
              <a:rPr lang="en-US" b="0" dirty="0"/>
              <a:t>Source: https://becominghuman.ai/building-an-image-classifier-using-deep-learning-in-python-totally-from-a-beginners-perspective-be8dbaf22dd8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C7116-DEDF-AA47-B424-3D080AE0E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IBM PowerAI</a:t>
            </a:r>
            <a:r>
              <a:rPr lang="en-US" baseline="0" dirty="0"/>
              <a:t> Vision is designed for business users with little to no expertise in deep learning. Business users often have access to volumes of images and videos that they are trying to gain insights from. However, they struggle with 3 key aspects – labelling data, training models, and deploying models for inference. Note that we discussed inference in other sessions but to just recap here, inference is the part of AI where we use the model to make a prediction based on the patterns we have seen in other images. For example, we may have a model that classifies images as dogs or cats and the inference step takes a new picture and classifies it into one of those two categories.</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Data labeling is the most laborious task, consuming 80% of the time dedicated to a typical deep learning project. PowerAI Vision provides a labeling tool which allows a business use, not a data scientist, to label images and videos. In addition to manual labeling, PowerAI Vision allows clients to build a model based on a small subset of the data and then use auto-labelling to accelerate the rate of creating additional labeled datasets for more in depth training.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Once labelled, image classification and/or object detection models can be created with just the click of a button.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Once a model is created, it’s yet another single click to deploy the model and test it out with new image datasets. Or you can deploy the model on an FPGA device or other edge device for rapid and scalable inferencing.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PowerAI Vision provides a complete ecosystem where even a novice user can label, train, and deploy deep learning models to build AI vision solutions. </a:t>
            </a:r>
            <a:endParaRPr lang="en-US" dirty="0"/>
          </a:p>
          <a:p>
            <a:endParaRPr lang="en-CA" dirty="0"/>
          </a:p>
        </p:txBody>
      </p:sp>
      <p:sp>
        <p:nvSpPr>
          <p:cNvPr id="4" name="Slide Number Placeholder 3"/>
          <p:cNvSpPr>
            <a:spLocks noGrp="1"/>
          </p:cNvSpPr>
          <p:nvPr>
            <p:ph type="sldNum" sz="quarter" idx="10"/>
          </p:nvPr>
        </p:nvSpPr>
        <p:spPr/>
        <p:txBody>
          <a:bodyPr/>
          <a:lstStyle/>
          <a:p>
            <a:fld id="{18D02FFD-07D4-5C4F-BD77-921008177348}" type="slidenum">
              <a:rPr lang="en-US" smtClean="0"/>
              <a:t>7</a:t>
            </a:fld>
            <a:endParaRPr lang="en-US" dirty="0"/>
          </a:p>
        </p:txBody>
      </p:sp>
    </p:spTree>
    <p:extLst>
      <p:ext uri="{BB962C8B-B14F-4D97-AF65-F5344CB8AC3E}">
        <p14:creationId xmlns:p14="http://schemas.microsoft.com/office/powerpoint/2010/main" val="2881631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As previously mentioned, PowerAI Vision has 3 core capabilities: Label, Train, and Deploy. This slide shows you the home screen of the PowerAI Vision toolset; as you can see, it is designed around these 3 tenets. </a:t>
            </a:r>
          </a:p>
          <a:p>
            <a:endParaRPr lang="en-US" sz="900" dirty="0"/>
          </a:p>
          <a:p>
            <a:r>
              <a:rPr lang="en-US" sz="900" dirty="0"/>
              <a:t>The rest of this deck will walk through each of the capabilities in order. But before we get into the specifics, let’s look at some of the terminology we will use in this course to make sure that you understand what each of these terms means as they are the key advantages provided by PowerAI Vision.</a:t>
            </a:r>
          </a:p>
          <a:p>
            <a:endParaRPr lang="en-US" sz="900" dirty="0"/>
          </a:p>
          <a:p>
            <a:r>
              <a:rPr lang="en-US" sz="900" dirty="0"/>
              <a:t>Classification of images is the act of identifying what is inside of an image and putting that image into one of the classifications that have been created as part of the labeling of the images.</a:t>
            </a:r>
          </a:p>
          <a:p>
            <a:endParaRPr lang="en-US" sz="900" dirty="0"/>
          </a:p>
          <a:p>
            <a:r>
              <a:rPr lang="en-US" sz="900" dirty="0"/>
              <a:t>Object detection is the act of finding various objects within an image. It is the analysis of images and/or video to detect objects that have been labeled previously in similar images. Note that with classification, an image is classified into one group; in object detection, you may find multiple objects within a single image.</a:t>
            </a:r>
          </a:p>
          <a:p>
            <a:endParaRPr lang="en-US" sz="900" dirty="0"/>
          </a:p>
          <a:p>
            <a:r>
              <a:rPr lang="en-US" sz="900" dirty="0"/>
              <a:t>Auto labeling is the ability to use a partially trained model to assist the user in labelling addition objects in other images. This allows for rapid processing of image data sets so that a novice user can create larger datasets to train more accurate models with.</a:t>
            </a:r>
          </a:p>
          <a:p>
            <a:endParaRPr lang="en-US" sz="900" dirty="0"/>
          </a:p>
          <a:p>
            <a:r>
              <a:rPr lang="en-US" sz="900" dirty="0"/>
              <a:t>Data augmentation is another way to create larger datasets to use when training a model. With augmentation, images that are already classified can be changed (rotated, flipped, </a:t>
            </a:r>
            <a:r>
              <a:rPr lang="en-US" sz="900" dirty="0" err="1"/>
              <a:t>colours</a:t>
            </a:r>
            <a:r>
              <a:rPr lang="en-US" sz="900" dirty="0"/>
              <a:t> changed, blurred, sharpened, etc.) in order to build additional images that can then be used to make your models more accurate. </a:t>
            </a:r>
          </a:p>
          <a:p>
            <a:endParaRPr lang="en-US" sz="900" dirty="0"/>
          </a:p>
          <a:p>
            <a:r>
              <a:rPr lang="en-US" sz="900" dirty="0"/>
              <a:t>Once the model is created, you need to be able to call the model from your application in order to make an inference. PowerAI Vision creates a REST API endpoint automatically for you when you deploy the model that can easily be integrated into an application; this is particularly useful for web-based microservices applications.</a:t>
            </a:r>
          </a:p>
          <a:p>
            <a:endParaRPr lang="en-US" sz="900" dirty="0"/>
          </a:p>
        </p:txBody>
      </p:sp>
      <p:sp>
        <p:nvSpPr>
          <p:cNvPr id="4" name="Slide Number Placeholder 3"/>
          <p:cNvSpPr>
            <a:spLocks noGrp="1"/>
          </p:cNvSpPr>
          <p:nvPr>
            <p:ph type="sldNum" sz="quarter" idx="10"/>
          </p:nvPr>
        </p:nvSpPr>
        <p:spPr/>
        <p:txBody>
          <a:bodyPr/>
          <a:lstStyle/>
          <a:p>
            <a:fld id="{18D02FFD-07D4-5C4F-BD77-921008177348}" type="slidenum">
              <a:rPr lang="en-US" smtClean="0"/>
              <a:t>8</a:t>
            </a:fld>
            <a:endParaRPr lang="en-US" dirty="0"/>
          </a:p>
        </p:txBody>
      </p:sp>
    </p:spTree>
    <p:extLst>
      <p:ext uri="{BB962C8B-B14F-4D97-AF65-F5344CB8AC3E}">
        <p14:creationId xmlns:p14="http://schemas.microsoft.com/office/powerpoint/2010/main" val="3603035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look at the labelling of data and how simple PowerAI Vision makes it for a non data scientist.</a:t>
            </a:r>
          </a:p>
        </p:txBody>
      </p:sp>
      <p:sp>
        <p:nvSpPr>
          <p:cNvPr id="4" name="Slide Number Placeholder 3"/>
          <p:cNvSpPr>
            <a:spLocks noGrp="1"/>
          </p:cNvSpPr>
          <p:nvPr>
            <p:ph type="sldNum" sz="quarter" idx="10"/>
          </p:nvPr>
        </p:nvSpPr>
        <p:spPr/>
        <p:txBody>
          <a:bodyPr/>
          <a:lstStyle/>
          <a:p>
            <a:fld id="{18D02FFD-07D4-5C4F-BD77-921008177348}" type="slidenum">
              <a:rPr lang="en-US" smtClean="0"/>
              <a:t>9</a:t>
            </a:fld>
            <a:endParaRPr lang="en-US" dirty="0"/>
          </a:p>
        </p:txBody>
      </p:sp>
    </p:spTree>
    <p:extLst>
      <p:ext uri="{BB962C8B-B14F-4D97-AF65-F5344CB8AC3E}">
        <p14:creationId xmlns:p14="http://schemas.microsoft.com/office/powerpoint/2010/main" val="21103213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tx1"/>
                </a:solidFill>
              </a:defRPr>
            </a:lvl1pPr>
          </a:lstStyle>
          <a:p>
            <a:endParaRPr lang="en-US" dirty="0"/>
          </a:p>
        </p:txBody>
      </p:sp>
      <p:sp>
        <p:nvSpPr>
          <p:cNvPr id="4" name="Title 3"/>
          <p:cNvSpPr>
            <a:spLocks noGrp="1"/>
          </p:cNvSpPr>
          <p:nvPr>
            <p:ph type="title"/>
          </p:nvPr>
        </p:nvSpPr>
        <p:spPr>
          <a:xfrm>
            <a:off x="228599" y="203781"/>
            <a:ext cx="4114801" cy="4479344"/>
          </a:xfrm>
        </p:spPr>
        <p:txBody>
          <a:bodyPr/>
          <a:lstStyle>
            <a:lvl1pPr>
              <a:lnSpc>
                <a:spcPct val="90000"/>
              </a:lnSpc>
              <a:defRPr sz="2400" b="0">
                <a:solidFill>
                  <a:schemeClr val="tx1"/>
                </a:solidFill>
              </a:defRPr>
            </a:lvl1pPr>
          </a:lstStyle>
          <a:p>
            <a:r>
              <a:rPr lang="en-US"/>
              <a:t>Click to edit Master title style</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pic>
        <p:nvPicPr>
          <p:cNvPr id="6" name="Picture 5" descr="ibm_gry.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3811" y="4705334"/>
            <a:ext cx="521589" cy="211471"/>
          </a:xfrm>
          <a:prstGeom prst="rect">
            <a:avLst/>
          </a:prstGeom>
        </p:spPr>
      </p:pic>
    </p:spTree>
    <p:extLst>
      <p:ext uri="{BB962C8B-B14F-4D97-AF65-F5344CB8AC3E}">
        <p14:creationId xmlns:p14="http://schemas.microsoft.com/office/powerpoint/2010/main" val="227238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8788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a:t>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862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6975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5"/>
          </p:nvPr>
        </p:nvSpPr>
        <p:spPr>
          <a:xfrm>
            <a:off x="4572000" y="0"/>
            <a:ext cx="4572000" cy="5143500"/>
          </a:xfrm>
        </p:spPr>
        <p:txBody>
          <a:bodyPr/>
          <a:lstStyle/>
          <a:p>
            <a:r>
              <a:rPr lang="en-US" dirty="0"/>
              <a:t>Click icon to add picture</a:t>
            </a:r>
          </a:p>
        </p:txBody>
      </p:sp>
    </p:spTree>
    <p:extLst>
      <p:ext uri="{BB962C8B-B14F-4D97-AF65-F5344CB8AC3E}">
        <p14:creationId xmlns:p14="http://schemas.microsoft.com/office/powerpoint/2010/main" val="1474976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6"/>
          </p:nvPr>
        </p:nvSpPr>
        <p:spPr>
          <a:xfrm>
            <a:off x="4572000" y="0"/>
            <a:ext cx="4572000" cy="5143500"/>
          </a:xfrm>
        </p:spPr>
        <p:txBody>
          <a:bodyPr/>
          <a:lstStyle/>
          <a:p>
            <a:r>
              <a:rPr lang="en-US" dirty="0"/>
              <a:t>Click icon to add picture</a:t>
            </a:r>
          </a:p>
        </p:txBody>
      </p:sp>
    </p:spTree>
    <p:extLst>
      <p:ext uri="{BB962C8B-B14F-4D97-AF65-F5344CB8AC3E}">
        <p14:creationId xmlns:p14="http://schemas.microsoft.com/office/powerpoint/2010/main" val="1525575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9797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4800600" y="1124712"/>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Tree>
    <p:extLst>
      <p:ext uri="{BB962C8B-B14F-4D97-AF65-F5344CB8AC3E}">
        <p14:creationId xmlns:p14="http://schemas.microsoft.com/office/powerpoint/2010/main" val="46328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8" name="Picture Placeholder 7"/>
          <p:cNvSpPr>
            <a:spLocks noGrp="1"/>
          </p:cNvSpPr>
          <p:nvPr>
            <p:ph type="pic" sz="quarter" idx="15"/>
          </p:nvPr>
        </p:nvSpPr>
        <p:spPr>
          <a:xfrm>
            <a:off x="4572000" y="0"/>
            <a:ext cx="4572000" cy="5143500"/>
          </a:xfrm>
        </p:spPr>
        <p:txBody>
          <a:bodyPr/>
          <a:lstStyle/>
          <a:p>
            <a:r>
              <a:rPr lang="en-US" dirty="0"/>
              <a:t>Click icon to add picture</a:t>
            </a:r>
          </a:p>
        </p:txBody>
      </p:sp>
    </p:spTree>
    <p:extLst>
      <p:ext uri="{BB962C8B-B14F-4D97-AF65-F5344CB8AC3E}">
        <p14:creationId xmlns:p14="http://schemas.microsoft.com/office/powerpoint/2010/main" val="1260641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23726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8508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endParaRPr lang="en-US" dirty="0"/>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pPr/>
              <a:t>‹#›</a:t>
            </a:fld>
            <a:endParaRPr lang="en-US" dirty="0"/>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966284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12" name="Text Placeholder 11"/>
          <p:cNvSpPr>
            <a:spLocks noGrp="1"/>
          </p:cNvSpPr>
          <p:nvPr>
            <p:ph type="body" sz="quarter" idx="13"/>
          </p:nvPr>
        </p:nvSpPr>
        <p:spPr>
          <a:xfrm>
            <a:off x="228600" y="192024"/>
            <a:ext cx="4114800" cy="300037"/>
          </a:xfrm>
        </p:spPr>
        <p:txBody>
          <a:bodyPr/>
          <a:lstStyle>
            <a:lvl1pPr>
              <a:defRPr sz="1600"/>
            </a:lvl1pPr>
          </a:lstStyle>
          <a:p>
            <a:pPr lvl="0"/>
            <a:r>
              <a:rPr lang="en-US"/>
              <a:t>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Tree>
    <p:extLst>
      <p:ext uri="{BB962C8B-B14F-4D97-AF65-F5344CB8AC3E}">
        <p14:creationId xmlns:p14="http://schemas.microsoft.com/office/powerpoint/2010/main" val="740812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4572000" cy="2571750"/>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endParaRPr lang="en-US" dirty="0"/>
          </a:p>
        </p:txBody>
      </p:sp>
      <p:sp>
        <p:nvSpPr>
          <p:cNvPr id="8" name="Content Placeholder 7"/>
          <p:cNvSpPr>
            <a:spLocks noGrp="1"/>
          </p:cNvSpPr>
          <p:nvPr>
            <p:ph sz="quarter" idx="15"/>
          </p:nvPr>
        </p:nvSpPr>
        <p:spPr>
          <a:xfrm>
            <a:off x="6858000" y="0"/>
            <a:ext cx="2286000" cy="2571750"/>
          </a:xfrm>
          <a:solidFill>
            <a:schemeClr val="tx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tx2">
              <a:lumMod val="50000"/>
            </a:schemeClr>
          </a:solidFill>
        </p:spPr>
        <p:txBody>
          <a:bodyPr lIns="228600" tIns="192024" rIns="228600" bIns="228600"/>
          <a:lstStyle>
            <a:lvl1pPr>
              <a:defRPr sz="1400">
                <a:solidFill>
                  <a:schemeClr val="bg2"/>
                </a:solidFill>
              </a:defRPr>
            </a:lvl1pPr>
          </a:lstStyle>
          <a:p>
            <a:pPr lvl="0"/>
            <a:r>
              <a:rPr lang="en-US"/>
              <a:t>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865607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14" name="Content Placeholder 13"/>
          <p:cNvSpPr>
            <a:spLocks noGrp="1"/>
          </p:cNvSpPr>
          <p:nvPr>
            <p:ph sz="quarter" idx="17"/>
          </p:nvPr>
        </p:nvSpPr>
        <p:spPr>
          <a:xfrm>
            <a:off x="4572001" y="2571750"/>
            <a:ext cx="2285997"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2286000" cy="2571750"/>
          </a:xfrm>
          <a:solidFill>
            <a:schemeClr val="bg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endParaRPr lang="en-US" dirty="0"/>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005149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81328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endParaRPr lang="en-US" dirty="0"/>
          </a:p>
        </p:txBody>
      </p:sp>
    </p:spTree>
    <p:extLst>
      <p:ext uri="{BB962C8B-B14F-4D97-AF65-F5344CB8AC3E}">
        <p14:creationId xmlns:p14="http://schemas.microsoft.com/office/powerpoint/2010/main" val="1091205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82880"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7" name="Content Placeholder 16"/>
          <p:cNvSpPr>
            <a:spLocks noGrp="1"/>
          </p:cNvSpPr>
          <p:nvPr>
            <p:ph sz="quarter" idx="22"/>
          </p:nvPr>
        </p:nvSpPr>
        <p:spPr>
          <a:xfrm>
            <a:off x="6858000" y="0"/>
            <a:ext cx="2286000" cy="5143500"/>
          </a:xfrm>
          <a:solidFill>
            <a:schemeClr val="tx2">
              <a:lumMod val="75000"/>
            </a:schemeClr>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endParaRPr lang="en-US" dirty="0"/>
          </a:p>
        </p:txBody>
      </p:sp>
    </p:spTree>
    <p:extLst>
      <p:ext uri="{BB962C8B-B14F-4D97-AF65-F5344CB8AC3E}">
        <p14:creationId xmlns:p14="http://schemas.microsoft.com/office/powerpoint/2010/main" val="387804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732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892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202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4572000" y="0"/>
            <a:ext cx="4572000" cy="5143500"/>
          </a:xfrm>
        </p:spPr>
        <p:txBody>
          <a:bodyPr/>
          <a:lstStyle/>
          <a:p>
            <a:r>
              <a:rPr lang="en-US" dirty="0"/>
              <a:t>Click icon to add picture</a:t>
            </a:r>
          </a:p>
        </p:txBody>
      </p:sp>
    </p:spTree>
    <p:extLst>
      <p:ext uri="{BB962C8B-B14F-4D97-AF65-F5344CB8AC3E}">
        <p14:creationId xmlns:p14="http://schemas.microsoft.com/office/powerpoint/2010/main" val="939981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Edit Master text styles</a:t>
            </a:r>
          </a:p>
          <a:p>
            <a:pPr marL="0" marR="0" lvl="1"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Second level</a:t>
            </a:r>
          </a:p>
          <a:p>
            <a:pPr marL="0" marR="0" lvl="2"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Third level</a:t>
            </a:r>
          </a:p>
          <a:p>
            <a:pPr marL="0" marR="0" lvl="3"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Fourth level</a:t>
            </a:r>
          </a:p>
          <a:p>
            <a:pPr marL="0" marR="0" lvl="4"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Fifth level</a:t>
            </a:r>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Edit Master text styles</a:t>
            </a:r>
          </a:p>
          <a:p>
            <a:pPr marL="0" marR="0" lvl="1"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Second level</a:t>
            </a:r>
          </a:p>
          <a:p>
            <a:pPr marL="0" marR="0" lvl="2"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Third level</a:t>
            </a:r>
          </a:p>
          <a:p>
            <a:pPr marL="0" marR="0" lvl="3"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Fourth level</a:t>
            </a:r>
          </a:p>
          <a:p>
            <a:pPr marL="0" marR="0" lvl="4"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Fifth level</a:t>
            </a:r>
            <a:endParaRPr lang="en-US" dirty="0"/>
          </a:p>
        </p:txBody>
      </p:sp>
    </p:spTree>
    <p:extLst>
      <p:ext uri="{BB962C8B-B14F-4D97-AF65-F5344CB8AC3E}">
        <p14:creationId xmlns:p14="http://schemas.microsoft.com/office/powerpoint/2010/main" val="142598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4700392" y="1090961"/>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2943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dirty="0"/>
              <a:t>Click icon to add table</a:t>
            </a:r>
          </a:p>
        </p:txBody>
      </p:sp>
    </p:spTree>
    <p:extLst>
      <p:ext uri="{BB962C8B-B14F-4D97-AF65-F5344CB8AC3E}">
        <p14:creationId xmlns:p14="http://schemas.microsoft.com/office/powerpoint/2010/main" val="908481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36553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54279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Edit Master text styles</a:t>
            </a:r>
          </a:p>
        </p:txBody>
      </p:sp>
    </p:spTree>
    <p:extLst>
      <p:ext uri="{BB962C8B-B14F-4D97-AF65-F5344CB8AC3E}">
        <p14:creationId xmlns:p14="http://schemas.microsoft.com/office/powerpoint/2010/main" val="595798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pic>
        <p:nvPicPr>
          <p:cNvPr id="5" name="Picture 4" descr="ibm_gry.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5953" y="2186150"/>
            <a:ext cx="1297608" cy="526097"/>
          </a:xfrm>
          <a:prstGeom prst="rect">
            <a:avLst/>
          </a:prstGeom>
        </p:spPr>
      </p:pic>
    </p:spTree>
    <p:extLst>
      <p:ext uri="{BB962C8B-B14F-4D97-AF65-F5344CB8AC3E}">
        <p14:creationId xmlns:p14="http://schemas.microsoft.com/office/powerpoint/2010/main" val="896886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1CF6A3-FE5B-8A47-AE43-9FB8752997B1}" type="datetimeFigureOut">
              <a:rPr lang="en-US" smtClean="0">
                <a:solidFill>
                  <a:prstClr val="black">
                    <a:tint val="75000"/>
                  </a:prstClr>
                </a:solidFill>
              </a:rPr>
              <a:pPr/>
              <a:t>12/11/2018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33E0C1A-7D5D-8047-87D7-FBC6DF4C68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3846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958A7-38A0-1B4F-82E3-DE3CF4DE06CF}"/>
              </a:ext>
            </a:extLst>
          </p:cNvPr>
          <p:cNvSpPr>
            <a:spLocks noGrp="1"/>
          </p:cNvSpPr>
          <p:nvPr>
            <p:ph type="ctrTitle"/>
          </p:nvPr>
        </p:nvSpPr>
        <p:spPr>
          <a:xfrm>
            <a:off x="1143000" y="841772"/>
            <a:ext cx="6858000" cy="1790700"/>
          </a:xfrm>
        </p:spPr>
        <p:txBody>
          <a:bodyPr anchor="b"/>
          <a:lstStyle>
            <a:lvl1pPr algn="ctr">
              <a:defRPr sz="4496"/>
            </a:lvl1pPr>
          </a:lstStyle>
          <a:p>
            <a:r>
              <a:rPr lang="en-US"/>
              <a:t>Click to edit Master title style</a:t>
            </a:r>
          </a:p>
        </p:txBody>
      </p:sp>
      <p:sp>
        <p:nvSpPr>
          <p:cNvPr id="3" name="Subtitle 2">
            <a:extLst>
              <a:ext uri="{FF2B5EF4-FFF2-40B4-BE49-F238E27FC236}">
                <a16:creationId xmlns:a16="http://schemas.microsoft.com/office/drawing/2014/main" id="{42998768-489E-3446-9B45-8D26AE1297BA}"/>
              </a:ext>
            </a:extLst>
          </p:cNvPr>
          <p:cNvSpPr>
            <a:spLocks noGrp="1"/>
          </p:cNvSpPr>
          <p:nvPr>
            <p:ph type="subTitle" idx="1"/>
          </p:nvPr>
        </p:nvSpPr>
        <p:spPr>
          <a:xfrm>
            <a:off x="1143000" y="2701529"/>
            <a:ext cx="6858000" cy="1241821"/>
          </a:xfrm>
        </p:spPr>
        <p:txBody>
          <a:bodyPr/>
          <a:lstStyle>
            <a:lvl1pPr marL="0" indent="0" algn="ctr">
              <a:buNone/>
              <a:defRPr sz="1799"/>
            </a:lvl1pPr>
            <a:lvl2pPr marL="342583" indent="0" algn="ctr">
              <a:buNone/>
              <a:defRPr sz="1499"/>
            </a:lvl2pPr>
            <a:lvl3pPr marL="685166" indent="0" algn="ctr">
              <a:buNone/>
              <a:defRPr sz="1349"/>
            </a:lvl3pPr>
            <a:lvl4pPr marL="1027748" indent="0" algn="ctr">
              <a:buNone/>
              <a:defRPr sz="1199"/>
            </a:lvl4pPr>
            <a:lvl5pPr marL="1370331" indent="0" algn="ctr">
              <a:buNone/>
              <a:defRPr sz="1199"/>
            </a:lvl5pPr>
            <a:lvl6pPr marL="1712914" indent="0" algn="ctr">
              <a:buNone/>
              <a:defRPr sz="1199"/>
            </a:lvl6pPr>
            <a:lvl7pPr marL="2055497" indent="0" algn="ctr">
              <a:buNone/>
              <a:defRPr sz="1199"/>
            </a:lvl7pPr>
            <a:lvl8pPr marL="2398080" indent="0" algn="ctr">
              <a:buNone/>
              <a:defRPr sz="1199"/>
            </a:lvl8pPr>
            <a:lvl9pPr marL="2740663" indent="0" algn="ctr">
              <a:buNone/>
              <a:defRPr sz="1199"/>
            </a:lvl9pPr>
          </a:lstStyle>
          <a:p>
            <a:r>
              <a:rPr lang="en-US"/>
              <a:t>Click to edit Master subtitle style</a:t>
            </a:r>
          </a:p>
        </p:txBody>
      </p:sp>
      <p:sp>
        <p:nvSpPr>
          <p:cNvPr id="4" name="Date Placeholder 3">
            <a:extLst>
              <a:ext uri="{FF2B5EF4-FFF2-40B4-BE49-F238E27FC236}">
                <a16:creationId xmlns:a16="http://schemas.microsoft.com/office/drawing/2014/main" id="{7E459DFE-C52E-EE4B-92BB-40E3985BCCA9}"/>
              </a:ext>
            </a:extLst>
          </p:cNvPr>
          <p:cNvSpPr>
            <a:spLocks noGrp="1"/>
          </p:cNvSpPr>
          <p:nvPr>
            <p:ph type="dt" sz="half" idx="10"/>
          </p:nvPr>
        </p:nvSpPr>
        <p:spPr/>
        <p:txBody>
          <a:bodyPr/>
          <a:lstStyle/>
          <a:p>
            <a:fld id="{C7A82B36-CEAE-7648-BCB4-8D9076727CE9}" type="datetimeFigureOut">
              <a:rPr lang="en-US" smtClean="0"/>
              <a:t>12/11/2018</a:t>
            </a:fld>
            <a:endParaRPr lang="en-US"/>
          </a:p>
        </p:txBody>
      </p:sp>
      <p:sp>
        <p:nvSpPr>
          <p:cNvPr id="5" name="Footer Placeholder 4">
            <a:extLst>
              <a:ext uri="{FF2B5EF4-FFF2-40B4-BE49-F238E27FC236}">
                <a16:creationId xmlns:a16="http://schemas.microsoft.com/office/drawing/2014/main" id="{6C8610DB-7294-924B-B2D8-DD1B280F1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F96C9A-8EEA-D047-8557-5BE6706EECCC}"/>
              </a:ext>
            </a:extLst>
          </p:cNvPr>
          <p:cNvSpPr>
            <a:spLocks noGrp="1"/>
          </p:cNvSpPr>
          <p:nvPr>
            <p:ph type="sldNum" sz="quarter" idx="12"/>
          </p:nvPr>
        </p:nvSpPr>
        <p:spPr/>
        <p:txBody>
          <a:bodyPr/>
          <a:lstStyle/>
          <a:p>
            <a:fld id="{E6260557-8DE6-AB42-AD2C-B10EE92F4900}" type="slidenum">
              <a:rPr lang="en-US" smtClean="0"/>
              <a:t>‹#›</a:t>
            </a:fld>
            <a:endParaRPr lang="en-US"/>
          </a:p>
        </p:txBody>
      </p:sp>
    </p:spTree>
    <p:extLst>
      <p:ext uri="{BB962C8B-B14F-4D97-AF65-F5344CB8AC3E}">
        <p14:creationId xmlns:p14="http://schemas.microsoft.com/office/powerpoint/2010/main" val="3537991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lstStyle>
          <a:p>
            <a:endParaRPr lang="en-US" dirty="0"/>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dirty="0"/>
              <a:t>Edit Master text styles</a:t>
            </a:r>
          </a:p>
        </p:txBody>
      </p:sp>
    </p:spTree>
    <p:extLst>
      <p:ext uri="{BB962C8B-B14F-4D97-AF65-F5344CB8AC3E}">
        <p14:creationId xmlns:p14="http://schemas.microsoft.com/office/powerpoint/2010/main" val="1080506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lstStyle>
          <a:p>
            <a:endParaRPr lang="en-US" dirty="0"/>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tx1"/>
                </a:solidFill>
              </a:defRPr>
            </a:lvl1pPr>
          </a:lstStyle>
          <a:p>
            <a:r>
              <a:rPr lang="en-US" dirty="0"/>
              <a:t>Click icon to add picture</a:t>
            </a:r>
          </a:p>
        </p:txBody>
      </p:sp>
    </p:spTree>
    <p:extLst>
      <p:ext uri="{BB962C8B-B14F-4D97-AF65-F5344CB8AC3E}">
        <p14:creationId xmlns:p14="http://schemas.microsoft.com/office/powerpoint/2010/main" val="956908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6"/>
            <a:ext cx="8686800" cy="4473575"/>
          </a:xfrm>
        </p:spPr>
        <p:txBody>
          <a:bodyPr/>
          <a:lstStyle>
            <a:lvl1pPr>
              <a:lnSpc>
                <a:spcPct val="90000"/>
              </a:lnSpc>
              <a:defRPr sz="9600" b="1"/>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3152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1134280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Edit Master text styles</a:t>
            </a:r>
          </a:p>
        </p:txBody>
      </p:sp>
    </p:spTree>
    <p:extLst>
      <p:ext uri="{BB962C8B-B14F-4D97-AF65-F5344CB8AC3E}">
        <p14:creationId xmlns:p14="http://schemas.microsoft.com/office/powerpoint/2010/main" val="637138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95575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fld id="{D0BE6F14-FF48-0F4F-A8AA-2E3F25371E4A}" type="slidenum">
              <a:rPr lang="en-US" smtClean="0"/>
              <a:pPr/>
              <a:t>‹#›</a:t>
            </a:fld>
            <a:endParaRPr lang="en-US" dirty="0"/>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3673081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817"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 id="2147483806" r:id="rId25"/>
    <p:sldLayoutId id="2147483807" r:id="rId26"/>
    <p:sldLayoutId id="2147483808" r:id="rId27"/>
    <p:sldLayoutId id="2147483809" r:id="rId28"/>
    <p:sldLayoutId id="2147483810" r:id="rId29"/>
    <p:sldLayoutId id="2147483811" r:id="rId30"/>
    <p:sldLayoutId id="2147483812" r:id="rId31"/>
    <p:sldLayoutId id="2147483813" r:id="rId32"/>
    <p:sldLayoutId id="2147483814" r:id="rId33"/>
    <p:sldLayoutId id="2147483825" r:id="rId34"/>
    <p:sldLayoutId id="2147483816" r:id="rId35"/>
    <p:sldLayoutId id="2147483826" r:id="rId36"/>
    <p:sldLayoutId id="2147483827" r:id="rId37"/>
  </p:sldLayoutIdLst>
  <p:hf sldNum="0" hdr="0" ftr="0" dt="0"/>
  <p:txStyles>
    <p:titleStyle>
      <a:lvl1pPr algn="l" defTabSz="457200" rtl="0" eaLnBrk="1" latinLnBrk="0" hangingPunct="1">
        <a:lnSpc>
          <a:spcPct val="90000"/>
        </a:lnSpc>
        <a:spcBef>
          <a:spcPct val="0"/>
        </a:spcBef>
        <a:buNone/>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1pPr>
    </p:titleStyle>
    <p:bodyStyle>
      <a:lvl1pPr marL="0" indent="0" algn="l" defTabSz="457200" rtl="0" eaLnBrk="1" latinLnBrk="0" hangingPunct="1">
        <a:lnSpc>
          <a:spcPct val="100000"/>
        </a:lnSpc>
        <a:spcBef>
          <a:spcPts val="1100"/>
        </a:spcBef>
        <a:buFont typeface="Arial"/>
        <a:buNone/>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svchitiv@us.ibm.com" TargetMode="External"/><Relationship Id="rId5" Type="http://schemas.openxmlformats.org/officeDocument/2006/relationships/hyperlink" Target="mailto:ceaton@ca.ibm.com" TargetMode="Externa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19.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7.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tiff"/><Relationship Id="rId7" Type="http://schemas.openxmlformats.org/officeDocument/2006/relationships/image" Target="../media/image20.tiff"/><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19.png"/><Relationship Id="rId11" Type="http://schemas.microsoft.com/office/2007/relationships/hdphoto" Target="../media/hdphoto3.wdp"/><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PowerAI Vision</a:t>
            </a:r>
            <a:br>
              <a:rPr lang="en-US" dirty="0">
                <a:solidFill>
                  <a:schemeClr val="tx1"/>
                </a:solidFill>
              </a:rPr>
            </a:br>
            <a:br>
              <a:rPr lang="en-US" dirty="0">
                <a:solidFill>
                  <a:schemeClr val="tx1"/>
                </a:solidFill>
              </a:rPr>
            </a:br>
            <a:r>
              <a:rPr lang="en-US" dirty="0">
                <a:solidFill>
                  <a:schemeClr val="tx1"/>
                </a:solidFill>
              </a:rPr>
              <a:t>Understanding the Details</a:t>
            </a:r>
            <a:br>
              <a:rPr lang="en-US" dirty="0">
                <a:solidFill>
                  <a:schemeClr val="tx1"/>
                </a:solidFill>
              </a:rPr>
            </a:br>
            <a:br>
              <a:rPr lang="en-US" dirty="0">
                <a:solidFill>
                  <a:schemeClr val="tx1"/>
                </a:solidFill>
              </a:rPr>
            </a:br>
            <a:r>
              <a:rPr lang="en-US" b="0" dirty="0">
                <a:solidFill>
                  <a:schemeClr val="tx1"/>
                </a:solidFill>
              </a:rPr>
              <a:t>—</a:t>
            </a:r>
            <a:br>
              <a:rPr lang="en-US" b="0" dirty="0">
                <a:solidFill>
                  <a:schemeClr val="tx1"/>
                </a:solidFill>
              </a:rPr>
            </a:br>
            <a:endParaRPr lang="en-US" b="0" dirty="0">
              <a:solidFill>
                <a:schemeClr val="tx1"/>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sp>
        <p:nvSpPr>
          <p:cNvPr id="9" name="Rectangle 8"/>
          <p:cNvSpPr/>
          <p:nvPr/>
        </p:nvSpPr>
        <p:spPr>
          <a:xfrm>
            <a:off x="4572000" y="0"/>
            <a:ext cx="4572000" cy="5212848"/>
          </a:xfrm>
          <a:prstGeom prst="rect">
            <a:avLst/>
          </a:prstGeom>
          <a:solidFill>
            <a:schemeClr val="tx1"/>
          </a:solidFill>
        </p:spPr>
        <p:txBody>
          <a:bodyPr wrap="square" lIns="0" tIns="0" rIns="0" bIns="0" rtlCol="0" anchor="ctr">
            <a:noAutofit/>
          </a:bodyPr>
          <a:lstStyle/>
          <a:p>
            <a:pPr algn="ctr"/>
            <a:endParaRPr lang="en-US" sz="1200" dirty="0">
              <a:solidFill>
                <a:srgbClr val="FFFFFF"/>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72D589C-A464-4246-A781-1A739ED79D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2000" y="944569"/>
            <a:ext cx="4572000" cy="3393058"/>
          </a:xfrm>
          <a:prstGeom prst="rect">
            <a:avLst/>
          </a:prstGeom>
        </p:spPr>
      </p:pic>
      <p:sp>
        <p:nvSpPr>
          <p:cNvPr id="3" name="TextBox 2">
            <a:extLst>
              <a:ext uri="{FF2B5EF4-FFF2-40B4-BE49-F238E27FC236}">
                <a16:creationId xmlns:a16="http://schemas.microsoft.com/office/drawing/2014/main" id="{16917E08-545C-450B-A70B-35DD8C5A0977}"/>
              </a:ext>
            </a:extLst>
          </p:cNvPr>
          <p:cNvSpPr txBox="1"/>
          <p:nvPr/>
        </p:nvSpPr>
        <p:spPr>
          <a:xfrm>
            <a:off x="228599" y="3917733"/>
            <a:ext cx="3868367" cy="584775"/>
          </a:xfrm>
          <a:prstGeom prst="rect">
            <a:avLst/>
          </a:prstGeom>
          <a:noFill/>
        </p:spPr>
        <p:txBody>
          <a:bodyPr wrap="none" rtlCol="0">
            <a:spAutoFit/>
          </a:bodyPr>
          <a:lstStyle/>
          <a:p>
            <a:r>
              <a:rPr lang="en-CA" sz="1600" dirty="0">
                <a:latin typeface="Arial" panose="020B0604020202020204" pitchFamily="34" charset="0"/>
                <a:cs typeface="Arial" panose="020B0604020202020204" pitchFamily="34" charset="0"/>
              </a:rPr>
              <a:t>Chris Eaton (</a:t>
            </a:r>
            <a:r>
              <a:rPr lang="en-CA" sz="1600" dirty="0">
                <a:latin typeface="Arial" panose="020B0604020202020204" pitchFamily="34" charset="0"/>
                <a:cs typeface="Arial" panose="020B0604020202020204" pitchFamily="34" charset="0"/>
                <a:hlinkClick r:id="rId5"/>
              </a:rPr>
              <a:t>ceaton@ca.ibm.com</a:t>
            </a:r>
            <a:r>
              <a:rPr lang="en-CA" sz="1600" dirty="0">
                <a:latin typeface="Arial" panose="020B0604020202020204" pitchFamily="34" charset="0"/>
                <a:cs typeface="Arial" panose="020B0604020202020204" pitchFamily="34" charset="0"/>
              </a:rPr>
              <a:t>)</a:t>
            </a:r>
          </a:p>
          <a:p>
            <a:r>
              <a:rPr lang="en-CA" sz="1600" dirty="0">
                <a:latin typeface="Arial" panose="020B0604020202020204" pitchFamily="34" charset="0"/>
                <a:cs typeface="Arial" panose="020B0604020202020204" pitchFamily="34" charset="0"/>
              </a:rPr>
              <a:t>Srinivas </a:t>
            </a:r>
            <a:r>
              <a:rPr lang="en-CA" sz="1600" dirty="0" err="1">
                <a:latin typeface="Arial" panose="020B0604020202020204" pitchFamily="34" charset="0"/>
                <a:cs typeface="Arial" panose="020B0604020202020204" pitchFamily="34" charset="0"/>
              </a:rPr>
              <a:t>Chitiveli</a:t>
            </a:r>
            <a:r>
              <a:rPr lang="en-CA" sz="1600" dirty="0">
                <a:latin typeface="Arial" panose="020B0604020202020204" pitchFamily="34" charset="0"/>
                <a:cs typeface="Arial" panose="020B0604020202020204" pitchFamily="34" charset="0"/>
              </a:rPr>
              <a:t> (</a:t>
            </a:r>
            <a:r>
              <a:rPr lang="en-CA" sz="1600" dirty="0">
                <a:latin typeface="Arial" panose="020B0604020202020204" pitchFamily="34" charset="0"/>
                <a:cs typeface="Arial" panose="020B0604020202020204" pitchFamily="34" charset="0"/>
                <a:hlinkClick r:id="rId6"/>
              </a:rPr>
              <a:t>svchitiv@us.ibm.com</a:t>
            </a:r>
            <a:r>
              <a:rPr lang="en-CA"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33677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FC0225-51C3-42BF-8167-9E202578DD6B}"/>
              </a:ext>
            </a:extLst>
          </p:cNvPr>
          <p:cNvSpPr>
            <a:spLocks noGrp="1"/>
          </p:cNvSpPr>
          <p:nvPr>
            <p:ph type="title"/>
          </p:nvPr>
        </p:nvSpPr>
        <p:spPr>
          <a:xfrm>
            <a:off x="228600" y="201168"/>
            <a:ext cx="8297562" cy="4493752"/>
          </a:xfrm>
        </p:spPr>
        <p:txBody>
          <a:bodyPr/>
          <a:lstStyle/>
          <a:p>
            <a:r>
              <a:rPr lang="en-CA" dirty="0"/>
              <a:t>First you add data by simply creating a new data set, </a:t>
            </a:r>
            <a:br>
              <a:rPr lang="en-CA" dirty="0"/>
            </a:br>
            <a:r>
              <a:rPr lang="en-CA" dirty="0"/>
              <a:t>give the data set a name, and upload your images or video</a:t>
            </a:r>
          </a:p>
        </p:txBody>
      </p:sp>
      <p:pic>
        <p:nvPicPr>
          <p:cNvPr id="5" name="Picture 4">
            <a:extLst>
              <a:ext uri="{FF2B5EF4-FFF2-40B4-BE49-F238E27FC236}">
                <a16:creationId xmlns:a16="http://schemas.microsoft.com/office/drawing/2014/main" id="{4DF619E2-4EE6-4BAB-A4CA-F91CE86050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1039504"/>
            <a:ext cx="6211329" cy="205907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0711C525-D64B-4788-A232-9B219A70E2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9762" y="1780713"/>
            <a:ext cx="5739164" cy="31181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320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2ABEEA-EA15-4307-9618-35149637E6EB}"/>
              </a:ext>
            </a:extLst>
          </p:cNvPr>
          <p:cNvSpPr>
            <a:spLocks noGrp="1"/>
          </p:cNvSpPr>
          <p:nvPr>
            <p:ph type="title"/>
          </p:nvPr>
        </p:nvSpPr>
        <p:spPr>
          <a:xfrm>
            <a:off x="228600" y="201168"/>
            <a:ext cx="8297562" cy="4493752"/>
          </a:xfrm>
        </p:spPr>
        <p:txBody>
          <a:bodyPr/>
          <a:lstStyle/>
          <a:p>
            <a:r>
              <a:rPr lang="en-CA" dirty="0"/>
              <a:t>For </a:t>
            </a:r>
            <a:r>
              <a:rPr lang="en-CA" b="1" dirty="0"/>
              <a:t>Image Classification </a:t>
            </a:r>
            <a:r>
              <a:rPr lang="en-CA" dirty="0"/>
              <a:t>you then select the </a:t>
            </a:r>
            <a:br>
              <a:rPr lang="en-CA" dirty="0"/>
            </a:br>
            <a:r>
              <a:rPr lang="en-CA" dirty="0"/>
              <a:t>images and assign a category</a:t>
            </a:r>
          </a:p>
        </p:txBody>
      </p:sp>
      <p:pic>
        <p:nvPicPr>
          <p:cNvPr id="4" name="Picture 3">
            <a:extLst>
              <a:ext uri="{FF2B5EF4-FFF2-40B4-BE49-F238E27FC236}">
                <a16:creationId xmlns:a16="http://schemas.microsoft.com/office/drawing/2014/main" id="{90EDBD07-4AEF-449C-A525-25686260E0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19633" y="913264"/>
            <a:ext cx="5838919" cy="3981796"/>
          </a:xfrm>
          <a:prstGeom prst="rect">
            <a:avLst/>
          </a:prstGeom>
          <a:ln>
            <a:noFill/>
          </a:ln>
          <a:effectLst>
            <a:outerShdw blurRad="292100" dist="139700" dir="2700000" algn="tl" rotWithShape="0">
              <a:srgbClr val="333333">
                <a:alpha val="65000"/>
              </a:srgbClr>
            </a:outerShdw>
          </a:effectLst>
        </p:spPr>
      </p:pic>
      <p:sp>
        <p:nvSpPr>
          <p:cNvPr id="5" name="Arrow: Right 4">
            <a:extLst>
              <a:ext uri="{FF2B5EF4-FFF2-40B4-BE49-F238E27FC236}">
                <a16:creationId xmlns:a16="http://schemas.microsoft.com/office/drawing/2014/main" id="{A45B7C43-6C99-4A19-AFD0-9D3BDD2705E7}"/>
              </a:ext>
            </a:extLst>
          </p:cNvPr>
          <p:cNvSpPr/>
          <p:nvPr/>
        </p:nvSpPr>
        <p:spPr>
          <a:xfrm rot="20817500">
            <a:off x="739062" y="2018517"/>
            <a:ext cx="1968843" cy="700216"/>
          </a:xfrm>
          <a:prstGeom prst="rightArrow">
            <a:avLst/>
          </a:prstGeom>
          <a:solidFill>
            <a:schemeClr val="accent2"/>
          </a:solidFill>
        </p:spPr>
        <p:txBody>
          <a:bodyPr wrap="square" lIns="0" tIns="0" rIns="0" bIns="0" rtlCol="0" anchor="ctr">
            <a:noAutofit/>
          </a:bodyPr>
          <a:lstStyle/>
          <a:p>
            <a:pPr algn="ctr"/>
            <a:r>
              <a:rPr lang="en-CA" sz="1200" dirty="0">
                <a:solidFill>
                  <a:srgbClr val="FFFFFF"/>
                </a:solidFill>
                <a:latin typeface="Arial"/>
                <a:cs typeface="Arial"/>
              </a:rPr>
              <a:t>Assign “Cat”</a:t>
            </a:r>
          </a:p>
        </p:txBody>
      </p:sp>
    </p:spTree>
    <p:extLst>
      <p:ext uri="{BB962C8B-B14F-4D97-AF65-F5344CB8AC3E}">
        <p14:creationId xmlns:p14="http://schemas.microsoft.com/office/powerpoint/2010/main" val="1592703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D254A2-663E-4AAB-AE3F-05AD470E2EBD}"/>
              </a:ext>
            </a:extLst>
          </p:cNvPr>
          <p:cNvSpPr>
            <a:spLocks noGrp="1"/>
          </p:cNvSpPr>
          <p:nvPr>
            <p:ph type="title"/>
          </p:nvPr>
        </p:nvSpPr>
        <p:spPr>
          <a:xfrm>
            <a:off x="228599" y="201168"/>
            <a:ext cx="8445843" cy="4493752"/>
          </a:xfrm>
        </p:spPr>
        <p:txBody>
          <a:bodyPr/>
          <a:lstStyle/>
          <a:p>
            <a:r>
              <a:rPr lang="en-CA" dirty="0"/>
              <a:t>For </a:t>
            </a:r>
            <a:r>
              <a:rPr lang="en-CA" b="1" dirty="0"/>
              <a:t>Object Detection</a:t>
            </a:r>
            <a:r>
              <a:rPr lang="en-CA" dirty="0"/>
              <a:t>, define object labels and simply create a bounding box around the object with the correct label</a:t>
            </a:r>
          </a:p>
        </p:txBody>
      </p:sp>
      <p:pic>
        <p:nvPicPr>
          <p:cNvPr id="4" name="Picture 3">
            <a:extLst>
              <a:ext uri="{FF2B5EF4-FFF2-40B4-BE49-F238E27FC236}">
                <a16:creationId xmlns:a16="http://schemas.microsoft.com/office/drawing/2014/main" id="{3C11684E-FCB9-40F2-98B9-A482A64A93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879"/>
          <a:stretch/>
        </p:blipFill>
        <p:spPr>
          <a:xfrm>
            <a:off x="3111955" y="948033"/>
            <a:ext cx="5562488" cy="3994299"/>
          </a:xfrm>
          <a:prstGeom prst="rect">
            <a:avLst/>
          </a:prstGeom>
          <a:ln>
            <a:noFill/>
          </a:ln>
          <a:effectLst>
            <a:outerShdw blurRad="292100" dist="139700" dir="2700000" algn="tl" rotWithShape="0">
              <a:srgbClr val="333333">
                <a:alpha val="65000"/>
              </a:srgbClr>
            </a:outerShdw>
          </a:effectLst>
        </p:spPr>
      </p:pic>
      <p:sp>
        <p:nvSpPr>
          <p:cNvPr id="5" name="Text Placeholder 4">
            <a:extLst>
              <a:ext uri="{FF2B5EF4-FFF2-40B4-BE49-F238E27FC236}">
                <a16:creationId xmlns:a16="http://schemas.microsoft.com/office/drawing/2014/main" id="{A7729E58-5570-4C06-AADC-C5B614F3E67E}"/>
              </a:ext>
            </a:extLst>
          </p:cNvPr>
          <p:cNvSpPr txBox="1">
            <a:spLocks/>
          </p:cNvSpPr>
          <p:nvPr/>
        </p:nvSpPr>
        <p:spPr>
          <a:xfrm>
            <a:off x="228600" y="1124713"/>
            <a:ext cx="2778211" cy="3266056"/>
          </a:xfrm>
          <a:prstGeom prst="rect">
            <a:avLst/>
          </a:prstGeom>
        </p:spPr>
        <p:txBody>
          <a:bodyPr vert="horz" lIns="0" tIns="0" rIns="0" bIns="0" rtlCol="0" anchor="t">
            <a:noAutofit/>
          </a:bodyPr>
          <a:lstStyle>
            <a:lvl1pPr marL="0" indent="0" algn="l" defTabSz="457200" rtl="0" eaLnBrk="1" latinLnBrk="0" hangingPunct="1">
              <a:lnSpc>
                <a:spcPct val="100000"/>
              </a:lnSpc>
              <a:spcBef>
                <a:spcPts val="1100"/>
              </a:spcBef>
              <a:buFont typeface="Arial"/>
              <a:buNone/>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500"/>
              </a:spcBef>
              <a:buFont typeface="Arial"/>
              <a:buNone/>
            </a:pPr>
            <a:endParaRPr lang="en-US" altLang="en-US" sz="1600" dirty="0"/>
          </a:p>
          <a:p>
            <a:pPr marL="0" lvl="1" indent="0">
              <a:spcBef>
                <a:spcPts val="500"/>
              </a:spcBef>
              <a:buFont typeface="Arial"/>
              <a:buNone/>
            </a:pPr>
            <a:r>
              <a:rPr lang="en-US" altLang="en-US" sz="1600" dirty="0"/>
              <a:t>You don’t need to </a:t>
            </a:r>
            <a:br>
              <a:rPr lang="en-US" altLang="en-US" sz="1600" dirty="0"/>
            </a:br>
            <a:r>
              <a:rPr lang="en-US" altLang="en-US" sz="1600" dirty="0"/>
              <a:t>know anything about </a:t>
            </a:r>
            <a:br>
              <a:rPr lang="en-US" altLang="en-US" sz="1600" dirty="0"/>
            </a:br>
            <a:r>
              <a:rPr lang="en-US" altLang="en-US" sz="1600" dirty="0"/>
              <a:t>deep learning</a:t>
            </a:r>
          </a:p>
          <a:p>
            <a:pPr marL="0" lvl="1" indent="0">
              <a:spcBef>
                <a:spcPts val="500"/>
              </a:spcBef>
              <a:buFont typeface="Arial"/>
              <a:buNone/>
            </a:pPr>
            <a:endParaRPr lang="en-US" altLang="en-US" sz="1600" dirty="0"/>
          </a:p>
          <a:p>
            <a:pPr marL="0" lvl="1" indent="0">
              <a:spcBef>
                <a:spcPts val="500"/>
              </a:spcBef>
              <a:buFont typeface="Arial"/>
              <a:buNone/>
            </a:pPr>
            <a:r>
              <a:rPr lang="en-US" altLang="en-US" sz="1600" dirty="0"/>
              <a:t>You just need to know how to label objects within an image</a:t>
            </a:r>
            <a:endParaRPr lang="en-US" altLang="en-US" dirty="0"/>
          </a:p>
        </p:txBody>
      </p:sp>
    </p:spTree>
    <p:extLst>
      <p:ext uri="{BB962C8B-B14F-4D97-AF65-F5344CB8AC3E}">
        <p14:creationId xmlns:p14="http://schemas.microsoft.com/office/powerpoint/2010/main" val="2680645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9EA072-F273-414F-8E7F-A19C8B4E9E75}"/>
              </a:ext>
            </a:extLst>
          </p:cNvPr>
          <p:cNvSpPr>
            <a:spLocks noGrp="1"/>
          </p:cNvSpPr>
          <p:nvPr>
            <p:ph type="title"/>
          </p:nvPr>
        </p:nvSpPr>
        <p:spPr>
          <a:xfrm>
            <a:off x="228600" y="201168"/>
            <a:ext cx="8686800" cy="4493752"/>
          </a:xfrm>
        </p:spPr>
        <p:txBody>
          <a:bodyPr/>
          <a:lstStyle/>
          <a:p>
            <a:r>
              <a:rPr lang="en-CA" dirty="0"/>
              <a:t>Generate additional data using automated image augmentation</a:t>
            </a:r>
          </a:p>
        </p:txBody>
      </p:sp>
      <p:pic>
        <p:nvPicPr>
          <p:cNvPr id="6" name="Picture 5">
            <a:extLst>
              <a:ext uri="{FF2B5EF4-FFF2-40B4-BE49-F238E27FC236}">
                <a16:creationId xmlns:a16="http://schemas.microsoft.com/office/drawing/2014/main" id="{73EA5390-E85F-4302-8405-85DCF8C50D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5884" y="792290"/>
            <a:ext cx="7192232" cy="42358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1014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203781"/>
            <a:ext cx="4114801" cy="4479344"/>
          </a:xfrm>
        </p:spPr>
        <p:txBody>
          <a:bodyPr/>
          <a:lstStyle/>
          <a:p>
            <a:r>
              <a:rPr lang="en-US" dirty="0">
                <a:solidFill>
                  <a:schemeClr val="tx1"/>
                </a:solidFill>
              </a:rPr>
              <a:t>PowerAI Vision</a:t>
            </a:r>
            <a:br>
              <a:rPr lang="en-US" dirty="0">
                <a:solidFill>
                  <a:schemeClr val="tx1"/>
                </a:solidFill>
              </a:rPr>
            </a:br>
            <a:br>
              <a:rPr lang="en-US" dirty="0">
                <a:solidFill>
                  <a:schemeClr val="tx1"/>
                </a:solidFill>
              </a:rPr>
            </a:br>
            <a:r>
              <a:rPr lang="en-US" i="1" dirty="0">
                <a:solidFill>
                  <a:schemeClr val="bg2">
                    <a:lumMod val="75000"/>
                  </a:schemeClr>
                </a:solidFill>
              </a:rPr>
              <a:t>Label</a:t>
            </a:r>
            <a:br>
              <a:rPr lang="en-US" i="1" dirty="0">
                <a:solidFill>
                  <a:schemeClr val="tx1"/>
                </a:solidFill>
              </a:rPr>
            </a:br>
            <a:br>
              <a:rPr lang="en-US" i="1" dirty="0">
                <a:solidFill>
                  <a:schemeClr val="tx1"/>
                </a:solidFill>
              </a:rPr>
            </a:br>
            <a:r>
              <a:rPr lang="en-US" i="1" dirty="0"/>
              <a:t>Train</a:t>
            </a:r>
            <a:br>
              <a:rPr lang="en-US" i="1" dirty="0">
                <a:solidFill>
                  <a:schemeClr val="bg2">
                    <a:lumMod val="75000"/>
                  </a:schemeClr>
                </a:solidFill>
              </a:rPr>
            </a:br>
            <a:br>
              <a:rPr lang="en-US" i="1" dirty="0">
                <a:solidFill>
                  <a:schemeClr val="bg2">
                    <a:lumMod val="75000"/>
                  </a:schemeClr>
                </a:solidFill>
              </a:rPr>
            </a:br>
            <a:r>
              <a:rPr lang="en-US" i="1" dirty="0">
                <a:solidFill>
                  <a:schemeClr val="bg2">
                    <a:lumMod val="75000"/>
                  </a:schemeClr>
                </a:solidFill>
              </a:rPr>
              <a:t>Deploy</a:t>
            </a:r>
            <a:endParaRPr lang="en-US" b="0" i="1" dirty="0">
              <a:solidFill>
                <a:schemeClr val="bg2">
                  <a:lumMod val="75000"/>
                </a:schemeClr>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sp>
        <p:nvSpPr>
          <p:cNvPr id="9" name="Rectangle 8"/>
          <p:cNvSpPr/>
          <p:nvPr/>
        </p:nvSpPr>
        <p:spPr>
          <a:xfrm>
            <a:off x="4572000" y="0"/>
            <a:ext cx="4572000" cy="5212848"/>
          </a:xfrm>
          <a:prstGeom prst="rect">
            <a:avLst/>
          </a:prstGeom>
          <a:solidFill>
            <a:schemeClr val="tx1"/>
          </a:solidFill>
        </p:spPr>
        <p:txBody>
          <a:bodyPr wrap="square" lIns="0" tIns="0" rIns="0" bIns="0" rtlCol="0" anchor="ctr">
            <a:noAutofit/>
          </a:bodyPr>
          <a:lstStyle/>
          <a:p>
            <a:pPr algn="ctr"/>
            <a:endParaRPr lang="en-US" sz="1200" dirty="0">
              <a:solidFill>
                <a:srgbClr val="FFFFFF"/>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7514C4B-3918-49E1-9EF8-09B87A779A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199638"/>
            <a:ext cx="4572001" cy="2744224"/>
          </a:xfrm>
          <a:prstGeom prst="rect">
            <a:avLst/>
          </a:prstGeom>
        </p:spPr>
      </p:pic>
    </p:spTree>
    <p:extLst>
      <p:ext uri="{BB962C8B-B14F-4D97-AF65-F5344CB8AC3E}">
        <p14:creationId xmlns:p14="http://schemas.microsoft.com/office/powerpoint/2010/main" val="5705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0BC2C6-B571-4B1E-B857-582532992C62}"/>
              </a:ext>
            </a:extLst>
          </p:cNvPr>
          <p:cNvSpPr>
            <a:spLocks noGrp="1"/>
          </p:cNvSpPr>
          <p:nvPr>
            <p:ph type="title"/>
          </p:nvPr>
        </p:nvSpPr>
        <p:spPr/>
        <p:txBody>
          <a:bodyPr/>
          <a:lstStyle/>
          <a:p>
            <a:r>
              <a:rPr lang="en-CA" dirty="0"/>
              <a:t>Train your model</a:t>
            </a:r>
          </a:p>
        </p:txBody>
      </p:sp>
      <p:pic>
        <p:nvPicPr>
          <p:cNvPr id="4" name="Picture 3">
            <a:extLst>
              <a:ext uri="{FF2B5EF4-FFF2-40B4-BE49-F238E27FC236}">
                <a16:creationId xmlns:a16="http://schemas.microsoft.com/office/drawing/2014/main" id="{F5616868-A020-41D1-A0E1-01EF24691A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8920" y="131805"/>
            <a:ext cx="3573837" cy="4879890"/>
          </a:xfrm>
          <a:prstGeom prst="rect">
            <a:avLst/>
          </a:prstGeom>
          <a:ln>
            <a:noFill/>
          </a:ln>
          <a:effectLst>
            <a:outerShdw blurRad="292100" dist="139700" dir="2700000" algn="tl" rotWithShape="0">
              <a:srgbClr val="333333">
                <a:alpha val="65000"/>
              </a:srgbClr>
            </a:outerShdw>
          </a:effectLst>
        </p:spPr>
      </p:pic>
      <p:sp>
        <p:nvSpPr>
          <p:cNvPr id="5" name="Text Placeholder 4">
            <a:extLst>
              <a:ext uri="{FF2B5EF4-FFF2-40B4-BE49-F238E27FC236}">
                <a16:creationId xmlns:a16="http://schemas.microsoft.com/office/drawing/2014/main" id="{F19B9957-5071-47E4-9DC1-E9484EB42AFD}"/>
              </a:ext>
            </a:extLst>
          </p:cNvPr>
          <p:cNvSpPr txBox="1">
            <a:spLocks/>
          </p:cNvSpPr>
          <p:nvPr/>
        </p:nvSpPr>
        <p:spPr>
          <a:xfrm>
            <a:off x="243160" y="1174141"/>
            <a:ext cx="4227678" cy="3266056"/>
          </a:xfrm>
          <a:prstGeom prst="rect">
            <a:avLst/>
          </a:prstGeom>
        </p:spPr>
        <p:txBody>
          <a:bodyPr vert="horz" lIns="0" tIns="0" rIns="0" bIns="0" rtlCol="0" anchor="t">
            <a:noAutofit/>
          </a:bodyPr>
          <a:lstStyle>
            <a:lvl1pPr marL="0" indent="0" algn="l" defTabSz="457200" rtl="0" eaLnBrk="1" latinLnBrk="0" hangingPunct="1">
              <a:lnSpc>
                <a:spcPct val="100000"/>
              </a:lnSpc>
              <a:spcBef>
                <a:spcPts val="1100"/>
              </a:spcBef>
              <a:buFont typeface="Arial"/>
              <a:buNone/>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500"/>
              </a:spcBef>
              <a:buFont typeface="Arial"/>
              <a:buNone/>
            </a:pPr>
            <a:endParaRPr lang="en-US" altLang="en-US" sz="1600" dirty="0"/>
          </a:p>
          <a:p>
            <a:pPr marL="0" lvl="1" indent="0">
              <a:spcBef>
                <a:spcPts val="500"/>
              </a:spcBef>
              <a:buFont typeface="Arial"/>
              <a:buNone/>
            </a:pPr>
            <a:endParaRPr lang="en-US" altLang="en-US" sz="1600" dirty="0"/>
          </a:p>
          <a:p>
            <a:pPr marL="0" lvl="1" indent="0">
              <a:spcBef>
                <a:spcPts val="500"/>
              </a:spcBef>
              <a:buFont typeface="Arial"/>
              <a:buNone/>
            </a:pPr>
            <a:r>
              <a:rPr lang="en-US" altLang="en-US" sz="1600" dirty="0"/>
              <a:t>Simply click on “Train Model”</a:t>
            </a:r>
          </a:p>
          <a:p>
            <a:pPr marL="0" lvl="1" indent="0">
              <a:spcBef>
                <a:spcPts val="500"/>
              </a:spcBef>
              <a:buFont typeface="Arial"/>
              <a:buNone/>
            </a:pPr>
            <a:endParaRPr lang="en-US" altLang="en-US" sz="1600" dirty="0"/>
          </a:p>
          <a:p>
            <a:pPr marL="0" lvl="1" indent="0">
              <a:spcBef>
                <a:spcPts val="500"/>
              </a:spcBef>
              <a:buFont typeface="Arial"/>
              <a:buNone/>
            </a:pPr>
            <a:r>
              <a:rPr lang="en-US" altLang="en-US" sz="1600" dirty="0"/>
              <a:t>Select either an Image Classification </a:t>
            </a:r>
            <a:br>
              <a:rPr lang="en-US" altLang="en-US" sz="1600" dirty="0"/>
            </a:br>
            <a:r>
              <a:rPr lang="en-US" altLang="en-US" sz="1600" dirty="0"/>
              <a:t>or an Object Detection to train</a:t>
            </a:r>
          </a:p>
          <a:p>
            <a:pPr marL="0" lvl="1" indent="0">
              <a:spcBef>
                <a:spcPts val="500"/>
              </a:spcBef>
              <a:buFont typeface="Arial"/>
              <a:buNone/>
            </a:pPr>
            <a:endParaRPr lang="en-US" altLang="en-US" sz="1600" dirty="0"/>
          </a:p>
          <a:p>
            <a:pPr marL="0" lvl="1" indent="0">
              <a:spcBef>
                <a:spcPts val="500"/>
              </a:spcBef>
              <a:buFont typeface="Arial"/>
              <a:buNone/>
            </a:pPr>
            <a:r>
              <a:rPr lang="en-US" altLang="en-US" sz="1600" dirty="0"/>
              <a:t>Choose the default model or import your </a:t>
            </a:r>
            <a:br>
              <a:rPr lang="en-US" altLang="en-US" sz="1600" dirty="0"/>
            </a:br>
            <a:r>
              <a:rPr lang="en-US" altLang="en-US" sz="1600" dirty="0"/>
              <a:t>own TensorFlow models if you prefer</a:t>
            </a:r>
          </a:p>
          <a:p>
            <a:pPr marL="0" lvl="1" indent="0">
              <a:spcBef>
                <a:spcPts val="500"/>
              </a:spcBef>
              <a:buFont typeface="Arial"/>
              <a:buNone/>
            </a:pPr>
            <a:endParaRPr lang="en-US" altLang="en-US" sz="1600" dirty="0"/>
          </a:p>
          <a:p>
            <a:pPr marL="0" lvl="1" indent="0">
              <a:spcBef>
                <a:spcPts val="500"/>
              </a:spcBef>
              <a:buFont typeface="Arial"/>
              <a:buNone/>
            </a:pPr>
            <a:r>
              <a:rPr lang="en-US" altLang="en-US" sz="1600" dirty="0"/>
              <a:t>Under advanced options you can tune hyperparameters if you like or go with </a:t>
            </a:r>
            <a:br>
              <a:rPr lang="en-US" altLang="en-US" sz="1600" dirty="0"/>
            </a:br>
            <a:r>
              <a:rPr lang="en-US" altLang="en-US" sz="1600" dirty="0"/>
              <a:t>the defaults already set for you</a:t>
            </a:r>
            <a:endParaRPr lang="en-US" altLang="en-US" dirty="0"/>
          </a:p>
        </p:txBody>
      </p:sp>
      <p:pic>
        <p:nvPicPr>
          <p:cNvPr id="6" name="Picture 5">
            <a:extLst>
              <a:ext uri="{FF2B5EF4-FFF2-40B4-BE49-F238E27FC236}">
                <a16:creationId xmlns:a16="http://schemas.microsoft.com/office/drawing/2014/main" id="{6004014C-351A-4D65-8F90-67B29262789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1472" y="609281"/>
            <a:ext cx="3849130" cy="1014390"/>
          </a:xfrm>
          <a:prstGeom prst="rect">
            <a:avLst/>
          </a:prstGeom>
          <a:ln>
            <a:noFill/>
          </a:ln>
          <a:effectLst>
            <a:outerShdw blurRad="292100" dist="139700" dir="2700000" algn="tl" rotWithShape="0">
              <a:srgbClr val="333333">
                <a:alpha val="65000"/>
              </a:srgbClr>
            </a:outerShdw>
          </a:effectLst>
        </p:spPr>
      </p:pic>
      <p:sp>
        <p:nvSpPr>
          <p:cNvPr id="7" name="Arrow: Right 6">
            <a:extLst>
              <a:ext uri="{FF2B5EF4-FFF2-40B4-BE49-F238E27FC236}">
                <a16:creationId xmlns:a16="http://schemas.microsoft.com/office/drawing/2014/main" id="{1661A063-1532-47FE-8531-1AB57508F2BE}"/>
              </a:ext>
            </a:extLst>
          </p:cNvPr>
          <p:cNvSpPr/>
          <p:nvPr/>
        </p:nvSpPr>
        <p:spPr>
          <a:xfrm rot="1250810">
            <a:off x="137221" y="923686"/>
            <a:ext cx="994461" cy="385582"/>
          </a:xfrm>
          <a:prstGeom prst="rightArrow">
            <a:avLst/>
          </a:prstGeom>
          <a:solidFill>
            <a:schemeClr val="accent2"/>
          </a:solidFill>
        </p:spPr>
        <p:txBody>
          <a:bodyPr wrap="square" lIns="0" tIns="0" rIns="0" bIns="0" rtlCol="0" anchor="ctr">
            <a:noAutofit/>
          </a:bodyPr>
          <a:lstStyle/>
          <a:p>
            <a:pPr algn="ctr"/>
            <a:endParaRPr lang="en-CA" sz="1200" dirty="0">
              <a:solidFill>
                <a:srgbClr val="FFFFFF"/>
              </a:solidFill>
              <a:latin typeface="Arial"/>
              <a:cs typeface="Arial"/>
            </a:endParaRPr>
          </a:p>
        </p:txBody>
      </p:sp>
    </p:spTree>
    <p:extLst>
      <p:ext uri="{BB962C8B-B14F-4D97-AF65-F5344CB8AC3E}">
        <p14:creationId xmlns:p14="http://schemas.microsoft.com/office/powerpoint/2010/main" val="2668019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B29918-9D2F-4118-AE2C-3E6010955DBD}"/>
              </a:ext>
            </a:extLst>
          </p:cNvPr>
          <p:cNvSpPr>
            <a:spLocks noGrp="1"/>
          </p:cNvSpPr>
          <p:nvPr>
            <p:ph type="title"/>
          </p:nvPr>
        </p:nvSpPr>
        <p:spPr>
          <a:xfrm>
            <a:off x="228599" y="201168"/>
            <a:ext cx="8272849" cy="4493752"/>
          </a:xfrm>
        </p:spPr>
        <p:txBody>
          <a:bodyPr/>
          <a:lstStyle/>
          <a:p>
            <a:r>
              <a:rPr lang="en-CA" dirty="0"/>
              <a:t>While the model is training you will be shown the loss function as the iterations are running</a:t>
            </a:r>
          </a:p>
        </p:txBody>
      </p:sp>
      <p:pic>
        <p:nvPicPr>
          <p:cNvPr id="5" name="Picture 4">
            <a:extLst>
              <a:ext uri="{FF2B5EF4-FFF2-40B4-BE49-F238E27FC236}">
                <a16:creationId xmlns:a16="http://schemas.microsoft.com/office/drawing/2014/main" id="{F9A7D681-5363-4268-84F2-C3FB251C7AB4}"/>
              </a:ext>
            </a:extLst>
          </p:cNvPr>
          <p:cNvPicPr>
            <a:picLocks noChangeAspect="1"/>
          </p:cNvPicPr>
          <p:nvPr/>
        </p:nvPicPr>
        <p:blipFill>
          <a:blip r:embed="rId3"/>
          <a:stretch>
            <a:fillRect/>
          </a:stretch>
        </p:blipFill>
        <p:spPr>
          <a:xfrm>
            <a:off x="1386040" y="1125645"/>
            <a:ext cx="6561389" cy="36350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24148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3B20A3-6CA7-49BF-A6A7-5EA5AE6246FA}"/>
              </a:ext>
            </a:extLst>
          </p:cNvPr>
          <p:cNvSpPr>
            <a:spLocks noGrp="1"/>
          </p:cNvSpPr>
          <p:nvPr>
            <p:ph type="title"/>
          </p:nvPr>
        </p:nvSpPr>
        <p:spPr>
          <a:xfrm>
            <a:off x="228600" y="201168"/>
            <a:ext cx="7803292" cy="4493752"/>
          </a:xfrm>
        </p:spPr>
        <p:txBody>
          <a:bodyPr/>
          <a:lstStyle/>
          <a:p>
            <a:r>
              <a:rPr lang="en-CA" dirty="0"/>
              <a:t>When the training is complete you can review the details of the model or deploy it with the click of a button</a:t>
            </a:r>
          </a:p>
        </p:txBody>
      </p:sp>
      <p:pic>
        <p:nvPicPr>
          <p:cNvPr id="4" name="Picture 3">
            <a:extLst>
              <a:ext uri="{FF2B5EF4-FFF2-40B4-BE49-F238E27FC236}">
                <a16:creationId xmlns:a16="http://schemas.microsoft.com/office/drawing/2014/main" id="{08870BCE-0634-40DF-9782-78FE4452C6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8977" y="1771134"/>
            <a:ext cx="5940980" cy="17227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9648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PowerAI Vision</a:t>
            </a:r>
            <a:br>
              <a:rPr lang="en-US" dirty="0">
                <a:solidFill>
                  <a:schemeClr val="tx1"/>
                </a:solidFill>
              </a:rPr>
            </a:br>
            <a:br>
              <a:rPr lang="en-US" dirty="0">
                <a:solidFill>
                  <a:schemeClr val="tx1"/>
                </a:solidFill>
              </a:rPr>
            </a:br>
            <a:r>
              <a:rPr lang="en-US" dirty="0">
                <a:solidFill>
                  <a:schemeClr val="tx1"/>
                </a:solidFill>
              </a:rPr>
              <a:t>Image Classification</a:t>
            </a:r>
            <a:endParaRPr lang="en-US" b="0" dirty="0">
              <a:solidFill>
                <a:schemeClr val="tx1"/>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sp>
        <p:nvSpPr>
          <p:cNvPr id="9" name="Rectangle 8"/>
          <p:cNvSpPr/>
          <p:nvPr/>
        </p:nvSpPr>
        <p:spPr>
          <a:xfrm>
            <a:off x="4572000" y="0"/>
            <a:ext cx="4572000" cy="5212848"/>
          </a:xfrm>
          <a:prstGeom prst="rect">
            <a:avLst/>
          </a:prstGeom>
          <a:solidFill>
            <a:schemeClr val="tx1"/>
          </a:solidFill>
        </p:spPr>
        <p:txBody>
          <a:bodyPr wrap="square" lIns="0" tIns="0" rIns="0" bIns="0" rtlCol="0" anchor="ctr">
            <a:noAutofit/>
          </a:bodyPr>
          <a:lstStyle/>
          <a:p>
            <a:pPr algn="ctr"/>
            <a:endParaRPr lang="en-US" sz="1200" dirty="0">
              <a:solidFill>
                <a:srgbClr val="FFFFFF"/>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52BD02D-24C0-4597-A452-D07793C783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805691"/>
            <a:ext cx="4572000" cy="3532117"/>
          </a:xfrm>
          <a:prstGeom prst="rect">
            <a:avLst/>
          </a:prstGeom>
        </p:spPr>
      </p:pic>
    </p:spTree>
    <p:extLst>
      <p:ext uri="{BB962C8B-B14F-4D97-AF65-F5344CB8AC3E}">
        <p14:creationId xmlns:p14="http://schemas.microsoft.com/office/powerpoint/2010/main" val="2706108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D254A2-663E-4AAB-AE3F-05AD470E2EBD}"/>
              </a:ext>
            </a:extLst>
          </p:cNvPr>
          <p:cNvSpPr>
            <a:spLocks noGrp="1"/>
          </p:cNvSpPr>
          <p:nvPr>
            <p:ph type="title"/>
          </p:nvPr>
        </p:nvSpPr>
        <p:spPr>
          <a:xfrm>
            <a:off x="228599" y="201168"/>
            <a:ext cx="8445843" cy="4493752"/>
          </a:xfrm>
        </p:spPr>
        <p:txBody>
          <a:bodyPr/>
          <a:lstStyle/>
          <a:p>
            <a:r>
              <a:rPr lang="en-CA" dirty="0"/>
              <a:t>After adding images, simply assign images to categories </a:t>
            </a:r>
            <a:br>
              <a:rPr lang="en-CA" dirty="0"/>
            </a:br>
            <a:r>
              <a:rPr lang="en-CA" sz="2000" i="1" dirty="0"/>
              <a:t>no need for a data scientist, just domain knowledge</a:t>
            </a:r>
            <a:endParaRPr lang="en-CA" i="1" dirty="0"/>
          </a:p>
        </p:txBody>
      </p:sp>
      <p:sp>
        <p:nvSpPr>
          <p:cNvPr id="5" name="Text Placeholder 4">
            <a:extLst>
              <a:ext uri="{FF2B5EF4-FFF2-40B4-BE49-F238E27FC236}">
                <a16:creationId xmlns:a16="http://schemas.microsoft.com/office/drawing/2014/main" id="{A7729E58-5570-4C06-AADC-C5B614F3E67E}"/>
              </a:ext>
            </a:extLst>
          </p:cNvPr>
          <p:cNvSpPr txBox="1">
            <a:spLocks/>
          </p:cNvSpPr>
          <p:nvPr/>
        </p:nvSpPr>
        <p:spPr>
          <a:xfrm>
            <a:off x="228600" y="1124713"/>
            <a:ext cx="2778211" cy="3266056"/>
          </a:xfrm>
          <a:prstGeom prst="rect">
            <a:avLst/>
          </a:prstGeom>
        </p:spPr>
        <p:txBody>
          <a:bodyPr vert="horz" lIns="0" tIns="0" rIns="0" bIns="0" rtlCol="0" anchor="t">
            <a:noAutofit/>
          </a:bodyPr>
          <a:lstStyle>
            <a:lvl1pPr marL="0" indent="0" algn="l" defTabSz="457200" rtl="0" eaLnBrk="1" latinLnBrk="0" hangingPunct="1">
              <a:lnSpc>
                <a:spcPct val="100000"/>
              </a:lnSpc>
              <a:spcBef>
                <a:spcPts val="1100"/>
              </a:spcBef>
              <a:buFont typeface="Arial"/>
              <a:buNone/>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500"/>
              </a:spcBef>
              <a:buFont typeface="Arial"/>
              <a:buNone/>
            </a:pPr>
            <a:endParaRPr lang="en-US" altLang="en-US" sz="1600" dirty="0"/>
          </a:p>
          <a:p>
            <a:pPr marL="0" lvl="1" indent="0">
              <a:spcBef>
                <a:spcPts val="500"/>
              </a:spcBef>
              <a:buFont typeface="Arial"/>
              <a:buNone/>
            </a:pPr>
            <a:r>
              <a:rPr lang="en-US" altLang="en-US" sz="1600" dirty="0"/>
              <a:t>You don’t need to know anything about deep learning</a:t>
            </a:r>
          </a:p>
          <a:p>
            <a:pPr marL="0" lvl="1" indent="0">
              <a:spcBef>
                <a:spcPts val="500"/>
              </a:spcBef>
              <a:buFont typeface="Arial"/>
              <a:buNone/>
            </a:pPr>
            <a:endParaRPr lang="en-US" altLang="en-US" sz="1600" dirty="0"/>
          </a:p>
          <a:p>
            <a:pPr marL="0" lvl="1" indent="0">
              <a:spcBef>
                <a:spcPts val="500"/>
              </a:spcBef>
              <a:buFont typeface="Arial"/>
              <a:buNone/>
            </a:pPr>
            <a:r>
              <a:rPr lang="en-US" altLang="en-US" sz="1600" dirty="0"/>
              <a:t>You just need to know how to classify images into categories</a:t>
            </a:r>
          </a:p>
          <a:p>
            <a:pPr marL="0" lvl="1" indent="0">
              <a:spcBef>
                <a:spcPts val="500"/>
              </a:spcBef>
              <a:buFont typeface="Arial"/>
              <a:buNone/>
            </a:pPr>
            <a:endParaRPr lang="en-US" altLang="en-US" sz="1600" dirty="0"/>
          </a:p>
          <a:p>
            <a:pPr marL="0" lvl="1" indent="0">
              <a:spcBef>
                <a:spcPts val="500"/>
              </a:spcBef>
              <a:buFont typeface="Arial"/>
              <a:buNone/>
            </a:pPr>
            <a:r>
              <a:rPr lang="en-US" altLang="en-US" sz="1600" dirty="0"/>
              <a:t>Check the boxes for a given category and assign those images to that category</a:t>
            </a:r>
            <a:endParaRPr lang="en-US" altLang="en-US" dirty="0"/>
          </a:p>
        </p:txBody>
      </p:sp>
      <p:pic>
        <p:nvPicPr>
          <p:cNvPr id="6" name="Picture 5">
            <a:extLst>
              <a:ext uri="{FF2B5EF4-FFF2-40B4-BE49-F238E27FC236}">
                <a16:creationId xmlns:a16="http://schemas.microsoft.com/office/drawing/2014/main" id="{E665CF93-9077-46B5-8149-6B82B3101C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77212" y="1252923"/>
            <a:ext cx="5919957" cy="30096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003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D5B10-19AA-4000-B85D-D993A65CA4A5}"/>
              </a:ext>
            </a:extLst>
          </p:cNvPr>
          <p:cNvSpPr>
            <a:spLocks noGrp="1"/>
          </p:cNvSpPr>
          <p:nvPr>
            <p:ph type="title"/>
          </p:nvPr>
        </p:nvSpPr>
        <p:spPr/>
        <p:txBody>
          <a:bodyPr/>
          <a:lstStyle/>
          <a:p>
            <a:r>
              <a:rPr lang="en-CA" dirty="0"/>
              <a:t>Agenda</a:t>
            </a:r>
            <a:endParaRPr lang="en-US" dirty="0"/>
          </a:p>
        </p:txBody>
      </p:sp>
      <p:sp>
        <p:nvSpPr>
          <p:cNvPr id="13" name="Text Placeholder 4">
            <a:extLst>
              <a:ext uri="{FF2B5EF4-FFF2-40B4-BE49-F238E27FC236}">
                <a16:creationId xmlns:a16="http://schemas.microsoft.com/office/drawing/2014/main" id="{A4C6B6F1-E472-4F9D-9A5F-6460E9BF1475}"/>
              </a:ext>
            </a:extLst>
          </p:cNvPr>
          <p:cNvSpPr txBox="1">
            <a:spLocks/>
          </p:cNvSpPr>
          <p:nvPr/>
        </p:nvSpPr>
        <p:spPr>
          <a:xfrm>
            <a:off x="539931" y="938722"/>
            <a:ext cx="8375469" cy="3266056"/>
          </a:xfrm>
          <a:prstGeom prst="rect">
            <a:avLst/>
          </a:prstGeom>
        </p:spPr>
        <p:txBody>
          <a:bodyPr vert="horz" lIns="0" tIns="0" rIns="0" bIns="0" rtlCol="0" anchor="t">
            <a:noAutofit/>
          </a:bodyPr>
          <a:lstStyle>
            <a:lvl1pPr marL="0" indent="0" algn="l" defTabSz="457200" rtl="0" eaLnBrk="1" latinLnBrk="0" hangingPunct="1">
              <a:lnSpc>
                <a:spcPct val="100000"/>
              </a:lnSpc>
              <a:spcBef>
                <a:spcPts val="1100"/>
              </a:spcBef>
              <a:buFont typeface="Arial"/>
              <a:buNone/>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500"/>
              </a:spcBef>
              <a:buFont typeface="Arial"/>
              <a:buNone/>
            </a:pPr>
            <a:r>
              <a:rPr lang="en-US" sz="1600" dirty="0"/>
              <a:t>How computers see</a:t>
            </a:r>
            <a:endParaRPr lang="en-US" altLang="en-US" sz="1600" dirty="0"/>
          </a:p>
          <a:p>
            <a:pPr marL="0" lvl="1" indent="0">
              <a:spcBef>
                <a:spcPts val="500"/>
              </a:spcBef>
              <a:buFont typeface="Arial"/>
              <a:buNone/>
            </a:pPr>
            <a:endParaRPr lang="en-US" altLang="en-US" sz="1100" dirty="0"/>
          </a:p>
          <a:p>
            <a:pPr marL="0" lvl="1" indent="0">
              <a:spcBef>
                <a:spcPts val="500"/>
              </a:spcBef>
              <a:buFont typeface="Arial"/>
              <a:buNone/>
            </a:pPr>
            <a:r>
              <a:rPr lang="en-US" altLang="en-US" sz="1600" dirty="0"/>
              <a:t>PowerAI Vision:</a:t>
            </a:r>
          </a:p>
          <a:p>
            <a:pPr lvl="1">
              <a:spcBef>
                <a:spcPts val="500"/>
              </a:spcBef>
            </a:pPr>
            <a:r>
              <a:rPr lang="en-US" altLang="en-US" sz="1600" dirty="0"/>
              <a:t>Label</a:t>
            </a:r>
          </a:p>
          <a:p>
            <a:pPr lvl="2">
              <a:spcBef>
                <a:spcPts val="500"/>
              </a:spcBef>
            </a:pPr>
            <a:r>
              <a:rPr lang="en-US" altLang="en-US" sz="1600" dirty="0"/>
              <a:t>Getting data in and labelling the objects</a:t>
            </a:r>
          </a:p>
          <a:p>
            <a:pPr lvl="1">
              <a:spcBef>
                <a:spcPts val="500"/>
              </a:spcBef>
            </a:pPr>
            <a:r>
              <a:rPr lang="en-US" altLang="en-US" sz="1600" dirty="0"/>
              <a:t>Train</a:t>
            </a:r>
          </a:p>
          <a:p>
            <a:pPr lvl="2">
              <a:spcBef>
                <a:spcPts val="500"/>
              </a:spcBef>
            </a:pPr>
            <a:r>
              <a:rPr lang="en-US" altLang="en-US" sz="1600" dirty="0"/>
              <a:t>Object Detection</a:t>
            </a:r>
          </a:p>
          <a:p>
            <a:pPr lvl="2">
              <a:spcBef>
                <a:spcPts val="500"/>
              </a:spcBef>
            </a:pPr>
            <a:r>
              <a:rPr lang="en-US" altLang="en-US" sz="1600" dirty="0"/>
              <a:t>Image Classification</a:t>
            </a:r>
          </a:p>
          <a:p>
            <a:pPr lvl="2">
              <a:spcBef>
                <a:spcPts val="500"/>
              </a:spcBef>
            </a:pPr>
            <a:r>
              <a:rPr lang="en-US" altLang="en-US" sz="1600" dirty="0"/>
              <a:t>Using Video</a:t>
            </a:r>
          </a:p>
          <a:p>
            <a:pPr lvl="1">
              <a:spcBef>
                <a:spcPts val="500"/>
              </a:spcBef>
            </a:pPr>
            <a:r>
              <a:rPr lang="en-US" altLang="en-US" sz="1600" dirty="0"/>
              <a:t>Deploy</a:t>
            </a:r>
          </a:p>
          <a:p>
            <a:pPr lvl="2">
              <a:spcBef>
                <a:spcPts val="500"/>
              </a:spcBef>
            </a:pPr>
            <a:r>
              <a:rPr lang="en-US" altLang="en-US" sz="1600" dirty="0"/>
              <a:t>Options for deploying the model</a:t>
            </a:r>
          </a:p>
          <a:p>
            <a:pPr lvl="2">
              <a:spcBef>
                <a:spcPts val="500"/>
              </a:spcBef>
            </a:pPr>
            <a:endParaRPr lang="en-US" altLang="en-US" sz="1600" dirty="0"/>
          </a:p>
          <a:p>
            <a:pPr marL="0" lvl="1" indent="0">
              <a:spcBef>
                <a:spcPts val="500"/>
              </a:spcBef>
              <a:buNone/>
            </a:pPr>
            <a:r>
              <a:rPr lang="en-US" altLang="en-US" sz="1600" dirty="0"/>
              <a:t>Pricing, Packaging and Competition</a:t>
            </a:r>
          </a:p>
        </p:txBody>
      </p:sp>
    </p:spTree>
    <p:extLst>
      <p:ext uri="{BB962C8B-B14F-4D97-AF65-F5344CB8AC3E}">
        <p14:creationId xmlns:p14="http://schemas.microsoft.com/office/powerpoint/2010/main" val="2345311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6C3CAA-2ABE-43F5-86E2-201D4C374837}"/>
              </a:ext>
            </a:extLst>
          </p:cNvPr>
          <p:cNvSpPr>
            <a:spLocks noGrp="1"/>
          </p:cNvSpPr>
          <p:nvPr>
            <p:ph type="title"/>
          </p:nvPr>
        </p:nvSpPr>
        <p:spPr>
          <a:xfrm>
            <a:off x="228599" y="201168"/>
            <a:ext cx="8552935" cy="4493752"/>
          </a:xfrm>
        </p:spPr>
        <p:txBody>
          <a:bodyPr/>
          <a:lstStyle/>
          <a:p>
            <a:r>
              <a:rPr lang="en-CA" dirty="0"/>
              <a:t>With Image Classification you have advanced settings to tune hyperparameters and you can select a predefined model or import your own customer models.</a:t>
            </a:r>
          </a:p>
        </p:txBody>
      </p:sp>
      <p:pic>
        <p:nvPicPr>
          <p:cNvPr id="4" name="Picture 3">
            <a:extLst>
              <a:ext uri="{FF2B5EF4-FFF2-40B4-BE49-F238E27FC236}">
                <a16:creationId xmlns:a16="http://schemas.microsoft.com/office/drawing/2014/main" id="{C27CC71F-E99F-4F47-8C1A-C219DEB189BA}"/>
              </a:ext>
            </a:extLst>
          </p:cNvPr>
          <p:cNvPicPr>
            <a:picLocks noChangeAspect="1"/>
          </p:cNvPicPr>
          <p:nvPr/>
        </p:nvPicPr>
        <p:blipFill>
          <a:blip r:embed="rId3"/>
          <a:stretch>
            <a:fillRect/>
          </a:stretch>
        </p:blipFill>
        <p:spPr>
          <a:xfrm>
            <a:off x="820328" y="1189132"/>
            <a:ext cx="2772240" cy="381720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2839AD8-21EB-447F-81F0-FCBC9BDB7C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54381" y="2726503"/>
            <a:ext cx="5865341" cy="20341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0635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PowerAI Vision</a:t>
            </a:r>
            <a:br>
              <a:rPr lang="en-US" dirty="0">
                <a:solidFill>
                  <a:schemeClr val="tx1"/>
                </a:solidFill>
              </a:rPr>
            </a:br>
            <a:br>
              <a:rPr lang="en-US" dirty="0">
                <a:solidFill>
                  <a:schemeClr val="tx1"/>
                </a:solidFill>
              </a:rPr>
            </a:br>
            <a:r>
              <a:rPr lang="en-US" dirty="0">
                <a:solidFill>
                  <a:schemeClr val="tx1"/>
                </a:solidFill>
              </a:rPr>
              <a:t>Object Detection</a:t>
            </a:r>
            <a:endParaRPr lang="en-US" b="0" dirty="0">
              <a:solidFill>
                <a:schemeClr val="tx1"/>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sp>
        <p:nvSpPr>
          <p:cNvPr id="9" name="Rectangle 8"/>
          <p:cNvSpPr/>
          <p:nvPr/>
        </p:nvSpPr>
        <p:spPr>
          <a:xfrm>
            <a:off x="4572000" y="0"/>
            <a:ext cx="4572000" cy="5212848"/>
          </a:xfrm>
          <a:prstGeom prst="rect">
            <a:avLst/>
          </a:prstGeom>
          <a:solidFill>
            <a:schemeClr val="tx1"/>
          </a:solidFill>
        </p:spPr>
        <p:txBody>
          <a:bodyPr wrap="square" lIns="0" tIns="0" rIns="0" bIns="0" rtlCol="0" anchor="ctr">
            <a:noAutofit/>
          </a:bodyPr>
          <a:lstStyle/>
          <a:p>
            <a:pPr algn="ctr"/>
            <a:endParaRPr lang="en-US" sz="1200" dirty="0">
              <a:solidFill>
                <a:srgbClr val="FFFFFF"/>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E6CD2EA-B07F-4B29-A4A7-4E8FF22D8A1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2000" y="754720"/>
            <a:ext cx="4572000" cy="3634059"/>
          </a:xfrm>
          <a:prstGeom prst="rect">
            <a:avLst/>
          </a:prstGeom>
        </p:spPr>
      </p:pic>
    </p:spTree>
    <p:extLst>
      <p:ext uri="{BB962C8B-B14F-4D97-AF65-F5344CB8AC3E}">
        <p14:creationId xmlns:p14="http://schemas.microsoft.com/office/powerpoint/2010/main" val="158317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3D0028-3E37-48FB-B110-31CD7EF5594E}"/>
              </a:ext>
            </a:extLst>
          </p:cNvPr>
          <p:cNvSpPr>
            <a:spLocks noGrp="1"/>
          </p:cNvSpPr>
          <p:nvPr>
            <p:ph type="title"/>
          </p:nvPr>
        </p:nvSpPr>
        <p:spPr>
          <a:xfrm>
            <a:off x="228600" y="201168"/>
            <a:ext cx="8686800" cy="4493752"/>
          </a:xfrm>
        </p:spPr>
        <p:txBody>
          <a:bodyPr/>
          <a:lstStyle/>
          <a:p>
            <a:r>
              <a:rPr lang="en-CA" dirty="0"/>
              <a:t>Once you have added images, simply create labels and draw boxes around the objects you want to detect</a:t>
            </a:r>
          </a:p>
        </p:txBody>
      </p:sp>
      <p:pic>
        <p:nvPicPr>
          <p:cNvPr id="4" name="Picture 3">
            <a:extLst>
              <a:ext uri="{FF2B5EF4-FFF2-40B4-BE49-F238E27FC236}">
                <a16:creationId xmlns:a16="http://schemas.microsoft.com/office/drawing/2014/main" id="{FC8F1288-9EEC-4145-96D5-CEA5D13491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34033" y="954846"/>
            <a:ext cx="4804202" cy="405149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 Placeholder 4">
            <a:extLst>
              <a:ext uri="{FF2B5EF4-FFF2-40B4-BE49-F238E27FC236}">
                <a16:creationId xmlns:a16="http://schemas.microsoft.com/office/drawing/2014/main" id="{E4F11102-8958-4BBD-89E3-1906ADE9B52B}"/>
              </a:ext>
            </a:extLst>
          </p:cNvPr>
          <p:cNvSpPr txBox="1">
            <a:spLocks/>
          </p:cNvSpPr>
          <p:nvPr/>
        </p:nvSpPr>
        <p:spPr>
          <a:xfrm>
            <a:off x="228600" y="1124713"/>
            <a:ext cx="2778211" cy="3266056"/>
          </a:xfrm>
          <a:prstGeom prst="rect">
            <a:avLst/>
          </a:prstGeom>
        </p:spPr>
        <p:txBody>
          <a:bodyPr vert="horz" lIns="0" tIns="0" rIns="0" bIns="0" rtlCol="0" anchor="t">
            <a:noAutofit/>
          </a:bodyPr>
          <a:lstStyle>
            <a:lvl1pPr marL="0" indent="0" algn="l" defTabSz="457200" rtl="0" eaLnBrk="1" latinLnBrk="0" hangingPunct="1">
              <a:lnSpc>
                <a:spcPct val="100000"/>
              </a:lnSpc>
              <a:spcBef>
                <a:spcPts val="1100"/>
              </a:spcBef>
              <a:buFont typeface="Arial"/>
              <a:buNone/>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500"/>
              </a:spcBef>
              <a:buFont typeface="Arial"/>
              <a:buNone/>
            </a:pPr>
            <a:endParaRPr lang="en-US" altLang="en-US" sz="1600" dirty="0"/>
          </a:p>
          <a:p>
            <a:pPr marL="0" lvl="1" indent="0">
              <a:spcBef>
                <a:spcPts val="500"/>
              </a:spcBef>
              <a:buFont typeface="Arial"/>
              <a:buNone/>
            </a:pPr>
            <a:r>
              <a:rPr lang="en-US" altLang="en-US" sz="1600" dirty="0"/>
              <a:t>You don’t need to know anything about deep learning</a:t>
            </a:r>
          </a:p>
          <a:p>
            <a:pPr marL="0" lvl="1" indent="0">
              <a:spcBef>
                <a:spcPts val="500"/>
              </a:spcBef>
              <a:buFont typeface="Arial"/>
              <a:buNone/>
            </a:pPr>
            <a:endParaRPr lang="en-US" altLang="en-US" sz="1600" dirty="0"/>
          </a:p>
          <a:p>
            <a:pPr marL="0" lvl="1" indent="0">
              <a:spcBef>
                <a:spcPts val="500"/>
              </a:spcBef>
              <a:buFont typeface="Arial"/>
              <a:buNone/>
            </a:pPr>
            <a:r>
              <a:rPr lang="en-US" altLang="en-US" sz="1600" dirty="0"/>
              <a:t>You just need to know how to label objects within an image</a:t>
            </a:r>
            <a:endParaRPr lang="en-US" altLang="en-US" dirty="0"/>
          </a:p>
        </p:txBody>
      </p:sp>
    </p:spTree>
    <p:extLst>
      <p:ext uri="{BB962C8B-B14F-4D97-AF65-F5344CB8AC3E}">
        <p14:creationId xmlns:p14="http://schemas.microsoft.com/office/powerpoint/2010/main" val="1611429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6C3CAA-2ABE-43F5-86E2-201D4C374837}"/>
              </a:ext>
            </a:extLst>
          </p:cNvPr>
          <p:cNvSpPr>
            <a:spLocks noGrp="1"/>
          </p:cNvSpPr>
          <p:nvPr>
            <p:ph type="title"/>
          </p:nvPr>
        </p:nvSpPr>
        <p:spPr>
          <a:xfrm>
            <a:off x="228599" y="201168"/>
            <a:ext cx="8552935" cy="4493752"/>
          </a:xfrm>
        </p:spPr>
        <p:txBody>
          <a:bodyPr/>
          <a:lstStyle/>
          <a:p>
            <a:r>
              <a:rPr lang="en-CA" sz="2000" dirty="0"/>
              <a:t>With Object Detection you have similar advanced settings to tune hyperparameters and you also have the option to select either a model that is optimized for accuracy or one optimized for speed or you can import your own customer models.</a:t>
            </a:r>
          </a:p>
        </p:txBody>
      </p:sp>
      <p:pic>
        <p:nvPicPr>
          <p:cNvPr id="6" name="Picture 5">
            <a:extLst>
              <a:ext uri="{FF2B5EF4-FFF2-40B4-BE49-F238E27FC236}">
                <a16:creationId xmlns:a16="http://schemas.microsoft.com/office/drawing/2014/main" id="{9FC85FF4-8418-4BE7-83B7-864231E3DF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2859" y="1494997"/>
            <a:ext cx="3051789" cy="346864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5530F61-4CA7-4783-B856-A34B131A13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1524" y="2478998"/>
            <a:ext cx="5684108" cy="15006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3283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PowerAI Vision</a:t>
            </a:r>
            <a:br>
              <a:rPr lang="en-US" dirty="0">
                <a:solidFill>
                  <a:schemeClr val="tx1"/>
                </a:solidFill>
              </a:rPr>
            </a:br>
            <a:br>
              <a:rPr lang="en-US" dirty="0">
                <a:solidFill>
                  <a:schemeClr val="tx1"/>
                </a:solidFill>
              </a:rPr>
            </a:br>
            <a:r>
              <a:rPr lang="en-US" i="1" dirty="0">
                <a:solidFill>
                  <a:schemeClr val="bg2">
                    <a:lumMod val="75000"/>
                  </a:schemeClr>
                </a:solidFill>
              </a:rPr>
              <a:t>Label</a:t>
            </a:r>
            <a:br>
              <a:rPr lang="en-US" i="1" dirty="0">
                <a:solidFill>
                  <a:schemeClr val="tx1"/>
                </a:solidFill>
              </a:rPr>
            </a:br>
            <a:br>
              <a:rPr lang="en-US" i="1" dirty="0">
                <a:solidFill>
                  <a:schemeClr val="tx1"/>
                </a:solidFill>
              </a:rPr>
            </a:br>
            <a:r>
              <a:rPr lang="en-US" i="1" dirty="0">
                <a:solidFill>
                  <a:schemeClr val="bg2">
                    <a:lumMod val="75000"/>
                  </a:schemeClr>
                </a:solidFill>
              </a:rPr>
              <a:t>Train</a:t>
            </a:r>
            <a:br>
              <a:rPr lang="en-US" i="1" dirty="0">
                <a:solidFill>
                  <a:schemeClr val="bg2">
                    <a:lumMod val="75000"/>
                  </a:schemeClr>
                </a:solidFill>
              </a:rPr>
            </a:br>
            <a:br>
              <a:rPr lang="en-US" i="1" dirty="0">
                <a:solidFill>
                  <a:schemeClr val="bg2">
                    <a:lumMod val="75000"/>
                  </a:schemeClr>
                </a:solidFill>
              </a:rPr>
            </a:br>
            <a:r>
              <a:rPr lang="en-US" i="1" dirty="0"/>
              <a:t>Deploy</a:t>
            </a:r>
            <a:endParaRPr lang="en-US" b="0" i="1"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sp>
        <p:nvSpPr>
          <p:cNvPr id="9" name="Rectangle 8"/>
          <p:cNvSpPr/>
          <p:nvPr/>
        </p:nvSpPr>
        <p:spPr>
          <a:xfrm>
            <a:off x="4572000" y="0"/>
            <a:ext cx="4572000" cy="5212848"/>
          </a:xfrm>
          <a:prstGeom prst="rect">
            <a:avLst/>
          </a:prstGeom>
          <a:solidFill>
            <a:schemeClr val="tx1"/>
          </a:solidFill>
        </p:spPr>
        <p:txBody>
          <a:bodyPr wrap="square" lIns="0" tIns="0" rIns="0" bIns="0" rtlCol="0" anchor="ctr">
            <a:noAutofit/>
          </a:bodyPr>
          <a:lstStyle/>
          <a:p>
            <a:pPr algn="ctr"/>
            <a:endParaRPr lang="en-US" sz="1200" dirty="0">
              <a:solidFill>
                <a:srgbClr val="FFFFFF"/>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AF783DD-C2E9-4249-8A5C-5411F6239E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300655"/>
            <a:ext cx="4571999" cy="2542189"/>
          </a:xfrm>
          <a:prstGeom prst="rect">
            <a:avLst/>
          </a:prstGeom>
        </p:spPr>
      </p:pic>
    </p:spTree>
    <p:extLst>
      <p:ext uri="{BB962C8B-B14F-4D97-AF65-F5344CB8AC3E}">
        <p14:creationId xmlns:p14="http://schemas.microsoft.com/office/powerpoint/2010/main" val="2754554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A87A91-C683-4344-A802-C825024DD09F}"/>
              </a:ext>
            </a:extLst>
          </p:cNvPr>
          <p:cNvSpPr>
            <a:spLocks noGrp="1"/>
          </p:cNvSpPr>
          <p:nvPr>
            <p:ph type="title"/>
          </p:nvPr>
        </p:nvSpPr>
        <p:spPr>
          <a:xfrm>
            <a:off x="228600" y="201168"/>
            <a:ext cx="8686800" cy="4493752"/>
          </a:xfrm>
        </p:spPr>
        <p:txBody>
          <a:bodyPr/>
          <a:lstStyle/>
          <a:p>
            <a:r>
              <a:rPr lang="en-CA" dirty="0"/>
              <a:t>After the model is trained you can export the model or deploy it in place. Details on the quality of the model are also displayed.</a:t>
            </a:r>
          </a:p>
        </p:txBody>
      </p:sp>
      <p:pic>
        <p:nvPicPr>
          <p:cNvPr id="4" name="Picture 3">
            <a:extLst>
              <a:ext uri="{FF2B5EF4-FFF2-40B4-BE49-F238E27FC236}">
                <a16:creationId xmlns:a16="http://schemas.microsoft.com/office/drawing/2014/main" id="{59EEFE2C-55CE-4F3A-ABF0-19C6183BD7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2463" y="1045611"/>
            <a:ext cx="3908799" cy="391802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4F706E5F-6BF5-44E0-9183-6DB36B7C28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979060"/>
            <a:ext cx="4400408" cy="39845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238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460AE5-FBDB-44B0-8E14-2E7ADE10D908}"/>
              </a:ext>
            </a:extLst>
          </p:cNvPr>
          <p:cNvSpPr>
            <a:spLocks noGrp="1"/>
          </p:cNvSpPr>
          <p:nvPr>
            <p:ph type="title"/>
          </p:nvPr>
        </p:nvSpPr>
        <p:spPr>
          <a:xfrm>
            <a:off x="228600" y="201168"/>
            <a:ext cx="8297562" cy="4493752"/>
          </a:xfrm>
        </p:spPr>
        <p:txBody>
          <a:bodyPr/>
          <a:lstStyle/>
          <a:p>
            <a:r>
              <a:rPr lang="en-CA" dirty="0"/>
              <a:t>Deploy the model and access it from an API Endpoint, or test the model directly from within the AI Vision console</a:t>
            </a:r>
          </a:p>
        </p:txBody>
      </p:sp>
      <p:pic>
        <p:nvPicPr>
          <p:cNvPr id="4" name="Picture 3">
            <a:extLst>
              <a:ext uri="{FF2B5EF4-FFF2-40B4-BE49-F238E27FC236}">
                <a16:creationId xmlns:a16="http://schemas.microsoft.com/office/drawing/2014/main" id="{48CE0A67-E227-4CB4-B72C-9AC8F460F5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78136" y="987236"/>
            <a:ext cx="6433491" cy="3907824"/>
          </a:xfrm>
          <a:prstGeom prst="rect">
            <a:avLst/>
          </a:prstGeom>
          <a:ln>
            <a:noFill/>
          </a:ln>
          <a:effectLst>
            <a:outerShdw blurRad="292100" dist="139700" dir="2700000" algn="tl" rotWithShape="0">
              <a:srgbClr val="333333">
                <a:alpha val="65000"/>
              </a:srgbClr>
            </a:outerShdw>
          </a:effectLst>
        </p:spPr>
      </p:pic>
      <p:sp>
        <p:nvSpPr>
          <p:cNvPr id="5" name="Arrow: Right 4">
            <a:extLst>
              <a:ext uri="{FF2B5EF4-FFF2-40B4-BE49-F238E27FC236}">
                <a16:creationId xmlns:a16="http://schemas.microsoft.com/office/drawing/2014/main" id="{D893D86B-B1AE-4953-B5BE-5045C28B5E31}"/>
              </a:ext>
            </a:extLst>
          </p:cNvPr>
          <p:cNvSpPr/>
          <p:nvPr/>
        </p:nvSpPr>
        <p:spPr>
          <a:xfrm rot="1250810">
            <a:off x="265312" y="3077859"/>
            <a:ext cx="1550948" cy="723663"/>
          </a:xfrm>
          <a:prstGeom prst="rightArrow">
            <a:avLst/>
          </a:prstGeom>
          <a:solidFill>
            <a:schemeClr val="accent2"/>
          </a:solidFill>
        </p:spPr>
        <p:txBody>
          <a:bodyPr wrap="square" lIns="0" tIns="0" rIns="0" bIns="0" rtlCol="0" anchor="ctr">
            <a:noAutofit/>
          </a:bodyPr>
          <a:lstStyle/>
          <a:p>
            <a:pPr algn="ctr"/>
            <a:r>
              <a:rPr lang="en-CA" sz="1200" dirty="0">
                <a:solidFill>
                  <a:srgbClr val="FFFFFF"/>
                </a:solidFill>
                <a:latin typeface="Arial"/>
                <a:cs typeface="Arial"/>
              </a:rPr>
              <a:t>Test the Model</a:t>
            </a:r>
          </a:p>
        </p:txBody>
      </p:sp>
      <p:sp>
        <p:nvSpPr>
          <p:cNvPr id="6" name="Arrow: Right 5">
            <a:extLst>
              <a:ext uri="{FF2B5EF4-FFF2-40B4-BE49-F238E27FC236}">
                <a16:creationId xmlns:a16="http://schemas.microsoft.com/office/drawing/2014/main" id="{B08C935E-8DBA-43CE-A15D-263F5465C966}"/>
              </a:ext>
            </a:extLst>
          </p:cNvPr>
          <p:cNvSpPr/>
          <p:nvPr/>
        </p:nvSpPr>
        <p:spPr>
          <a:xfrm rot="1250810">
            <a:off x="154332" y="1964419"/>
            <a:ext cx="1820177" cy="707009"/>
          </a:xfrm>
          <a:prstGeom prst="rightArrow">
            <a:avLst/>
          </a:prstGeom>
          <a:solidFill>
            <a:schemeClr val="accent2"/>
          </a:solidFill>
        </p:spPr>
        <p:txBody>
          <a:bodyPr wrap="square" lIns="0" tIns="0" rIns="0" bIns="0" rtlCol="0" anchor="ctr">
            <a:noAutofit/>
          </a:bodyPr>
          <a:lstStyle/>
          <a:p>
            <a:pPr algn="ctr"/>
            <a:r>
              <a:rPr lang="en-CA" sz="1200" dirty="0">
                <a:solidFill>
                  <a:srgbClr val="FFFFFF"/>
                </a:solidFill>
                <a:latin typeface="Arial"/>
                <a:cs typeface="Arial"/>
              </a:rPr>
              <a:t>REST API endpoint</a:t>
            </a:r>
          </a:p>
        </p:txBody>
      </p:sp>
    </p:spTree>
    <p:extLst>
      <p:ext uri="{BB962C8B-B14F-4D97-AF65-F5344CB8AC3E}">
        <p14:creationId xmlns:p14="http://schemas.microsoft.com/office/powerpoint/2010/main" val="2449860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F088F5-5D4B-45B1-A1B9-309964ADEF20}"/>
              </a:ext>
            </a:extLst>
          </p:cNvPr>
          <p:cNvSpPr>
            <a:spLocks noGrp="1"/>
          </p:cNvSpPr>
          <p:nvPr>
            <p:ph type="title"/>
          </p:nvPr>
        </p:nvSpPr>
        <p:spPr>
          <a:xfrm>
            <a:off x="228600" y="201168"/>
            <a:ext cx="7992762" cy="4493752"/>
          </a:xfrm>
        </p:spPr>
        <p:txBody>
          <a:bodyPr/>
          <a:lstStyle/>
          <a:p>
            <a:r>
              <a:rPr lang="en-CA" dirty="0"/>
              <a:t>Test your model with a sample image for classification</a:t>
            </a:r>
          </a:p>
        </p:txBody>
      </p:sp>
      <p:pic>
        <p:nvPicPr>
          <p:cNvPr id="4" name="Picture 3">
            <a:extLst>
              <a:ext uri="{FF2B5EF4-FFF2-40B4-BE49-F238E27FC236}">
                <a16:creationId xmlns:a16="http://schemas.microsoft.com/office/drawing/2014/main" id="{80CB4C81-B0EB-4CD0-A254-40C4576D8A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879942"/>
            <a:ext cx="5097995" cy="3965107"/>
          </a:xfrm>
          <a:prstGeom prst="rect">
            <a:avLst/>
          </a:prstGeom>
        </p:spPr>
      </p:pic>
      <p:pic>
        <p:nvPicPr>
          <p:cNvPr id="5" name="Picture 4">
            <a:extLst>
              <a:ext uri="{FF2B5EF4-FFF2-40B4-BE49-F238E27FC236}">
                <a16:creationId xmlns:a16="http://schemas.microsoft.com/office/drawing/2014/main" id="{F98C4D6F-6FE4-4E91-AE7E-80A17CEB496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0106"/>
          <a:stretch/>
        </p:blipFill>
        <p:spPr>
          <a:xfrm>
            <a:off x="4646719" y="879942"/>
            <a:ext cx="4406665" cy="3946538"/>
          </a:xfrm>
          <a:prstGeom prst="rect">
            <a:avLst/>
          </a:prstGeom>
        </p:spPr>
      </p:pic>
    </p:spTree>
    <p:extLst>
      <p:ext uri="{BB962C8B-B14F-4D97-AF65-F5344CB8AC3E}">
        <p14:creationId xmlns:p14="http://schemas.microsoft.com/office/powerpoint/2010/main" val="3515369551"/>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F088F5-5D4B-45B1-A1B9-309964ADEF20}"/>
              </a:ext>
            </a:extLst>
          </p:cNvPr>
          <p:cNvSpPr>
            <a:spLocks noGrp="1"/>
          </p:cNvSpPr>
          <p:nvPr>
            <p:ph type="title"/>
          </p:nvPr>
        </p:nvSpPr>
        <p:spPr>
          <a:xfrm>
            <a:off x="228600" y="201168"/>
            <a:ext cx="7992762" cy="4493752"/>
          </a:xfrm>
        </p:spPr>
        <p:txBody>
          <a:bodyPr/>
          <a:lstStyle/>
          <a:p>
            <a:r>
              <a:rPr lang="en-CA" dirty="0"/>
              <a:t>Test your model with a sample image for object detection</a:t>
            </a:r>
          </a:p>
        </p:txBody>
      </p:sp>
      <p:pic>
        <p:nvPicPr>
          <p:cNvPr id="6" name="Picture 5">
            <a:extLst>
              <a:ext uri="{FF2B5EF4-FFF2-40B4-BE49-F238E27FC236}">
                <a16:creationId xmlns:a16="http://schemas.microsoft.com/office/drawing/2014/main" id="{7379E613-05A4-4D4B-B6C1-6BA0C7305A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7756" y="1112108"/>
            <a:ext cx="8407644" cy="34699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59755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701180" y="1932899"/>
            <a:ext cx="2842387" cy="2595088"/>
          </a:xfrm>
          <a:prstGeom prst="roundRect">
            <a:avLst>
              <a:gd name="adj" fmla="val 494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zh-CN" altLang="en-US" sz="2000">
              <a:solidFill>
                <a:prstClr val="white"/>
              </a:solidFill>
            </a:endParaRPr>
          </a:p>
        </p:txBody>
      </p:sp>
      <p:pic>
        <p:nvPicPr>
          <p:cNvPr id="4" name="Picture 3"/>
          <p:cNvPicPr>
            <a:picLocks/>
          </p:cNvPicPr>
          <p:nvPr/>
        </p:nvPicPr>
        <p:blipFill>
          <a:blip r:embed="rId3" cstate="screen">
            <a:extLst>
              <a:ext uri="{28A0092B-C50C-407E-A947-70E740481C1C}">
                <a14:useLocalDpi xmlns:a14="http://schemas.microsoft.com/office/drawing/2010/main"/>
              </a:ext>
            </a:extLst>
          </a:blip>
          <a:stretch>
            <a:fillRect/>
          </a:stretch>
        </p:blipFill>
        <p:spPr>
          <a:xfrm>
            <a:off x="485608" y="2269401"/>
            <a:ext cx="648690" cy="559392"/>
          </a:xfrm>
          <a:prstGeom prst="rect">
            <a:avLst/>
          </a:prstGeom>
          <a:ln>
            <a:noFill/>
          </a:ln>
          <a:effectLst/>
        </p:spPr>
      </p:pic>
      <p:sp>
        <p:nvSpPr>
          <p:cNvPr id="2" name="Title 1"/>
          <p:cNvSpPr>
            <a:spLocks noGrp="1"/>
          </p:cNvSpPr>
          <p:nvPr>
            <p:ph type="title"/>
          </p:nvPr>
        </p:nvSpPr>
        <p:spPr>
          <a:xfrm>
            <a:off x="228600" y="210960"/>
            <a:ext cx="8686800" cy="381000"/>
          </a:xfrm>
        </p:spPr>
        <p:txBody>
          <a:bodyPr>
            <a:noAutofit/>
          </a:bodyPr>
          <a:lstStyle/>
          <a:p>
            <a:r>
              <a:rPr lang="en-US" altLang="zh-CN" dirty="0">
                <a:latin typeface="+mn-lt"/>
              </a:rPr>
              <a:t>Compile optimized models to deploy on FPGA cards</a:t>
            </a:r>
            <a:endParaRPr lang="zh-CN" altLang="en-US" dirty="0">
              <a:latin typeface="+mn-lt"/>
            </a:endParaRPr>
          </a:p>
        </p:txBody>
      </p:sp>
      <p:sp>
        <p:nvSpPr>
          <p:cNvPr id="257" name="Rectangle 256"/>
          <p:cNvSpPr/>
          <p:nvPr/>
        </p:nvSpPr>
        <p:spPr>
          <a:xfrm>
            <a:off x="833828" y="3827173"/>
            <a:ext cx="1236236" cy="323165"/>
          </a:xfrm>
          <a:prstGeom prst="rect">
            <a:avLst/>
          </a:prstGeom>
        </p:spPr>
        <p:txBody>
          <a:bodyPr wrap="none">
            <a:spAutoFit/>
          </a:bodyPr>
          <a:lstStyle/>
          <a:p>
            <a:pPr defTabSz="685783">
              <a:defRPr/>
            </a:pPr>
            <a:r>
              <a:rPr lang="en-US" altLang="zh-CN" sz="1500" dirty="0">
                <a:solidFill>
                  <a:srgbClr val="000000"/>
                </a:solidFill>
                <a:ea typeface="微软雅黑" panose="020B0503020204020204" pitchFamily="34" charset="-122"/>
                <a:cs typeface="Arial" panose="020B0604020202020204" pitchFamily="34" charset="0"/>
              </a:rPr>
              <a:t>CPU + GPU</a:t>
            </a:r>
            <a:endParaRPr lang="zh-CN" altLang="en-US" sz="1500" dirty="0">
              <a:solidFill>
                <a:srgbClr val="000000"/>
              </a:solidFill>
              <a:ea typeface="微软雅黑" panose="020B0503020204020204" pitchFamily="34" charset="-122"/>
              <a:cs typeface="Arial" panose="020B0604020202020204" pitchFamily="34" charset="0"/>
            </a:endParaRPr>
          </a:p>
        </p:txBody>
      </p:sp>
      <p:pic>
        <p:nvPicPr>
          <p:cNvPr id="258" name="Picture 25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7870" y="3009311"/>
            <a:ext cx="1947670" cy="732821"/>
          </a:xfrm>
          <a:prstGeom prst="rect">
            <a:avLst/>
          </a:prstGeom>
          <a:ln>
            <a:noFill/>
          </a:ln>
          <a:effectLst>
            <a:softEdge rad="112500"/>
          </a:effectLst>
        </p:spPr>
      </p:pic>
      <p:sp>
        <p:nvSpPr>
          <p:cNvPr id="279" name="Right Arrow 278"/>
          <p:cNvSpPr/>
          <p:nvPr/>
        </p:nvSpPr>
        <p:spPr>
          <a:xfrm>
            <a:off x="6065880" y="2864654"/>
            <a:ext cx="884372" cy="369816"/>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zh-CN" altLang="en-US" sz="1500">
              <a:solidFill>
                <a:prstClr val="white"/>
              </a:solidFill>
            </a:endParaRPr>
          </a:p>
        </p:txBody>
      </p:sp>
      <p:pic>
        <p:nvPicPr>
          <p:cNvPr id="271" name="Picture 27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8291" y="3228941"/>
            <a:ext cx="690698" cy="455298"/>
          </a:xfrm>
          <a:prstGeom prst="rect">
            <a:avLst/>
          </a:prstGeom>
        </p:spPr>
      </p:pic>
      <p:sp>
        <p:nvSpPr>
          <p:cNvPr id="274" name="Rounded Rectangle 273"/>
          <p:cNvSpPr/>
          <p:nvPr/>
        </p:nvSpPr>
        <p:spPr>
          <a:xfrm>
            <a:off x="7187494" y="1317636"/>
            <a:ext cx="1365909" cy="3340960"/>
          </a:xfrm>
          <a:prstGeom prst="roundRect">
            <a:avLst>
              <a:gd name="adj" fmla="val 7333"/>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zh-CN" altLang="en-US" sz="1400">
              <a:solidFill>
                <a:prstClr val="white"/>
              </a:solidFill>
            </a:endParaRPr>
          </a:p>
        </p:txBody>
      </p:sp>
      <p:sp>
        <p:nvSpPr>
          <p:cNvPr id="277" name="Rectangle 276"/>
          <p:cNvSpPr/>
          <p:nvPr/>
        </p:nvSpPr>
        <p:spPr>
          <a:xfrm>
            <a:off x="7301571" y="3702271"/>
            <a:ext cx="1261898" cy="430887"/>
          </a:xfrm>
          <a:prstGeom prst="rect">
            <a:avLst/>
          </a:prstGeom>
          <a:noFill/>
        </p:spPr>
        <p:txBody>
          <a:bodyPr wrap="square">
            <a:spAutoFit/>
          </a:bodyPr>
          <a:lstStyle/>
          <a:p>
            <a:pPr algn="ctr" defTabSz="685783">
              <a:defRPr/>
            </a:pPr>
            <a:r>
              <a:rPr lang="en-US" altLang="zh-CN" sz="1100" dirty="0">
                <a:solidFill>
                  <a:srgbClr val="000000"/>
                </a:solidFill>
                <a:ea typeface="微软雅黑" panose="020B0503020204020204" pitchFamily="34" charset="-122"/>
                <a:cs typeface="Arial" panose="020B0604020202020204" pitchFamily="34" charset="0"/>
              </a:rPr>
              <a:t>Neural network processor</a:t>
            </a:r>
            <a:endParaRPr lang="zh-CN" altLang="en-US" sz="1100" dirty="0">
              <a:solidFill>
                <a:srgbClr val="000000"/>
              </a:solidFill>
              <a:ea typeface="微软雅黑" panose="020B0503020204020204" pitchFamily="34" charset="-122"/>
              <a:cs typeface="Arial" panose="020B0604020202020204" pitchFamily="34" charset="0"/>
            </a:endParaRPr>
          </a:p>
        </p:txBody>
      </p:sp>
      <p:sp>
        <p:nvSpPr>
          <p:cNvPr id="281" name="Rectangle 280"/>
          <p:cNvSpPr/>
          <p:nvPr/>
        </p:nvSpPr>
        <p:spPr>
          <a:xfrm>
            <a:off x="7320385" y="2734111"/>
            <a:ext cx="1145743" cy="430887"/>
          </a:xfrm>
          <a:prstGeom prst="rect">
            <a:avLst/>
          </a:prstGeom>
          <a:noFill/>
        </p:spPr>
        <p:txBody>
          <a:bodyPr wrap="square">
            <a:spAutoFit/>
          </a:bodyPr>
          <a:lstStyle/>
          <a:p>
            <a:pPr algn="ctr" defTabSz="685783">
              <a:defRPr/>
            </a:pPr>
            <a:r>
              <a:rPr lang="en-US" altLang="zh-CN" sz="1100" dirty="0">
                <a:solidFill>
                  <a:srgbClr val="000000"/>
                </a:solidFill>
                <a:ea typeface="微软雅黑" panose="020B0503020204020204" pitchFamily="34" charset="-122"/>
                <a:cs typeface="Arial" panose="020B0604020202020204" pitchFamily="34" charset="0"/>
              </a:rPr>
              <a:t>Embedded GPU</a:t>
            </a:r>
            <a:endParaRPr lang="zh-CN" altLang="en-US" sz="1100" dirty="0">
              <a:solidFill>
                <a:srgbClr val="000000"/>
              </a:solidFill>
              <a:ea typeface="微软雅黑" panose="020B0503020204020204" pitchFamily="34" charset="-122"/>
              <a:cs typeface="Arial" panose="020B0604020202020204" pitchFamily="34" charset="0"/>
            </a:endParaRPr>
          </a:p>
        </p:txBody>
      </p:sp>
      <p:sp>
        <p:nvSpPr>
          <p:cNvPr id="282" name="Rectangle 281"/>
          <p:cNvSpPr/>
          <p:nvPr/>
        </p:nvSpPr>
        <p:spPr>
          <a:xfrm>
            <a:off x="7306661" y="1935229"/>
            <a:ext cx="1145743" cy="261610"/>
          </a:xfrm>
          <a:prstGeom prst="rect">
            <a:avLst/>
          </a:prstGeom>
          <a:noFill/>
        </p:spPr>
        <p:txBody>
          <a:bodyPr wrap="square" lIns="0" rIns="0">
            <a:spAutoFit/>
          </a:bodyPr>
          <a:lstStyle/>
          <a:p>
            <a:pPr algn="ctr" defTabSz="685783">
              <a:defRPr/>
            </a:pPr>
            <a:r>
              <a:rPr lang="en-US" altLang="zh-CN" sz="1100" dirty="0">
                <a:solidFill>
                  <a:srgbClr val="000000"/>
                </a:solidFill>
                <a:ea typeface="微软雅黑" panose="020B0503020204020204" pitchFamily="34" charset="-122"/>
                <a:cs typeface="Arial" panose="020B0604020202020204" pitchFamily="34" charset="0"/>
              </a:rPr>
              <a:t>Embedded FPGA</a:t>
            </a:r>
            <a:endParaRPr lang="zh-CN" altLang="en-US" sz="1100" dirty="0">
              <a:solidFill>
                <a:srgbClr val="000000"/>
              </a:solidFill>
              <a:ea typeface="微软雅黑" panose="020B0503020204020204" pitchFamily="34" charset="-122"/>
              <a:cs typeface="Arial" panose="020B0604020202020204" pitchFamily="34" charset="0"/>
            </a:endParaRPr>
          </a:p>
        </p:txBody>
      </p:sp>
      <p:pic>
        <p:nvPicPr>
          <p:cNvPr id="283" name="Picture 28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25204" y="2279630"/>
            <a:ext cx="740108" cy="445861"/>
          </a:xfrm>
          <a:prstGeom prst="rect">
            <a:avLst/>
          </a:prstGeom>
        </p:spPr>
      </p:pic>
      <p:pic>
        <p:nvPicPr>
          <p:cNvPr id="284" name="Picture 28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25204" y="1435814"/>
            <a:ext cx="740108" cy="467446"/>
          </a:xfrm>
          <a:prstGeom prst="rect">
            <a:avLst/>
          </a:prstGeom>
        </p:spPr>
      </p:pic>
      <p:sp>
        <p:nvSpPr>
          <p:cNvPr id="37" name="Rectangle 36"/>
          <p:cNvSpPr/>
          <p:nvPr/>
        </p:nvSpPr>
        <p:spPr>
          <a:xfrm>
            <a:off x="7358481" y="4346308"/>
            <a:ext cx="1145744" cy="276999"/>
          </a:xfrm>
          <a:prstGeom prst="rect">
            <a:avLst/>
          </a:prstGeom>
          <a:noFill/>
        </p:spPr>
        <p:txBody>
          <a:bodyPr wrap="square">
            <a:spAutoFit/>
          </a:bodyPr>
          <a:lstStyle/>
          <a:p>
            <a:pPr algn="ctr" defTabSz="685783">
              <a:defRPr/>
            </a:pPr>
            <a:r>
              <a:rPr lang="en-US" altLang="zh-CN" sz="1200" dirty="0">
                <a:solidFill>
                  <a:srgbClr val="000000"/>
                </a:solidFill>
                <a:ea typeface="微软雅黑" panose="020B0503020204020204" pitchFamily="34" charset="-122"/>
                <a:cs typeface="Arial" panose="020B0604020202020204" pitchFamily="34" charset="0"/>
              </a:rPr>
              <a:t>CPUs, GPUs</a:t>
            </a:r>
            <a:endParaRPr lang="zh-CN" altLang="en-US" sz="1200" dirty="0">
              <a:solidFill>
                <a:srgbClr val="000000"/>
              </a:solidFill>
              <a:ea typeface="微软雅黑" panose="020B0503020204020204" pitchFamily="34" charset="-122"/>
              <a:cs typeface="Arial" panose="020B0604020202020204" pitchFamily="34" charset="0"/>
            </a:endParaRPr>
          </a:p>
        </p:txBody>
      </p:sp>
      <p:sp>
        <p:nvSpPr>
          <p:cNvPr id="3" name="TextBox 2"/>
          <p:cNvSpPr txBox="1"/>
          <p:nvPr/>
        </p:nvSpPr>
        <p:spPr>
          <a:xfrm>
            <a:off x="1148540" y="2305573"/>
            <a:ext cx="1115885" cy="523220"/>
          </a:xfrm>
          <a:prstGeom prst="rect">
            <a:avLst/>
          </a:prstGeom>
          <a:noFill/>
        </p:spPr>
        <p:txBody>
          <a:bodyPr wrap="square" rtlCol="0">
            <a:spAutoFit/>
          </a:bodyPr>
          <a:lstStyle/>
          <a:p>
            <a:pPr algn="ctr" defTabSz="685783">
              <a:defRPr/>
            </a:pPr>
            <a:r>
              <a:rPr lang="en-US" altLang="zh-CN" sz="1400" dirty="0">
                <a:solidFill>
                  <a:srgbClr val="000000"/>
                </a:solidFill>
                <a:cs typeface="Arial" panose="020B0604020202020204" pitchFamily="34" charset="0"/>
              </a:rPr>
              <a:t>Trained model</a:t>
            </a:r>
            <a:endParaRPr lang="zh-CN" altLang="en-US" sz="1400" dirty="0">
              <a:solidFill>
                <a:srgbClr val="000000"/>
              </a:solidFill>
              <a:cs typeface="Arial" panose="020B0604020202020204" pitchFamily="34" charset="0"/>
            </a:endParaRPr>
          </a:p>
        </p:txBody>
      </p:sp>
      <p:sp>
        <p:nvSpPr>
          <p:cNvPr id="5" name="Rectangle 4"/>
          <p:cNvSpPr/>
          <p:nvPr/>
        </p:nvSpPr>
        <p:spPr>
          <a:xfrm>
            <a:off x="433268" y="2185476"/>
            <a:ext cx="1870881" cy="70231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zh-CN" altLang="en-US" sz="2000">
              <a:solidFill>
                <a:prstClr val="white"/>
              </a:solidFill>
            </a:endParaRPr>
          </a:p>
        </p:txBody>
      </p:sp>
      <p:sp>
        <p:nvSpPr>
          <p:cNvPr id="35" name="Rounded Rectangle 34"/>
          <p:cNvSpPr/>
          <p:nvPr/>
        </p:nvSpPr>
        <p:spPr>
          <a:xfrm>
            <a:off x="2896730" y="2054707"/>
            <a:ext cx="2451285" cy="455048"/>
          </a:xfrm>
          <a:prstGeom prst="roundRect">
            <a:avLst/>
          </a:prstGeom>
          <a:solidFill>
            <a:schemeClr val="accent1">
              <a:lumMod val="75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r>
              <a:rPr lang="en-US" altLang="zh-CN" sz="1400" dirty="0">
                <a:solidFill>
                  <a:srgbClr val="FFFFFF"/>
                </a:solidFill>
              </a:rPr>
              <a:t>Model parser</a:t>
            </a:r>
            <a:endParaRPr lang="zh-CN" altLang="en-US" sz="1400" dirty="0">
              <a:solidFill>
                <a:srgbClr val="FFFFFF"/>
              </a:solidFill>
            </a:endParaRPr>
          </a:p>
        </p:txBody>
      </p:sp>
      <p:sp>
        <p:nvSpPr>
          <p:cNvPr id="41" name="Rounded Rectangle 40"/>
          <p:cNvSpPr/>
          <p:nvPr/>
        </p:nvSpPr>
        <p:spPr>
          <a:xfrm>
            <a:off x="2896730" y="2792292"/>
            <a:ext cx="2451285" cy="455048"/>
          </a:xfrm>
          <a:prstGeom prst="roundRect">
            <a:avLst/>
          </a:prstGeom>
          <a:solidFill>
            <a:schemeClr val="accent1">
              <a:lumMod val="75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r>
              <a:rPr lang="en-US" altLang="zh-CN" sz="1400" dirty="0">
                <a:solidFill>
                  <a:srgbClr val="FFFFFF"/>
                </a:solidFill>
              </a:rPr>
              <a:t>Model analyzer </a:t>
            </a:r>
            <a:endParaRPr lang="zh-CN" altLang="en-US" sz="1400" dirty="0">
              <a:solidFill>
                <a:srgbClr val="FFFFFF"/>
              </a:solidFill>
            </a:endParaRPr>
          </a:p>
        </p:txBody>
      </p:sp>
      <p:sp>
        <p:nvSpPr>
          <p:cNvPr id="43" name="TextBox 42"/>
          <p:cNvSpPr txBox="1"/>
          <p:nvPr/>
        </p:nvSpPr>
        <p:spPr>
          <a:xfrm>
            <a:off x="3555665" y="2504569"/>
            <a:ext cx="1925527" cy="276999"/>
          </a:xfrm>
          <a:prstGeom prst="rect">
            <a:avLst/>
          </a:prstGeom>
          <a:noFill/>
        </p:spPr>
        <p:txBody>
          <a:bodyPr wrap="none" rtlCol="0">
            <a:spAutoFit/>
          </a:bodyPr>
          <a:lstStyle/>
          <a:p>
            <a:pPr defTabSz="685783">
              <a:defRPr/>
            </a:pPr>
            <a:r>
              <a:rPr lang="en-US" altLang="zh-CN" sz="1200" dirty="0">
                <a:solidFill>
                  <a:prstClr val="white"/>
                </a:solidFill>
                <a:cs typeface="Arial" panose="020B0604020202020204" pitchFamily="34" charset="0"/>
              </a:rPr>
              <a:t>Neural network structure</a:t>
            </a:r>
            <a:endParaRPr lang="zh-CN" altLang="en-US" sz="1200" dirty="0">
              <a:solidFill>
                <a:prstClr val="white"/>
              </a:solidFill>
              <a:cs typeface="Arial" panose="020B0604020202020204" pitchFamily="34" charset="0"/>
            </a:endParaRPr>
          </a:p>
        </p:txBody>
      </p:sp>
      <p:sp>
        <p:nvSpPr>
          <p:cNvPr id="44" name="Rounded Rectangle 43"/>
          <p:cNvSpPr/>
          <p:nvPr/>
        </p:nvSpPr>
        <p:spPr>
          <a:xfrm>
            <a:off x="2925655" y="3712071"/>
            <a:ext cx="2451285" cy="455048"/>
          </a:xfrm>
          <a:prstGeom prst="roundRect">
            <a:avLst/>
          </a:prstGeom>
          <a:solidFill>
            <a:schemeClr val="accent1">
              <a:lumMod val="75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r>
              <a:rPr lang="en-US" altLang="zh-CN" sz="1400" dirty="0">
                <a:solidFill>
                  <a:srgbClr val="FFFFFF"/>
                </a:solidFill>
              </a:rPr>
              <a:t>Backend </a:t>
            </a:r>
            <a:r>
              <a:rPr lang="en-US" altLang="zh-CN" sz="1400">
                <a:solidFill>
                  <a:srgbClr val="FFFFFF"/>
                </a:solidFill>
              </a:rPr>
              <a:t>specific optimization</a:t>
            </a:r>
            <a:endParaRPr lang="zh-CN" altLang="en-US" sz="1400" dirty="0">
              <a:solidFill>
                <a:srgbClr val="FFFFFF"/>
              </a:solidFill>
            </a:endParaRPr>
          </a:p>
        </p:txBody>
      </p:sp>
      <p:cxnSp>
        <p:nvCxnSpPr>
          <p:cNvPr id="45" name="Straight Arrow Connector 44"/>
          <p:cNvCxnSpPr/>
          <p:nvPr/>
        </p:nvCxnSpPr>
        <p:spPr>
          <a:xfrm>
            <a:off x="3501869" y="2515965"/>
            <a:ext cx="0" cy="288244"/>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555665" y="3241466"/>
            <a:ext cx="1785605" cy="461665"/>
          </a:xfrm>
          <a:prstGeom prst="rect">
            <a:avLst/>
          </a:prstGeom>
          <a:noFill/>
        </p:spPr>
        <p:txBody>
          <a:bodyPr wrap="square" rtlCol="0">
            <a:spAutoFit/>
          </a:bodyPr>
          <a:lstStyle/>
          <a:p>
            <a:pPr defTabSz="685783">
              <a:defRPr/>
            </a:pPr>
            <a:r>
              <a:rPr lang="en-US" altLang="zh-CN" sz="1200" dirty="0">
                <a:solidFill>
                  <a:prstClr val="white"/>
                </a:solidFill>
                <a:cs typeface="Arial" panose="020B0604020202020204" pitchFamily="34" charset="0"/>
              </a:rPr>
              <a:t>Estimate resources and performance</a:t>
            </a:r>
            <a:endParaRPr lang="zh-CN" altLang="en-US" sz="1200" dirty="0">
              <a:solidFill>
                <a:prstClr val="white"/>
              </a:solidFill>
              <a:cs typeface="Arial" panose="020B0604020202020204" pitchFamily="34" charset="0"/>
            </a:endParaRPr>
          </a:p>
        </p:txBody>
      </p:sp>
      <p:cxnSp>
        <p:nvCxnSpPr>
          <p:cNvPr id="47" name="Curved Connector 46"/>
          <p:cNvCxnSpPr>
            <a:cxnSpLocks/>
            <a:stCxn id="44" idx="1"/>
            <a:endCxn id="41" idx="1"/>
          </p:cNvCxnSpPr>
          <p:nvPr/>
        </p:nvCxnSpPr>
        <p:spPr>
          <a:xfrm rot="10800000">
            <a:off x="2896731" y="3019817"/>
            <a:ext cx="28924" cy="919779"/>
          </a:xfrm>
          <a:prstGeom prst="curvedConnector3">
            <a:avLst>
              <a:gd name="adj1" fmla="val 890347"/>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555665" y="4116721"/>
            <a:ext cx="1842746" cy="461665"/>
          </a:xfrm>
          <a:prstGeom prst="rect">
            <a:avLst/>
          </a:prstGeom>
          <a:noFill/>
        </p:spPr>
        <p:txBody>
          <a:bodyPr wrap="square" rtlCol="0">
            <a:spAutoFit/>
          </a:bodyPr>
          <a:lstStyle/>
          <a:p>
            <a:pPr defTabSz="685783">
              <a:defRPr/>
            </a:pPr>
            <a:r>
              <a:rPr lang="en-US" altLang="zh-CN" sz="1200" dirty="0">
                <a:solidFill>
                  <a:prstClr val="white"/>
                </a:solidFill>
                <a:cs typeface="Arial" panose="020B0604020202020204" pitchFamily="34" charset="0"/>
              </a:rPr>
              <a:t>Mapping to </a:t>
            </a:r>
          </a:p>
          <a:p>
            <a:pPr defTabSz="685783">
              <a:defRPr/>
            </a:pPr>
            <a:r>
              <a:rPr lang="en-US" altLang="zh-CN" sz="1200" dirty="0">
                <a:solidFill>
                  <a:prstClr val="white"/>
                </a:solidFill>
                <a:cs typeface="Arial" panose="020B0604020202020204" pitchFamily="34" charset="0"/>
              </a:rPr>
              <a:t>back ends</a:t>
            </a:r>
            <a:endParaRPr lang="zh-CN" altLang="en-US" sz="1200" dirty="0">
              <a:solidFill>
                <a:prstClr val="white"/>
              </a:solidFill>
              <a:cs typeface="Arial" panose="020B0604020202020204" pitchFamily="34" charset="0"/>
            </a:endParaRPr>
          </a:p>
        </p:txBody>
      </p:sp>
      <p:sp>
        <p:nvSpPr>
          <p:cNvPr id="51" name="Rectangle 50"/>
          <p:cNvSpPr/>
          <p:nvPr/>
        </p:nvSpPr>
        <p:spPr>
          <a:xfrm>
            <a:off x="2825203" y="1627501"/>
            <a:ext cx="2422458" cy="323165"/>
          </a:xfrm>
          <a:prstGeom prst="rect">
            <a:avLst/>
          </a:prstGeom>
        </p:spPr>
        <p:txBody>
          <a:bodyPr wrap="none">
            <a:spAutoFit/>
          </a:bodyPr>
          <a:lstStyle/>
          <a:p>
            <a:pPr defTabSz="685783">
              <a:defRPr/>
            </a:pPr>
            <a:r>
              <a:rPr lang="en-US" altLang="zh-CN" sz="1500" dirty="0">
                <a:solidFill>
                  <a:srgbClr val="000000"/>
                </a:solidFill>
                <a:ea typeface="微软雅黑" panose="020B0503020204020204" pitchFamily="34" charset="-122"/>
                <a:cs typeface="Arial" panose="020B0604020202020204" pitchFamily="34" charset="0"/>
              </a:rPr>
              <a:t>PowerAI Inference Engine</a:t>
            </a:r>
            <a:endParaRPr lang="zh-CN" altLang="en-US" sz="1500" dirty="0">
              <a:solidFill>
                <a:srgbClr val="000000"/>
              </a:solidFill>
              <a:ea typeface="微软雅黑" panose="020B0503020204020204" pitchFamily="34" charset="-122"/>
              <a:cs typeface="Arial" panose="020B0604020202020204" pitchFamily="34" charset="0"/>
            </a:endParaRPr>
          </a:p>
        </p:txBody>
      </p:sp>
      <p:sp>
        <p:nvSpPr>
          <p:cNvPr id="52" name="Rectangle 51"/>
          <p:cNvSpPr/>
          <p:nvPr/>
        </p:nvSpPr>
        <p:spPr>
          <a:xfrm>
            <a:off x="5790319" y="2396001"/>
            <a:ext cx="1459945" cy="461665"/>
          </a:xfrm>
          <a:prstGeom prst="rect">
            <a:avLst/>
          </a:prstGeom>
        </p:spPr>
        <p:txBody>
          <a:bodyPr wrap="square">
            <a:spAutoFit/>
          </a:bodyPr>
          <a:lstStyle/>
          <a:p>
            <a:pPr algn="ctr" defTabSz="685783">
              <a:defRPr/>
            </a:pPr>
            <a:r>
              <a:rPr lang="en-US" altLang="zh-CN" sz="1200" dirty="0">
                <a:solidFill>
                  <a:srgbClr val="000000"/>
                </a:solidFill>
                <a:ea typeface="微软雅黑" panose="020B0503020204020204" pitchFamily="34" charset="-122"/>
                <a:cs typeface="Arial" panose="020B0604020202020204" pitchFamily="34" charset="0"/>
              </a:rPr>
              <a:t>Map to Different Platforms</a:t>
            </a:r>
            <a:endParaRPr lang="zh-CN" altLang="en-US" sz="1200" dirty="0">
              <a:solidFill>
                <a:srgbClr val="000000"/>
              </a:solidFill>
              <a:ea typeface="微软雅黑" panose="020B0503020204020204" pitchFamily="34" charset="-122"/>
              <a:cs typeface="Arial" panose="020B0604020202020204" pitchFamily="34" charset="0"/>
            </a:endParaRPr>
          </a:p>
        </p:txBody>
      </p:sp>
      <p:sp>
        <p:nvSpPr>
          <p:cNvPr id="53" name="Rounded Rectangle 52"/>
          <p:cNvSpPr/>
          <p:nvPr/>
        </p:nvSpPr>
        <p:spPr>
          <a:xfrm>
            <a:off x="356685" y="1590177"/>
            <a:ext cx="5363513" cy="3068419"/>
          </a:xfrm>
          <a:prstGeom prst="roundRect">
            <a:avLst>
              <a:gd name="adj" fmla="val 2550"/>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zh-CN" altLang="en-US" sz="1400">
              <a:solidFill>
                <a:prstClr val="white"/>
              </a:solidFill>
            </a:endParaRPr>
          </a:p>
        </p:txBody>
      </p:sp>
      <p:sp>
        <p:nvSpPr>
          <p:cNvPr id="54" name="Right Arrow 53"/>
          <p:cNvSpPr/>
          <p:nvPr/>
        </p:nvSpPr>
        <p:spPr>
          <a:xfrm>
            <a:off x="2329551" y="2353771"/>
            <a:ext cx="382948" cy="369816"/>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zh-CN" altLang="en-US" sz="1500">
              <a:solidFill>
                <a:prstClr val="white"/>
              </a:solidFill>
            </a:endParaRPr>
          </a:p>
        </p:txBody>
      </p:sp>
      <p:sp>
        <p:nvSpPr>
          <p:cNvPr id="256" name="Rectangle 255"/>
          <p:cNvSpPr/>
          <p:nvPr/>
        </p:nvSpPr>
        <p:spPr>
          <a:xfrm>
            <a:off x="833827" y="1232925"/>
            <a:ext cx="3995646" cy="323165"/>
          </a:xfrm>
          <a:prstGeom prst="rect">
            <a:avLst/>
          </a:prstGeom>
          <a:noFill/>
        </p:spPr>
        <p:txBody>
          <a:bodyPr wrap="none">
            <a:spAutoFit/>
          </a:bodyPr>
          <a:lstStyle/>
          <a:p>
            <a:pPr defTabSz="685783">
              <a:defRPr/>
            </a:pPr>
            <a:r>
              <a:rPr lang="en-US" altLang="zh-CN" sz="1500" dirty="0">
                <a:solidFill>
                  <a:prstClr val="black"/>
                </a:solidFill>
                <a:ea typeface="微软雅黑" panose="020B0503020204020204" pitchFamily="34" charset="-122"/>
                <a:cs typeface="Arial" panose="020B0604020202020204" pitchFamily="34" charset="0"/>
              </a:rPr>
              <a:t>Data Center: Train model &amp; Compile to Edge</a:t>
            </a:r>
            <a:endParaRPr lang="zh-CN" altLang="en-US" sz="1500" dirty="0">
              <a:solidFill>
                <a:prstClr val="black"/>
              </a:solidFill>
              <a:ea typeface="微软雅黑" panose="020B0503020204020204" pitchFamily="34" charset="-122"/>
              <a:cs typeface="Arial" panose="020B0604020202020204" pitchFamily="34" charset="0"/>
            </a:endParaRPr>
          </a:p>
        </p:txBody>
      </p:sp>
      <p:sp>
        <p:nvSpPr>
          <p:cNvPr id="276" name="Rectangle 275"/>
          <p:cNvSpPr/>
          <p:nvPr/>
        </p:nvSpPr>
        <p:spPr>
          <a:xfrm>
            <a:off x="7087101" y="1017059"/>
            <a:ext cx="1566694" cy="307777"/>
          </a:xfrm>
          <a:prstGeom prst="rect">
            <a:avLst/>
          </a:prstGeom>
          <a:noFill/>
        </p:spPr>
        <p:txBody>
          <a:bodyPr wrap="square">
            <a:spAutoFit/>
          </a:bodyPr>
          <a:lstStyle/>
          <a:p>
            <a:pPr algn="ctr" defTabSz="685783">
              <a:defRPr/>
            </a:pPr>
            <a:r>
              <a:rPr lang="en-US" altLang="zh-CN" sz="1400" dirty="0">
                <a:solidFill>
                  <a:prstClr val="black"/>
                </a:solidFill>
                <a:ea typeface="微软雅黑" panose="020B0503020204020204" pitchFamily="34" charset="-122"/>
                <a:cs typeface="Arial" panose="020B0604020202020204" pitchFamily="34" charset="0"/>
              </a:rPr>
              <a:t>Cloud or Edge</a:t>
            </a:r>
          </a:p>
        </p:txBody>
      </p:sp>
      <p:cxnSp>
        <p:nvCxnSpPr>
          <p:cNvPr id="50" name="Straight Arrow Connector 49">
            <a:extLst>
              <a:ext uri="{FF2B5EF4-FFF2-40B4-BE49-F238E27FC236}">
                <a16:creationId xmlns:a16="http://schemas.microsoft.com/office/drawing/2014/main" id="{FB4737D8-39AB-1C4D-9F03-2D6B0ABD80C4}"/>
              </a:ext>
            </a:extLst>
          </p:cNvPr>
          <p:cNvCxnSpPr/>
          <p:nvPr/>
        </p:nvCxnSpPr>
        <p:spPr>
          <a:xfrm>
            <a:off x="3501869" y="3230442"/>
            <a:ext cx="0" cy="45720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FFC7093-6249-7547-B7EB-6FB1ECB606A5}"/>
              </a:ext>
            </a:extLst>
          </p:cNvPr>
          <p:cNvCxnSpPr/>
          <p:nvPr/>
        </p:nvCxnSpPr>
        <p:spPr>
          <a:xfrm>
            <a:off x="3501869" y="4150338"/>
            <a:ext cx="0" cy="288244"/>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38" name="Graphic 1">
            <a:extLst>
              <a:ext uri="{FF2B5EF4-FFF2-40B4-BE49-F238E27FC236}">
                <a16:creationId xmlns:a16="http://schemas.microsoft.com/office/drawing/2014/main" id="{72B663F9-CD67-6447-A782-186EA3839B1F}"/>
              </a:ext>
            </a:extLst>
          </p:cNvPr>
          <p:cNvPicPr>
            <a:picLocks noChangeAspect="1"/>
          </p:cNvPicPr>
          <p:nvPr/>
        </p:nvPicPr>
        <p:blipFill rotWithShape="1">
          <a:blip r:embed="rId8" cstate="screen">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a:ext>
            </a:extLst>
          </a:blip>
          <a:srcRect b="-3"/>
          <a:stretch/>
        </p:blipFill>
        <p:spPr>
          <a:xfrm>
            <a:off x="7525205" y="4178821"/>
            <a:ext cx="812297" cy="188105"/>
          </a:xfrm>
          <a:prstGeom prst="rect">
            <a:avLst/>
          </a:prstGeom>
          <a:noFill/>
          <a:ln>
            <a:noFill/>
          </a:ln>
        </p:spPr>
      </p:pic>
    </p:spTree>
    <p:extLst>
      <p:ext uri="{BB962C8B-B14F-4D97-AF65-F5344CB8AC3E}">
        <p14:creationId xmlns:p14="http://schemas.microsoft.com/office/powerpoint/2010/main" val="2061247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How </a:t>
            </a:r>
            <a:r>
              <a:rPr lang="en-US" dirty="0"/>
              <a:t>C</a:t>
            </a:r>
            <a:r>
              <a:rPr lang="en-US" dirty="0">
                <a:solidFill>
                  <a:schemeClr val="tx1"/>
                </a:solidFill>
              </a:rPr>
              <a:t>omputers See</a:t>
            </a:r>
            <a:endParaRPr lang="en-US" b="0" dirty="0">
              <a:solidFill>
                <a:schemeClr val="tx1"/>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sp>
        <p:nvSpPr>
          <p:cNvPr id="9" name="Rectangle 8"/>
          <p:cNvSpPr/>
          <p:nvPr/>
        </p:nvSpPr>
        <p:spPr>
          <a:xfrm>
            <a:off x="4572000" y="9331"/>
            <a:ext cx="4572000" cy="5212848"/>
          </a:xfrm>
          <a:prstGeom prst="rect">
            <a:avLst/>
          </a:prstGeom>
          <a:solidFill>
            <a:schemeClr val="tx1"/>
          </a:solidFill>
        </p:spPr>
        <p:txBody>
          <a:bodyPr wrap="square" lIns="0" tIns="0" rIns="0" bIns="0" rtlCol="0" anchor="ctr">
            <a:noAutofit/>
          </a:bodyPr>
          <a:lstStyle/>
          <a:p>
            <a:pPr algn="ctr"/>
            <a:endParaRPr lang="en-US" sz="12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9845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PowerAI Vision</a:t>
            </a:r>
            <a:br>
              <a:rPr lang="en-US" dirty="0">
                <a:solidFill>
                  <a:schemeClr val="tx1"/>
                </a:solidFill>
              </a:rPr>
            </a:br>
            <a:br>
              <a:rPr lang="en-US" dirty="0">
                <a:solidFill>
                  <a:schemeClr val="tx1"/>
                </a:solidFill>
              </a:rPr>
            </a:br>
            <a:r>
              <a:rPr lang="en-US" i="1" dirty="0">
                <a:solidFill>
                  <a:schemeClr val="tx1"/>
                </a:solidFill>
              </a:rPr>
              <a:t>Working with Video</a:t>
            </a:r>
            <a:endParaRPr lang="en-US" b="0" i="1" dirty="0">
              <a:solidFill>
                <a:schemeClr val="tx1"/>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sp>
        <p:nvSpPr>
          <p:cNvPr id="9" name="Rectangle 8"/>
          <p:cNvSpPr/>
          <p:nvPr/>
        </p:nvSpPr>
        <p:spPr>
          <a:xfrm>
            <a:off x="4572000" y="0"/>
            <a:ext cx="4572000" cy="5212848"/>
          </a:xfrm>
          <a:prstGeom prst="rect">
            <a:avLst/>
          </a:prstGeom>
          <a:solidFill>
            <a:schemeClr val="tx1"/>
          </a:solidFill>
        </p:spPr>
        <p:txBody>
          <a:bodyPr wrap="square" lIns="0" tIns="0" rIns="0" bIns="0" rtlCol="0" anchor="ctr">
            <a:noAutofit/>
          </a:bodyPr>
          <a:lstStyle/>
          <a:p>
            <a:pPr algn="ctr"/>
            <a:endParaRPr lang="en-US" sz="1200" dirty="0">
              <a:solidFill>
                <a:srgbClr val="FFFFFF"/>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EC445A9-27AC-4DD8-B440-09FC6DE748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429590"/>
            <a:ext cx="4572000" cy="2423016"/>
          </a:xfrm>
          <a:prstGeom prst="rect">
            <a:avLst/>
          </a:prstGeom>
        </p:spPr>
      </p:pic>
    </p:spTree>
    <p:extLst>
      <p:ext uri="{BB962C8B-B14F-4D97-AF65-F5344CB8AC3E}">
        <p14:creationId xmlns:p14="http://schemas.microsoft.com/office/powerpoint/2010/main" val="2438929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991303-39B2-4008-A0AE-798935E78300}"/>
              </a:ext>
            </a:extLst>
          </p:cNvPr>
          <p:cNvSpPr>
            <a:spLocks noGrp="1"/>
          </p:cNvSpPr>
          <p:nvPr>
            <p:ph type="title"/>
          </p:nvPr>
        </p:nvSpPr>
        <p:spPr>
          <a:xfrm>
            <a:off x="228599" y="201168"/>
            <a:ext cx="8505497" cy="4493752"/>
          </a:xfrm>
        </p:spPr>
        <p:txBody>
          <a:bodyPr/>
          <a:lstStyle/>
          <a:p>
            <a:r>
              <a:rPr lang="en-CA" dirty="0"/>
              <a:t>Upload video and select Label Objects</a:t>
            </a:r>
          </a:p>
        </p:txBody>
      </p:sp>
      <p:pic>
        <p:nvPicPr>
          <p:cNvPr id="4" name="Picture 3">
            <a:extLst>
              <a:ext uri="{FF2B5EF4-FFF2-40B4-BE49-F238E27FC236}">
                <a16:creationId xmlns:a16="http://schemas.microsoft.com/office/drawing/2014/main" id="{80E8D202-8D3F-445D-9F65-4AA7347D19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9704" y="955477"/>
            <a:ext cx="4973653" cy="36833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 Placeholder 4">
            <a:extLst>
              <a:ext uri="{FF2B5EF4-FFF2-40B4-BE49-F238E27FC236}">
                <a16:creationId xmlns:a16="http://schemas.microsoft.com/office/drawing/2014/main" id="{87D6D214-2926-4CC5-BF2C-02B63F691C5D}"/>
              </a:ext>
            </a:extLst>
          </p:cNvPr>
          <p:cNvSpPr txBox="1">
            <a:spLocks/>
          </p:cNvSpPr>
          <p:nvPr/>
        </p:nvSpPr>
        <p:spPr>
          <a:xfrm>
            <a:off x="228600" y="1124713"/>
            <a:ext cx="3080657" cy="3266056"/>
          </a:xfrm>
          <a:prstGeom prst="rect">
            <a:avLst/>
          </a:prstGeom>
        </p:spPr>
        <p:txBody>
          <a:bodyPr vert="horz" lIns="0" tIns="0" rIns="0" bIns="0" rtlCol="0" anchor="t">
            <a:noAutofit/>
          </a:bodyPr>
          <a:lstStyle>
            <a:lvl1pPr marL="0" indent="0" algn="l" defTabSz="457200" rtl="0" eaLnBrk="1" latinLnBrk="0" hangingPunct="1">
              <a:lnSpc>
                <a:spcPct val="100000"/>
              </a:lnSpc>
              <a:spcBef>
                <a:spcPts val="1100"/>
              </a:spcBef>
              <a:buFont typeface="Arial"/>
              <a:buNone/>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500"/>
              </a:spcBef>
              <a:buFont typeface="Arial"/>
              <a:buNone/>
            </a:pPr>
            <a:endParaRPr lang="en-US" altLang="en-US" sz="1600" dirty="0"/>
          </a:p>
          <a:p>
            <a:pPr marL="0" lvl="1" indent="0">
              <a:spcBef>
                <a:spcPts val="500"/>
              </a:spcBef>
              <a:buFont typeface="Arial"/>
              <a:buNone/>
            </a:pPr>
            <a:r>
              <a:rPr lang="en-US" altLang="en-US" sz="1600" dirty="0"/>
              <a:t>Pick which frames you want to label objects in or let PowerAI Vision automatically capture frames on an interval you specify</a:t>
            </a:r>
            <a:endParaRPr lang="en-US" altLang="en-US" dirty="0"/>
          </a:p>
        </p:txBody>
      </p:sp>
      <p:sp>
        <p:nvSpPr>
          <p:cNvPr id="6" name="Rectangle 5">
            <a:extLst>
              <a:ext uri="{FF2B5EF4-FFF2-40B4-BE49-F238E27FC236}">
                <a16:creationId xmlns:a16="http://schemas.microsoft.com/office/drawing/2014/main" id="{5FCD3FB5-675B-4D41-AAC3-E3A28D378BB9}"/>
              </a:ext>
            </a:extLst>
          </p:cNvPr>
          <p:cNvSpPr/>
          <p:nvPr/>
        </p:nvSpPr>
        <p:spPr>
          <a:xfrm>
            <a:off x="4455900" y="4240924"/>
            <a:ext cx="1344472" cy="397898"/>
          </a:xfrm>
          <a:prstGeom prst="rect">
            <a:avLst/>
          </a:prstGeom>
          <a:ln w="47625">
            <a:solidFill>
              <a:srgbClr val="FF0000"/>
            </a:solidFill>
          </a:ln>
        </p:spPr>
        <p:txBody>
          <a:bodyPr wrap="square" lIns="0" tIns="0" rIns="0" bIns="0" rtlCol="0" anchor="ctr">
            <a:noAutofit/>
          </a:bodyPr>
          <a:lstStyle/>
          <a:p>
            <a:pPr algn="ctr"/>
            <a:endParaRPr lang="en-CA" sz="1200" dirty="0" err="1">
              <a:solidFill>
                <a:srgbClr val="FFFFFF"/>
              </a:solidFill>
              <a:latin typeface="Arial"/>
              <a:cs typeface="Arial"/>
            </a:endParaRPr>
          </a:p>
        </p:txBody>
      </p:sp>
    </p:spTree>
    <p:extLst>
      <p:ext uri="{BB962C8B-B14F-4D97-AF65-F5344CB8AC3E}">
        <p14:creationId xmlns:p14="http://schemas.microsoft.com/office/powerpoint/2010/main" val="3133571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1AC23A-5319-41C9-9EEC-92D121D99EA7}"/>
              </a:ext>
            </a:extLst>
          </p:cNvPr>
          <p:cNvSpPr>
            <a:spLocks noGrp="1"/>
          </p:cNvSpPr>
          <p:nvPr>
            <p:ph type="title"/>
          </p:nvPr>
        </p:nvSpPr>
        <p:spPr>
          <a:xfrm>
            <a:off x="228600" y="201168"/>
            <a:ext cx="4863662" cy="4493752"/>
          </a:xfrm>
        </p:spPr>
        <p:txBody>
          <a:bodyPr/>
          <a:lstStyle/>
          <a:p>
            <a:r>
              <a:rPr lang="en-CA" dirty="0"/>
              <a:t>Label the frames with object names</a:t>
            </a:r>
          </a:p>
        </p:txBody>
      </p:sp>
      <p:pic>
        <p:nvPicPr>
          <p:cNvPr id="4" name="Picture 3">
            <a:extLst>
              <a:ext uri="{FF2B5EF4-FFF2-40B4-BE49-F238E27FC236}">
                <a16:creationId xmlns:a16="http://schemas.microsoft.com/office/drawing/2014/main" id="{201043EA-AF54-4150-9115-FCDD73D998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24400" y="756043"/>
            <a:ext cx="4798056" cy="398473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 Placeholder 4">
            <a:extLst>
              <a:ext uri="{FF2B5EF4-FFF2-40B4-BE49-F238E27FC236}">
                <a16:creationId xmlns:a16="http://schemas.microsoft.com/office/drawing/2014/main" id="{DBEE27CA-461C-4CD6-996F-C6DAF3FE4499}"/>
              </a:ext>
            </a:extLst>
          </p:cNvPr>
          <p:cNvSpPr txBox="1">
            <a:spLocks/>
          </p:cNvSpPr>
          <p:nvPr/>
        </p:nvSpPr>
        <p:spPr>
          <a:xfrm>
            <a:off x="228600" y="1124713"/>
            <a:ext cx="2778211" cy="3266056"/>
          </a:xfrm>
          <a:prstGeom prst="rect">
            <a:avLst/>
          </a:prstGeom>
        </p:spPr>
        <p:txBody>
          <a:bodyPr vert="horz" lIns="0" tIns="0" rIns="0" bIns="0" rtlCol="0" anchor="t">
            <a:noAutofit/>
          </a:bodyPr>
          <a:lstStyle>
            <a:lvl1pPr marL="0" indent="0" algn="l" defTabSz="457200" rtl="0" eaLnBrk="1" latinLnBrk="0" hangingPunct="1">
              <a:lnSpc>
                <a:spcPct val="100000"/>
              </a:lnSpc>
              <a:spcBef>
                <a:spcPts val="1100"/>
              </a:spcBef>
              <a:buFont typeface="Arial"/>
              <a:buNone/>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500"/>
              </a:spcBef>
              <a:buFont typeface="Arial"/>
              <a:buNone/>
            </a:pPr>
            <a:endParaRPr lang="en-US" altLang="en-US" sz="1600" dirty="0"/>
          </a:p>
          <a:p>
            <a:pPr marL="0" lvl="1" indent="0">
              <a:spcBef>
                <a:spcPts val="500"/>
              </a:spcBef>
              <a:buFont typeface="Arial"/>
              <a:buNone/>
            </a:pPr>
            <a:r>
              <a:rPr lang="en-US" altLang="en-US" sz="1600" dirty="0"/>
              <a:t>Using a subset of the video frames, label the objects with bounding boxes exactly as </a:t>
            </a:r>
            <a:br>
              <a:rPr lang="en-US" altLang="en-US" sz="1600" dirty="0"/>
            </a:br>
            <a:r>
              <a:rPr lang="en-US" altLang="en-US" sz="1600" dirty="0"/>
              <a:t>you would for regular image object detection</a:t>
            </a:r>
            <a:endParaRPr lang="en-US" altLang="en-US" dirty="0"/>
          </a:p>
        </p:txBody>
      </p:sp>
    </p:spTree>
    <p:extLst>
      <p:ext uri="{BB962C8B-B14F-4D97-AF65-F5344CB8AC3E}">
        <p14:creationId xmlns:p14="http://schemas.microsoft.com/office/powerpoint/2010/main" val="769343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07FA2E-6EA7-43ED-86BF-DDCF75709D4F}"/>
              </a:ext>
            </a:extLst>
          </p:cNvPr>
          <p:cNvSpPr>
            <a:spLocks noGrp="1"/>
          </p:cNvSpPr>
          <p:nvPr>
            <p:ph type="title"/>
          </p:nvPr>
        </p:nvSpPr>
        <p:spPr>
          <a:xfrm>
            <a:off x="228599" y="201168"/>
            <a:ext cx="8466083" cy="4493752"/>
          </a:xfrm>
        </p:spPr>
        <p:txBody>
          <a:bodyPr/>
          <a:lstStyle/>
          <a:p>
            <a:r>
              <a:rPr lang="en-CA" dirty="0"/>
              <a:t>Build a simple model and then use it to auto-label more frames</a:t>
            </a:r>
          </a:p>
        </p:txBody>
      </p:sp>
      <p:pic>
        <p:nvPicPr>
          <p:cNvPr id="4" name="Picture 3">
            <a:extLst>
              <a:ext uri="{FF2B5EF4-FFF2-40B4-BE49-F238E27FC236}">
                <a16:creationId xmlns:a16="http://schemas.microsoft.com/office/drawing/2014/main" id="{59D9F566-5060-4D76-944E-9AA7481877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599" y="777654"/>
            <a:ext cx="4690241" cy="25913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id="{B53C9FD6-4903-46DD-8B40-250F9C015C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30708" y="1892410"/>
            <a:ext cx="4084691" cy="30026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89900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016E42-871F-4618-97E3-DCD4FD7C8055}"/>
              </a:ext>
            </a:extLst>
          </p:cNvPr>
          <p:cNvSpPr>
            <a:spLocks noGrp="1"/>
          </p:cNvSpPr>
          <p:nvPr>
            <p:ph type="title"/>
          </p:nvPr>
        </p:nvSpPr>
        <p:spPr/>
        <p:txBody>
          <a:bodyPr/>
          <a:lstStyle/>
          <a:p>
            <a:r>
              <a:rPr lang="en-CA" dirty="0"/>
              <a:t> </a:t>
            </a:r>
          </a:p>
        </p:txBody>
      </p:sp>
      <p:pic>
        <p:nvPicPr>
          <p:cNvPr id="5" name="Picture 4">
            <a:extLst>
              <a:ext uri="{FF2B5EF4-FFF2-40B4-BE49-F238E27FC236}">
                <a16:creationId xmlns:a16="http://schemas.microsoft.com/office/drawing/2014/main" id="{7011B1A7-375A-4D4C-ACCE-55BE5AA092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159" y="448580"/>
            <a:ext cx="3796743" cy="2528141"/>
          </a:xfrm>
          <a:prstGeom prst="rect">
            <a:avLst/>
          </a:prstGeom>
        </p:spPr>
      </p:pic>
      <p:pic>
        <p:nvPicPr>
          <p:cNvPr id="6" name="Picture 5">
            <a:extLst>
              <a:ext uri="{FF2B5EF4-FFF2-40B4-BE49-F238E27FC236}">
                <a16:creationId xmlns:a16="http://schemas.microsoft.com/office/drawing/2014/main" id="{832E73E6-AA13-4646-9E74-ED142CCDC8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56020" y="921882"/>
            <a:ext cx="3796743" cy="2588896"/>
          </a:xfrm>
          <a:prstGeom prst="rect">
            <a:avLst/>
          </a:prstGeom>
        </p:spPr>
      </p:pic>
      <p:pic>
        <p:nvPicPr>
          <p:cNvPr id="8" name="Picture 7">
            <a:extLst>
              <a:ext uri="{FF2B5EF4-FFF2-40B4-BE49-F238E27FC236}">
                <a16:creationId xmlns:a16="http://schemas.microsoft.com/office/drawing/2014/main" id="{9AC7D364-9F72-4B42-9ECC-0D7D0EF61D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74692" y="2157008"/>
            <a:ext cx="3669308" cy="2450558"/>
          </a:xfrm>
          <a:prstGeom prst="rect">
            <a:avLst/>
          </a:prstGeom>
        </p:spPr>
      </p:pic>
      <p:sp>
        <p:nvSpPr>
          <p:cNvPr id="9" name="Text Placeholder 4">
            <a:extLst>
              <a:ext uri="{FF2B5EF4-FFF2-40B4-BE49-F238E27FC236}">
                <a16:creationId xmlns:a16="http://schemas.microsoft.com/office/drawing/2014/main" id="{E667766B-B35E-4D98-95BF-F800F72D584A}"/>
              </a:ext>
            </a:extLst>
          </p:cNvPr>
          <p:cNvSpPr txBox="1">
            <a:spLocks/>
          </p:cNvSpPr>
          <p:nvPr/>
        </p:nvSpPr>
        <p:spPr>
          <a:xfrm>
            <a:off x="896894" y="84146"/>
            <a:ext cx="2778211" cy="421036"/>
          </a:xfrm>
          <a:prstGeom prst="rect">
            <a:avLst/>
          </a:prstGeom>
        </p:spPr>
        <p:txBody>
          <a:bodyPr vert="horz" lIns="0" tIns="0" rIns="0" bIns="0" rtlCol="0" anchor="t">
            <a:noAutofit/>
          </a:bodyPr>
          <a:lstStyle>
            <a:lvl1pPr marL="0" indent="0" algn="l" defTabSz="457200" rtl="0" eaLnBrk="1" latinLnBrk="0" hangingPunct="1">
              <a:lnSpc>
                <a:spcPct val="100000"/>
              </a:lnSpc>
              <a:spcBef>
                <a:spcPts val="1100"/>
              </a:spcBef>
              <a:buFont typeface="Arial"/>
              <a:buNone/>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500"/>
              </a:spcBef>
              <a:buFont typeface="Arial"/>
              <a:buNone/>
            </a:pPr>
            <a:r>
              <a:rPr lang="en-US" altLang="en-US" sz="1600" dirty="0"/>
              <a:t>My original tagged frames</a:t>
            </a:r>
            <a:endParaRPr lang="en-US" altLang="en-US" dirty="0"/>
          </a:p>
        </p:txBody>
      </p:sp>
      <p:sp>
        <p:nvSpPr>
          <p:cNvPr id="10" name="Text Placeholder 4">
            <a:extLst>
              <a:ext uri="{FF2B5EF4-FFF2-40B4-BE49-F238E27FC236}">
                <a16:creationId xmlns:a16="http://schemas.microsoft.com/office/drawing/2014/main" id="{8B9B35A7-C85F-4122-8B6A-A0369C7B0E7E}"/>
              </a:ext>
            </a:extLst>
          </p:cNvPr>
          <p:cNvSpPr txBox="1">
            <a:spLocks/>
          </p:cNvSpPr>
          <p:nvPr/>
        </p:nvSpPr>
        <p:spPr>
          <a:xfrm>
            <a:off x="4208092" y="629214"/>
            <a:ext cx="3840289" cy="421036"/>
          </a:xfrm>
          <a:prstGeom prst="rect">
            <a:avLst/>
          </a:prstGeom>
        </p:spPr>
        <p:txBody>
          <a:bodyPr vert="horz" lIns="0" tIns="0" rIns="0" bIns="0" rtlCol="0" anchor="t">
            <a:noAutofit/>
          </a:bodyPr>
          <a:lstStyle>
            <a:lvl1pPr marL="0" indent="0" algn="l" defTabSz="457200" rtl="0" eaLnBrk="1" latinLnBrk="0" hangingPunct="1">
              <a:lnSpc>
                <a:spcPct val="100000"/>
              </a:lnSpc>
              <a:spcBef>
                <a:spcPts val="1100"/>
              </a:spcBef>
              <a:buFont typeface="Arial"/>
              <a:buNone/>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500"/>
              </a:spcBef>
              <a:buFont typeface="Arial"/>
              <a:buNone/>
            </a:pPr>
            <a:r>
              <a:rPr lang="en-US" altLang="en-US" sz="1600" dirty="0"/>
              <a:t>Auto labelling helps to label more frames</a:t>
            </a:r>
            <a:endParaRPr lang="en-US" altLang="en-US" dirty="0"/>
          </a:p>
        </p:txBody>
      </p:sp>
      <p:sp>
        <p:nvSpPr>
          <p:cNvPr id="11" name="Text Placeholder 4">
            <a:extLst>
              <a:ext uri="{FF2B5EF4-FFF2-40B4-BE49-F238E27FC236}">
                <a16:creationId xmlns:a16="http://schemas.microsoft.com/office/drawing/2014/main" id="{5A11377C-0267-45D3-8E5E-2BFB3125D89A}"/>
              </a:ext>
            </a:extLst>
          </p:cNvPr>
          <p:cNvSpPr txBox="1">
            <a:spLocks/>
          </p:cNvSpPr>
          <p:nvPr/>
        </p:nvSpPr>
        <p:spPr>
          <a:xfrm>
            <a:off x="1562155" y="3592928"/>
            <a:ext cx="3840289" cy="421036"/>
          </a:xfrm>
          <a:prstGeom prst="rect">
            <a:avLst/>
          </a:prstGeom>
        </p:spPr>
        <p:txBody>
          <a:bodyPr vert="horz" lIns="0" tIns="0" rIns="0" bIns="0" rtlCol="0" anchor="t">
            <a:noAutofit/>
          </a:bodyPr>
          <a:lstStyle>
            <a:lvl1pPr marL="0" indent="0" algn="l" defTabSz="457200" rtl="0" eaLnBrk="1" latinLnBrk="0" hangingPunct="1">
              <a:lnSpc>
                <a:spcPct val="100000"/>
              </a:lnSpc>
              <a:spcBef>
                <a:spcPts val="1100"/>
              </a:spcBef>
              <a:buFont typeface="Arial"/>
              <a:buNone/>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r">
              <a:spcBef>
                <a:spcPts val="500"/>
              </a:spcBef>
              <a:buFont typeface="Arial"/>
              <a:buNone/>
            </a:pPr>
            <a:r>
              <a:rPr lang="en-US" altLang="en-US" sz="1600" dirty="0"/>
              <a:t>I just need to add in other labels it missed and then retrain with this additional data for improved accuracy</a:t>
            </a:r>
            <a:endParaRPr lang="en-US" altLang="en-US" dirty="0"/>
          </a:p>
        </p:txBody>
      </p:sp>
      <p:cxnSp>
        <p:nvCxnSpPr>
          <p:cNvPr id="13" name="Straight Arrow Connector 12">
            <a:extLst>
              <a:ext uri="{FF2B5EF4-FFF2-40B4-BE49-F238E27FC236}">
                <a16:creationId xmlns:a16="http://schemas.microsoft.com/office/drawing/2014/main" id="{4B7DEDA3-12A5-41E3-92EF-034DCED5E417}"/>
              </a:ext>
            </a:extLst>
          </p:cNvPr>
          <p:cNvCxnSpPr>
            <a:cxnSpLocks/>
          </p:cNvCxnSpPr>
          <p:nvPr/>
        </p:nvCxnSpPr>
        <p:spPr>
          <a:xfrm flipV="1">
            <a:off x="5168921" y="3168869"/>
            <a:ext cx="425769" cy="424059"/>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4F84629F-78FA-4F67-A6B2-8550D4F110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9233" y="4167880"/>
            <a:ext cx="3006787" cy="931104"/>
          </a:xfrm>
          <a:prstGeom prst="rect">
            <a:avLst/>
          </a:prstGeom>
        </p:spPr>
      </p:pic>
      <p:cxnSp>
        <p:nvCxnSpPr>
          <p:cNvPr id="19" name="Straight Arrow Connector 18">
            <a:extLst>
              <a:ext uri="{FF2B5EF4-FFF2-40B4-BE49-F238E27FC236}">
                <a16:creationId xmlns:a16="http://schemas.microsoft.com/office/drawing/2014/main" id="{D2716B0E-A5D9-440A-8635-D145BE611E6F}"/>
              </a:ext>
            </a:extLst>
          </p:cNvPr>
          <p:cNvCxnSpPr>
            <a:cxnSpLocks/>
          </p:cNvCxnSpPr>
          <p:nvPr/>
        </p:nvCxnSpPr>
        <p:spPr>
          <a:xfrm flipH="1">
            <a:off x="2881666" y="4374931"/>
            <a:ext cx="2084472" cy="319989"/>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0E30EFF3-E258-40F4-8D10-D6A203312FDB}"/>
              </a:ext>
            </a:extLst>
          </p:cNvPr>
          <p:cNvSpPr/>
          <p:nvPr/>
        </p:nvSpPr>
        <p:spPr>
          <a:xfrm>
            <a:off x="2331071" y="4486525"/>
            <a:ext cx="508555" cy="319989"/>
          </a:xfrm>
          <a:prstGeom prst="rect">
            <a:avLst/>
          </a:prstGeom>
          <a:ln w="47625">
            <a:solidFill>
              <a:srgbClr val="FF0000"/>
            </a:solidFill>
          </a:ln>
        </p:spPr>
        <p:txBody>
          <a:bodyPr wrap="square" lIns="0" tIns="0" rIns="0" bIns="0" rtlCol="0" anchor="ctr">
            <a:noAutofit/>
          </a:bodyPr>
          <a:lstStyle/>
          <a:p>
            <a:pPr algn="ctr"/>
            <a:endParaRPr lang="en-CA" sz="1200" dirty="0" err="1">
              <a:solidFill>
                <a:srgbClr val="FFFFFF"/>
              </a:solidFill>
              <a:latin typeface="Arial"/>
              <a:cs typeface="Arial"/>
            </a:endParaRPr>
          </a:p>
        </p:txBody>
      </p:sp>
    </p:spTree>
    <p:extLst>
      <p:ext uri="{BB962C8B-B14F-4D97-AF65-F5344CB8AC3E}">
        <p14:creationId xmlns:p14="http://schemas.microsoft.com/office/powerpoint/2010/main" val="354896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500"/>
                                        <p:tgtEl>
                                          <p:spTgt spid="19"/>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right)">
                                      <p:cBhvr>
                                        <p:cTn id="29" dur="500"/>
                                        <p:tgtEl>
                                          <p:spTgt spid="26"/>
                                        </p:tgtEl>
                                      </p:cBhvr>
                                    </p:animEffect>
                                  </p:childTnLst>
                                </p:cTn>
                              </p:par>
                              <p:par>
                                <p:cTn id="30" presetID="22" presetClass="entr" presetSubtype="2"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right)">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06ADFF-B6E2-41AF-8C5C-864C39671AC5}"/>
              </a:ext>
            </a:extLst>
          </p:cNvPr>
          <p:cNvSpPr>
            <a:spLocks noGrp="1"/>
          </p:cNvSpPr>
          <p:nvPr>
            <p:ph type="title"/>
          </p:nvPr>
        </p:nvSpPr>
        <p:spPr>
          <a:xfrm>
            <a:off x="228599" y="201168"/>
            <a:ext cx="8339959" cy="1044308"/>
          </a:xfrm>
        </p:spPr>
        <p:txBody>
          <a:bodyPr/>
          <a:lstStyle/>
          <a:p>
            <a:r>
              <a:rPr lang="en-CA" dirty="0"/>
              <a:t>Test your model – upload a video and click “Detect”</a:t>
            </a:r>
          </a:p>
        </p:txBody>
      </p:sp>
      <p:pic>
        <p:nvPicPr>
          <p:cNvPr id="7" name="SportsAdvertising">
            <a:hlinkClick r:id="" action="ppaction://media"/>
            <a:extLst>
              <a:ext uri="{FF2B5EF4-FFF2-40B4-BE49-F238E27FC236}">
                <a16:creationId xmlns:a16="http://schemas.microsoft.com/office/drawing/2014/main" id="{6BC07AAD-68BB-4E32-9EC1-E6B932E5692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9296" y="653467"/>
            <a:ext cx="7525407" cy="424159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9729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6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PowerAI Vision</a:t>
            </a:r>
            <a:br>
              <a:rPr lang="en-US" dirty="0">
                <a:solidFill>
                  <a:schemeClr val="tx1"/>
                </a:solidFill>
              </a:rPr>
            </a:br>
            <a:br>
              <a:rPr lang="en-US" dirty="0">
                <a:solidFill>
                  <a:schemeClr val="tx1"/>
                </a:solidFill>
              </a:rPr>
            </a:br>
            <a:r>
              <a:rPr lang="en-US" dirty="0">
                <a:solidFill>
                  <a:schemeClr val="tx1"/>
                </a:solidFill>
              </a:rPr>
              <a:t>Roadmap, Pricing, and </a:t>
            </a:r>
            <a:br>
              <a:rPr lang="en-US" dirty="0">
                <a:solidFill>
                  <a:schemeClr val="tx1"/>
                </a:solidFill>
              </a:rPr>
            </a:br>
            <a:r>
              <a:rPr lang="en-US" dirty="0">
                <a:solidFill>
                  <a:schemeClr val="tx1"/>
                </a:solidFill>
              </a:rPr>
              <a:t>Competitive Comparisons</a:t>
            </a:r>
            <a:endParaRPr lang="en-US" b="0" dirty="0">
              <a:solidFill>
                <a:schemeClr val="tx1"/>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sp>
        <p:nvSpPr>
          <p:cNvPr id="9" name="Rectangle 8"/>
          <p:cNvSpPr/>
          <p:nvPr/>
        </p:nvSpPr>
        <p:spPr>
          <a:xfrm>
            <a:off x="4572000" y="0"/>
            <a:ext cx="4572000" cy="5212848"/>
          </a:xfrm>
          <a:prstGeom prst="rect">
            <a:avLst/>
          </a:prstGeom>
          <a:solidFill>
            <a:schemeClr val="tx1"/>
          </a:solidFill>
        </p:spPr>
        <p:txBody>
          <a:bodyPr wrap="square" lIns="0" tIns="0" rIns="0" bIns="0" rtlCol="0" anchor="ctr">
            <a:noAutofit/>
          </a:bodyPr>
          <a:lstStyle/>
          <a:p>
            <a:pPr algn="ctr"/>
            <a:endParaRPr lang="en-US" sz="12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3218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sosceles Triangle 20">
            <a:extLst>
              <a:ext uri="{FF2B5EF4-FFF2-40B4-BE49-F238E27FC236}">
                <a16:creationId xmlns:a16="http://schemas.microsoft.com/office/drawing/2014/main" id="{08A23595-4362-4AAB-B348-9DAA8F0ED596}"/>
              </a:ext>
            </a:extLst>
          </p:cNvPr>
          <p:cNvSpPr/>
          <p:nvPr/>
        </p:nvSpPr>
        <p:spPr>
          <a:xfrm>
            <a:off x="2525755" y="1444882"/>
            <a:ext cx="3994784" cy="1276546"/>
          </a:xfrm>
          <a:prstGeom prst="triangle">
            <a:avLst/>
          </a:prstGeom>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CA" sz="1200" dirty="0" err="1">
              <a:solidFill>
                <a:srgbClr val="FFFFFF"/>
              </a:solidFill>
              <a:latin typeface="Arial"/>
              <a:cs typeface="Arial"/>
            </a:endParaRPr>
          </a:p>
        </p:txBody>
      </p:sp>
      <p:sp>
        <p:nvSpPr>
          <p:cNvPr id="2" name="Title 1">
            <a:extLst>
              <a:ext uri="{FF2B5EF4-FFF2-40B4-BE49-F238E27FC236}">
                <a16:creationId xmlns:a16="http://schemas.microsoft.com/office/drawing/2014/main" id="{90824531-202F-4F96-B910-CAE5503442BE}"/>
              </a:ext>
            </a:extLst>
          </p:cNvPr>
          <p:cNvSpPr>
            <a:spLocks noGrp="1"/>
          </p:cNvSpPr>
          <p:nvPr>
            <p:ph type="title"/>
          </p:nvPr>
        </p:nvSpPr>
        <p:spPr/>
        <p:txBody>
          <a:bodyPr/>
          <a:lstStyle/>
          <a:p>
            <a:r>
              <a:rPr lang="en-CA" dirty="0"/>
              <a:t>Product Roadmap</a:t>
            </a:r>
          </a:p>
        </p:txBody>
      </p:sp>
      <p:sp>
        <p:nvSpPr>
          <p:cNvPr id="19" name="Rectangle: Rounded Corners 18">
            <a:extLst>
              <a:ext uri="{FF2B5EF4-FFF2-40B4-BE49-F238E27FC236}">
                <a16:creationId xmlns:a16="http://schemas.microsoft.com/office/drawing/2014/main" id="{0A89CC38-1E71-4A65-8363-E9F67C5052A6}"/>
              </a:ext>
            </a:extLst>
          </p:cNvPr>
          <p:cNvSpPr/>
          <p:nvPr/>
        </p:nvSpPr>
        <p:spPr>
          <a:xfrm>
            <a:off x="2525484" y="2100943"/>
            <a:ext cx="6466115" cy="2930540"/>
          </a:xfrm>
          <a:prstGeom prst="roundRect">
            <a:avLst/>
          </a:prstGeom>
          <a:ln>
            <a:solidFill>
              <a:srgbClr val="1AB2CF"/>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2">
            <a:schemeClr val="accent4"/>
          </a:fillRef>
          <a:effectRef idx="1">
            <a:schemeClr val="accent4"/>
          </a:effectRef>
          <a:fontRef idx="minor">
            <a:schemeClr val="dk1"/>
          </a:fontRef>
        </p:style>
        <p:txBody>
          <a:bodyPr wrap="square" lIns="0" tIns="0" rIns="0" bIns="0" rtlCol="0" anchor="ctr">
            <a:noAutofit/>
          </a:bodyPr>
          <a:lstStyle/>
          <a:p>
            <a:pPr algn="ctr"/>
            <a:endParaRPr lang="en-CA" sz="1200" dirty="0" err="1">
              <a:solidFill>
                <a:srgbClr val="FFFFFF"/>
              </a:solidFill>
              <a:latin typeface="Arial"/>
              <a:cs typeface="Arial"/>
            </a:endParaRPr>
          </a:p>
        </p:txBody>
      </p:sp>
      <p:sp>
        <p:nvSpPr>
          <p:cNvPr id="18" name="Rectangle 17">
            <a:extLst>
              <a:ext uri="{FF2B5EF4-FFF2-40B4-BE49-F238E27FC236}">
                <a16:creationId xmlns:a16="http://schemas.microsoft.com/office/drawing/2014/main" id="{A277C806-8A61-4052-9319-3E6DC5CE7E4C}"/>
              </a:ext>
            </a:extLst>
          </p:cNvPr>
          <p:cNvSpPr>
            <a:spLocks noGrp="1" noChangeArrowheads="1"/>
          </p:cNvSpPr>
          <p:nvPr/>
        </p:nvSpPr>
        <p:spPr>
          <a:xfrm>
            <a:off x="2776125" y="2100940"/>
            <a:ext cx="6280787" cy="2832569"/>
          </a:xfrm>
          <a:prstGeom prst="rect">
            <a:avLst/>
          </a:prstGeom>
        </p:spPr>
        <p:txBody>
          <a:bodyPr vert="horz" lIns="0" tIns="0" rIns="0" bIns="0" rtlCol="0">
            <a:noAutofit/>
          </a:bodyPr>
          <a:lstStyle>
            <a:lvl1pPr marL="0" indent="0" algn="l" rtl="0" eaLnBrk="1" fontAlgn="base" hangingPunct="1">
              <a:lnSpc>
                <a:spcPct val="100000"/>
              </a:lnSpc>
              <a:spcBef>
                <a:spcPts val="1464"/>
              </a:spcBef>
              <a:spcAft>
                <a:spcPct val="0"/>
              </a:spcAft>
              <a:buClr>
                <a:schemeClr val="tx1"/>
              </a:buClr>
              <a:buSzPct val="90000"/>
              <a:buFont typeface="Wingdings" pitchFamily="2" charset="2"/>
              <a:buNone/>
              <a:defRPr sz="1863"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28143" indent="-228143" algn="l" rtl="0" eaLnBrk="1" fontAlgn="base" hangingPunct="1">
              <a:lnSpc>
                <a:spcPct val="100000"/>
              </a:lnSpc>
              <a:spcBef>
                <a:spcPts val="1464"/>
              </a:spcBef>
              <a:spcAft>
                <a:spcPct val="0"/>
              </a:spcAft>
              <a:buClr>
                <a:schemeClr val="tx1"/>
              </a:buClr>
              <a:buSzPct val="100000"/>
              <a:buFont typeface=".AppleSystemUIFont" charset="-120"/>
              <a:buChar char="–"/>
              <a:tabLst/>
              <a:defRPr sz="1863"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456287" indent="-188008" algn="l" rtl="0" eaLnBrk="1" fontAlgn="base" hangingPunct="1">
              <a:lnSpc>
                <a:spcPct val="100000"/>
              </a:lnSpc>
              <a:spcBef>
                <a:spcPts val="1464"/>
              </a:spcBef>
              <a:spcAft>
                <a:spcPct val="0"/>
              </a:spcAft>
              <a:buClr>
                <a:schemeClr val="tx1"/>
              </a:buClr>
              <a:buSzPct val="100000"/>
              <a:buFont typeface="Arial" panose="020B0604020202020204" pitchFamily="34" charset="0"/>
              <a:buChar char="•"/>
              <a:tabLst/>
              <a:defRPr sz="1863"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836525" indent="-257717" algn="l" rtl="0" eaLnBrk="1" fontAlgn="base" hangingPunct="1">
              <a:lnSpc>
                <a:spcPct val="100000"/>
              </a:lnSpc>
              <a:spcBef>
                <a:spcPts val="1464"/>
              </a:spcBef>
              <a:spcAft>
                <a:spcPct val="0"/>
              </a:spcAft>
              <a:buClr>
                <a:schemeClr val="tx1"/>
              </a:buClr>
              <a:buSzPct val="100000"/>
              <a:buFont typeface=".AppleSystemUIFont" charset="-120"/>
              <a:buChar char="–"/>
              <a:tabLst/>
              <a:defRPr sz="1863" b="0" i="0" baseline="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068892" indent="-228143" algn="l" rtl="0" eaLnBrk="1" fontAlgn="base" hangingPunct="1">
              <a:lnSpc>
                <a:spcPct val="100000"/>
              </a:lnSpc>
              <a:spcBef>
                <a:spcPts val="1464"/>
              </a:spcBef>
              <a:spcAft>
                <a:spcPct val="0"/>
              </a:spcAft>
              <a:buClr>
                <a:schemeClr val="tx1"/>
              </a:buClr>
              <a:buFont typeface=".AppleSystemUIFont" charset="-120"/>
              <a:buChar char="»"/>
              <a:tabLst/>
              <a:defRPr sz="1863" b="0"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107381" indent="-172545" algn="l" rtl="0" eaLnBrk="1" fontAlgn="base" hangingPunct="1">
              <a:spcBef>
                <a:spcPct val="20000"/>
              </a:spcBef>
              <a:spcAft>
                <a:spcPct val="0"/>
              </a:spcAft>
              <a:buClr>
                <a:schemeClr val="bg1"/>
              </a:buClr>
              <a:buChar char="»"/>
              <a:defRPr sz="1688">
                <a:solidFill>
                  <a:schemeClr val="bg1"/>
                </a:solidFill>
                <a:latin typeface="Arial" charset="0"/>
              </a:defRPr>
            </a:lvl6pPr>
            <a:lvl7pPr marL="2589834" indent="-172545" algn="l" rtl="0" eaLnBrk="1" fontAlgn="base" hangingPunct="1">
              <a:spcBef>
                <a:spcPct val="20000"/>
              </a:spcBef>
              <a:spcAft>
                <a:spcPct val="0"/>
              </a:spcAft>
              <a:buClr>
                <a:schemeClr val="bg1"/>
              </a:buClr>
              <a:buChar char="»"/>
              <a:defRPr sz="1688">
                <a:solidFill>
                  <a:schemeClr val="bg1"/>
                </a:solidFill>
                <a:latin typeface="Arial" charset="0"/>
              </a:defRPr>
            </a:lvl7pPr>
            <a:lvl8pPr marL="3072288" indent="-172545" algn="l" rtl="0" eaLnBrk="1" fontAlgn="base" hangingPunct="1">
              <a:spcBef>
                <a:spcPct val="20000"/>
              </a:spcBef>
              <a:spcAft>
                <a:spcPct val="0"/>
              </a:spcAft>
              <a:buClr>
                <a:schemeClr val="bg1"/>
              </a:buClr>
              <a:buChar char="»"/>
              <a:defRPr sz="1688">
                <a:solidFill>
                  <a:schemeClr val="bg1"/>
                </a:solidFill>
                <a:latin typeface="Arial" charset="0"/>
              </a:defRPr>
            </a:lvl8pPr>
            <a:lvl9pPr marL="3554741" indent="-172545" algn="l" rtl="0" eaLnBrk="1" fontAlgn="base" hangingPunct="1">
              <a:spcBef>
                <a:spcPct val="20000"/>
              </a:spcBef>
              <a:spcAft>
                <a:spcPct val="0"/>
              </a:spcAft>
              <a:buClr>
                <a:schemeClr val="bg1"/>
              </a:buClr>
              <a:buChar char="»"/>
              <a:defRPr sz="1688">
                <a:solidFill>
                  <a:schemeClr val="bg1"/>
                </a:solidFill>
                <a:latin typeface="Arial" charset="0"/>
              </a:defRPr>
            </a:lvl9pPr>
          </a:lstStyle>
          <a:p>
            <a:pPr>
              <a:lnSpc>
                <a:spcPct val="150000"/>
              </a:lnSpc>
              <a:spcBef>
                <a:spcPts val="264"/>
              </a:spcBef>
            </a:pPr>
            <a:r>
              <a:rPr lang="en-US" sz="1400" dirty="0"/>
              <a:t>In addition to RHEL 7.5, supported on Ubuntu 18.04 (CUDA 10)</a:t>
            </a:r>
          </a:p>
          <a:p>
            <a:pPr>
              <a:lnSpc>
                <a:spcPct val="150000"/>
              </a:lnSpc>
              <a:spcBef>
                <a:spcPts val="264"/>
              </a:spcBef>
            </a:pPr>
            <a:r>
              <a:rPr lang="en-US" sz="1400" dirty="0"/>
              <a:t>Bring Your Own Model</a:t>
            </a:r>
          </a:p>
          <a:p>
            <a:pPr>
              <a:lnSpc>
                <a:spcPct val="150000"/>
              </a:lnSpc>
              <a:spcBef>
                <a:spcPts val="264"/>
              </a:spcBef>
            </a:pPr>
            <a:r>
              <a:rPr lang="en-US" sz="1400" dirty="0"/>
              <a:t>Advance metrics on trained models</a:t>
            </a:r>
          </a:p>
          <a:p>
            <a:pPr>
              <a:lnSpc>
                <a:spcPct val="150000"/>
              </a:lnSpc>
              <a:spcBef>
                <a:spcPts val="264"/>
              </a:spcBef>
            </a:pPr>
            <a:r>
              <a:rPr lang="en-US" sz="1400" dirty="0"/>
              <a:t>Multiple classification of results</a:t>
            </a:r>
          </a:p>
          <a:p>
            <a:pPr>
              <a:spcBef>
                <a:spcPts val="264"/>
              </a:spcBef>
            </a:pPr>
            <a:r>
              <a:rPr lang="en-US" sz="1400" dirty="0"/>
              <a:t>Inference on remote servers</a:t>
            </a:r>
          </a:p>
          <a:p>
            <a:pPr marL="285750" indent="-285750">
              <a:spcBef>
                <a:spcPts val="264"/>
              </a:spcBef>
              <a:buFont typeface="Arial" panose="020B0604020202020204" pitchFamily="34" charset="0"/>
              <a:buChar char="•"/>
            </a:pPr>
            <a:r>
              <a:rPr lang="en-US" sz="1400" dirty="0"/>
              <a:t>x86 on CPUs and on GPUs</a:t>
            </a:r>
          </a:p>
          <a:p>
            <a:pPr marL="285750" indent="-285750">
              <a:spcBef>
                <a:spcPts val="264"/>
              </a:spcBef>
              <a:buFont typeface="Arial" panose="020B0604020202020204" pitchFamily="34" charset="0"/>
              <a:buChar char="•"/>
            </a:pPr>
            <a:r>
              <a:rPr lang="en-US" sz="1400" dirty="0"/>
              <a:t>Power Systems on CPUs, GPUs and FPGA cards</a:t>
            </a:r>
          </a:p>
          <a:p>
            <a:pPr marL="285750" indent="-285750">
              <a:spcBef>
                <a:spcPts val="264"/>
              </a:spcBef>
              <a:buFont typeface="Arial" panose="020B0604020202020204" pitchFamily="34" charset="0"/>
              <a:buChar char="•"/>
            </a:pPr>
            <a:r>
              <a:rPr lang="en-US" sz="1400" dirty="0"/>
              <a:t>Ubuntu and RHEL</a:t>
            </a:r>
          </a:p>
          <a:p>
            <a:pPr>
              <a:lnSpc>
                <a:spcPct val="150000"/>
              </a:lnSpc>
              <a:spcBef>
                <a:spcPts val="264"/>
              </a:spcBef>
            </a:pPr>
            <a:r>
              <a:rPr lang="en-US" sz="1400" dirty="0"/>
              <a:t>Preview of deploying trained models on to Xilinx </a:t>
            </a:r>
            <a:r>
              <a:rPr lang="en-US" sz="1400" dirty="0" err="1"/>
              <a:t>Alveo</a:t>
            </a:r>
            <a:r>
              <a:rPr lang="en-US" sz="1400" dirty="0"/>
              <a:t> U200 accelerator card</a:t>
            </a:r>
          </a:p>
        </p:txBody>
      </p:sp>
      <p:graphicFrame>
        <p:nvGraphicFramePr>
          <p:cNvPr id="17" name="Diagram 16">
            <a:extLst>
              <a:ext uri="{FF2B5EF4-FFF2-40B4-BE49-F238E27FC236}">
                <a16:creationId xmlns:a16="http://schemas.microsoft.com/office/drawing/2014/main" id="{0D2D8195-BF2B-45A7-B324-95D408CC5BDA}"/>
              </a:ext>
            </a:extLst>
          </p:cNvPr>
          <p:cNvGraphicFramePr/>
          <p:nvPr>
            <p:extLst>
              <p:ext uri="{D42A27DB-BD31-4B8C-83A1-F6EECF244321}">
                <p14:modId xmlns:p14="http://schemas.microsoft.com/office/powerpoint/2010/main" val="3309956193"/>
              </p:ext>
            </p:extLst>
          </p:nvPr>
        </p:nvGraphicFramePr>
        <p:xfrm>
          <a:off x="233772" y="157455"/>
          <a:ext cx="6096000" cy="3108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2786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E785A5-BD1D-403F-A9B9-FA169522D5D9}"/>
              </a:ext>
            </a:extLst>
          </p:cNvPr>
          <p:cNvSpPr>
            <a:spLocks noGrp="1"/>
          </p:cNvSpPr>
          <p:nvPr>
            <p:ph type="title"/>
          </p:nvPr>
        </p:nvSpPr>
        <p:spPr/>
        <p:txBody>
          <a:bodyPr/>
          <a:lstStyle/>
          <a:p>
            <a:r>
              <a:rPr lang="en-CA" dirty="0"/>
              <a:t>Product Structure and Pricing</a:t>
            </a:r>
            <a:br>
              <a:rPr lang="en-CA" dirty="0"/>
            </a:br>
            <a:endParaRPr lang="en-CA" dirty="0"/>
          </a:p>
        </p:txBody>
      </p:sp>
      <p:graphicFrame>
        <p:nvGraphicFramePr>
          <p:cNvPr id="5" name="Table 4">
            <a:extLst>
              <a:ext uri="{FF2B5EF4-FFF2-40B4-BE49-F238E27FC236}">
                <a16:creationId xmlns:a16="http://schemas.microsoft.com/office/drawing/2014/main" id="{C08812F5-0A20-4026-8E1C-089991789D55}"/>
              </a:ext>
            </a:extLst>
          </p:cNvPr>
          <p:cNvGraphicFramePr>
            <a:graphicFrameLocks noGrp="1"/>
          </p:cNvGraphicFramePr>
          <p:nvPr>
            <p:extLst>
              <p:ext uri="{D42A27DB-BD31-4B8C-83A1-F6EECF244321}">
                <p14:modId xmlns:p14="http://schemas.microsoft.com/office/powerpoint/2010/main" val="102113629"/>
              </p:ext>
            </p:extLst>
          </p:nvPr>
        </p:nvGraphicFramePr>
        <p:xfrm>
          <a:off x="417910" y="651531"/>
          <a:ext cx="8433197" cy="4014636"/>
        </p:xfrm>
        <a:graphic>
          <a:graphicData uri="http://schemas.openxmlformats.org/drawingml/2006/table">
            <a:tbl>
              <a:tblPr firstRow="1" bandRow="1">
                <a:tableStyleId>{5C22544A-7EE6-4342-B048-85BDC9FD1C3A}</a:tableStyleId>
              </a:tblPr>
              <a:tblGrid>
                <a:gridCol w="855918">
                  <a:extLst>
                    <a:ext uri="{9D8B030D-6E8A-4147-A177-3AD203B41FA5}">
                      <a16:colId xmlns:a16="http://schemas.microsoft.com/office/drawing/2014/main" val="20002"/>
                    </a:ext>
                  </a:extLst>
                </a:gridCol>
                <a:gridCol w="2394767">
                  <a:extLst>
                    <a:ext uri="{9D8B030D-6E8A-4147-A177-3AD203B41FA5}">
                      <a16:colId xmlns:a16="http://schemas.microsoft.com/office/drawing/2014/main" val="20001"/>
                    </a:ext>
                  </a:extLst>
                </a:gridCol>
                <a:gridCol w="1196300">
                  <a:extLst>
                    <a:ext uri="{9D8B030D-6E8A-4147-A177-3AD203B41FA5}">
                      <a16:colId xmlns:a16="http://schemas.microsoft.com/office/drawing/2014/main" val="20003"/>
                    </a:ext>
                  </a:extLst>
                </a:gridCol>
                <a:gridCol w="1576127">
                  <a:extLst>
                    <a:ext uri="{9D8B030D-6E8A-4147-A177-3AD203B41FA5}">
                      <a16:colId xmlns:a16="http://schemas.microsoft.com/office/drawing/2014/main" val="20004"/>
                    </a:ext>
                  </a:extLst>
                </a:gridCol>
                <a:gridCol w="2410085">
                  <a:extLst>
                    <a:ext uri="{9D8B030D-6E8A-4147-A177-3AD203B41FA5}">
                      <a16:colId xmlns:a16="http://schemas.microsoft.com/office/drawing/2014/main" val="20005"/>
                    </a:ext>
                  </a:extLst>
                </a:gridCol>
              </a:tblGrid>
              <a:tr h="505324">
                <a:tc>
                  <a:txBody>
                    <a:bodyPr/>
                    <a:lstStyle/>
                    <a:p>
                      <a:pPr algn="ctr" fontAlgn="b"/>
                      <a:r>
                        <a:rPr lang="en-US" sz="1600" b="1" i="0" u="none" strike="noStrike" dirty="0">
                          <a:solidFill>
                            <a:schemeClr val="bg2"/>
                          </a:solidFill>
                          <a:effectLst/>
                          <a:latin typeface="Calibri" charset="0"/>
                        </a:rPr>
                        <a:t>Offering name</a:t>
                      </a:r>
                    </a:p>
                  </a:txBody>
                  <a:tcPr marL="2679" marR="2679" marT="267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8AFBD"/>
                    </a:solidFill>
                  </a:tcPr>
                </a:tc>
                <a:tc>
                  <a:txBody>
                    <a:bodyPr/>
                    <a:lstStyle/>
                    <a:p>
                      <a:pPr algn="ctr" fontAlgn="b"/>
                      <a:r>
                        <a:rPr lang="en-US" sz="1600" b="1" i="0" u="none" strike="noStrike" dirty="0">
                          <a:solidFill>
                            <a:schemeClr val="bg2"/>
                          </a:solidFill>
                          <a:effectLst/>
                          <a:latin typeface="Calibri" charset="0"/>
                        </a:rPr>
                        <a:t>Details</a:t>
                      </a:r>
                    </a:p>
                  </a:txBody>
                  <a:tcPr marL="2679" marR="2679" marT="267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8AFBD"/>
                    </a:solidFill>
                  </a:tcPr>
                </a:tc>
                <a:tc>
                  <a:txBody>
                    <a:bodyPr/>
                    <a:lstStyle/>
                    <a:p>
                      <a:pPr algn="ctr" fontAlgn="b"/>
                      <a:r>
                        <a:rPr lang="en-US" sz="1600" b="1" i="0" u="none" strike="noStrike" dirty="0">
                          <a:solidFill>
                            <a:schemeClr val="bg2"/>
                          </a:solidFill>
                          <a:effectLst/>
                          <a:latin typeface="Calibri" charset="0"/>
                        </a:rPr>
                        <a:t>License</a:t>
                      </a:r>
                      <a:r>
                        <a:rPr lang="en-US" sz="1600" b="1" i="0" u="none" strike="noStrike" baseline="0" dirty="0">
                          <a:solidFill>
                            <a:schemeClr val="bg2"/>
                          </a:solidFill>
                          <a:effectLst/>
                          <a:latin typeface="Calibri" charset="0"/>
                        </a:rPr>
                        <a:t> type</a:t>
                      </a:r>
                      <a:endParaRPr lang="en-US" sz="1600" b="1" i="0" u="none" strike="noStrike" dirty="0">
                        <a:solidFill>
                          <a:schemeClr val="bg2"/>
                        </a:solidFill>
                        <a:effectLst/>
                        <a:latin typeface="Calibri" charset="0"/>
                      </a:endParaRPr>
                    </a:p>
                  </a:txBody>
                  <a:tcPr marL="2679" marR="2679" marT="267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8AFBD"/>
                    </a:solidFill>
                  </a:tcPr>
                </a:tc>
                <a:tc>
                  <a:txBody>
                    <a:bodyPr/>
                    <a:lstStyle/>
                    <a:p>
                      <a:pPr algn="ctr" fontAlgn="b"/>
                      <a:r>
                        <a:rPr lang="en-US" sz="1600" b="1" i="0" u="none" strike="noStrike" dirty="0">
                          <a:solidFill>
                            <a:schemeClr val="bg2"/>
                          </a:solidFill>
                          <a:effectLst/>
                          <a:latin typeface="Calibri" charset="0"/>
                        </a:rPr>
                        <a:t>List price</a:t>
                      </a:r>
                    </a:p>
                  </a:txBody>
                  <a:tcPr marL="2679" marR="2679" marT="267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8AFBD"/>
                    </a:solidFill>
                  </a:tcPr>
                </a:tc>
                <a:tc>
                  <a:txBody>
                    <a:bodyPr/>
                    <a:lstStyle/>
                    <a:p>
                      <a:pPr algn="ctr" fontAlgn="b"/>
                      <a:r>
                        <a:rPr lang="en-US" sz="1600" b="1" i="0" u="none" strike="noStrike" dirty="0">
                          <a:solidFill>
                            <a:schemeClr val="bg2"/>
                          </a:solidFill>
                          <a:effectLst/>
                          <a:latin typeface="Calibri" charset="0"/>
                        </a:rPr>
                        <a:t>Support</a:t>
                      </a:r>
                    </a:p>
                  </a:txBody>
                  <a:tcPr marL="2679" marR="2679" marT="267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8AFBD"/>
                    </a:solidFill>
                  </a:tcPr>
                </a:tc>
                <a:extLst>
                  <a:ext uri="{0D108BD9-81ED-4DB2-BD59-A6C34878D82A}">
                    <a16:rowId xmlns:a16="http://schemas.microsoft.com/office/drawing/2014/main" val="10000"/>
                  </a:ext>
                </a:extLst>
              </a:tr>
              <a:tr h="414159">
                <a:tc rowSpan="2">
                  <a:txBody>
                    <a:bodyPr/>
                    <a:lstStyle/>
                    <a:p>
                      <a:pPr algn="l" fontAlgn="t"/>
                      <a:r>
                        <a:rPr lang="en-US" sz="1400" b="0" i="0" u="none" strike="noStrike" dirty="0">
                          <a:solidFill>
                            <a:srgbClr val="000000"/>
                          </a:solidFill>
                          <a:effectLst/>
                          <a:latin typeface="Calibri" charset="0"/>
                        </a:rPr>
                        <a:t>IBM PowerAI</a:t>
                      </a:r>
                      <a:r>
                        <a:rPr lang="en-US" sz="1400" b="0" i="0" u="none" strike="noStrike" baseline="0" dirty="0">
                          <a:solidFill>
                            <a:srgbClr val="000000"/>
                          </a:solidFill>
                          <a:effectLst/>
                          <a:latin typeface="Calibri" charset="0"/>
                        </a:rPr>
                        <a:t> Vision for Training and Inference</a:t>
                      </a:r>
                      <a:endParaRPr lang="en-US" sz="1400" b="0" i="0" u="none" strike="noStrike" dirty="0">
                        <a:solidFill>
                          <a:srgbClr val="000000"/>
                        </a:solidFill>
                        <a:effectLst/>
                        <a:latin typeface="Calibri"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3E9"/>
                    </a:solidFill>
                  </a:tcPr>
                </a:tc>
                <a:tc rowSpan="2">
                  <a:txBody>
                    <a:bodyPr/>
                    <a:lstStyle/>
                    <a:p>
                      <a:pPr marL="0" indent="0">
                        <a:buFont typeface="Arial" charset="0"/>
                        <a:buNone/>
                      </a:pPr>
                      <a:r>
                        <a:rPr lang="en-US" sz="1400" dirty="0"/>
                        <a:t>Limit up to</a:t>
                      </a:r>
                      <a:r>
                        <a:rPr lang="en-US" sz="1400" baseline="0" dirty="0"/>
                        <a:t> 6 GPUs per server</a:t>
                      </a:r>
                    </a:p>
                    <a:p>
                      <a:pPr marL="0" indent="0">
                        <a:buFont typeface="Arial" charset="0"/>
                        <a:buNone/>
                      </a:pPr>
                      <a:endParaRPr lang="en-US" sz="1400" baseline="0" dirty="0"/>
                    </a:p>
                    <a:p>
                      <a:pPr marL="0" indent="0">
                        <a:buFont typeface="Arial" charset="0"/>
                        <a:buNone/>
                      </a:pPr>
                      <a:r>
                        <a:rPr lang="en-US" sz="1400" baseline="0" dirty="0"/>
                        <a:t>Specialized for data labeling, training and deploying on a dedicated high end server</a:t>
                      </a:r>
                    </a:p>
                    <a:p>
                      <a:pPr marL="0" indent="0">
                        <a:buFont typeface="Arial" charset="0"/>
                        <a:buNone/>
                      </a:pPr>
                      <a:endParaRPr lang="en-US" sz="1400" baseline="0" dirty="0"/>
                    </a:p>
                    <a:p>
                      <a:pPr marL="0" indent="0">
                        <a:buFont typeface="Arial" charset="0"/>
                        <a:buNone/>
                      </a:pPr>
                      <a:r>
                        <a:rPr lang="en-US" sz="1400" baseline="0" dirty="0"/>
                        <a:t>Supports deployments </a:t>
                      </a:r>
                      <a:br>
                        <a:rPr lang="en-US" sz="1400" baseline="0" dirty="0"/>
                      </a:br>
                      <a:r>
                        <a:rPr lang="en-US" sz="1400" baseline="0" dirty="0"/>
                        <a:t>on ICP</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3E9"/>
                    </a:solidFill>
                  </a:tcPr>
                </a:tc>
                <a:tc>
                  <a:txBody>
                    <a:bodyPr/>
                    <a:lstStyle/>
                    <a:p>
                      <a:pPr algn="ctr" fontAlgn="t"/>
                      <a:r>
                        <a:rPr lang="en-US" sz="1400" b="1" i="0" u="none" strike="noStrike" dirty="0">
                          <a:solidFill>
                            <a:srgbClr val="000000"/>
                          </a:solidFill>
                          <a:effectLst/>
                          <a:latin typeface="Calibri" charset="0"/>
                        </a:rPr>
                        <a:t>Monthly term based**</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2F5"/>
                    </a:solidFill>
                  </a:tcPr>
                </a:tc>
                <a:tc>
                  <a:txBody>
                    <a:bodyPr/>
                    <a:lstStyle/>
                    <a:p>
                      <a:pPr marL="0" indent="0" algn="ctr" fontAlgn="t">
                        <a:buFont typeface="Arial" charset="0"/>
                        <a:buNone/>
                      </a:pPr>
                      <a:r>
                        <a:rPr lang="en-US" sz="1400" b="1" i="0" u="none" strike="noStrike" dirty="0">
                          <a:solidFill>
                            <a:srgbClr val="000000"/>
                          </a:solidFill>
                          <a:effectLst/>
                          <a:latin typeface="Calibri" charset="0"/>
                        </a:rPr>
                        <a:t>$41,667/Virtual Server/month</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2F5"/>
                    </a:solidFill>
                  </a:tcPr>
                </a:tc>
                <a:tc>
                  <a:txBody>
                    <a:bodyPr/>
                    <a:lstStyle/>
                    <a:p>
                      <a:pPr marL="0" indent="0" algn="l" fontAlgn="t">
                        <a:buFont typeface="Arial" charset="0"/>
                        <a:buNone/>
                      </a:pPr>
                      <a:r>
                        <a:rPr lang="en-US" sz="1400" b="1" i="0" u="none" strike="noStrike" dirty="0">
                          <a:solidFill>
                            <a:srgbClr val="000000"/>
                          </a:solidFill>
                          <a:effectLst/>
                          <a:latin typeface="Calibri" charset="0"/>
                        </a:rPr>
                        <a:t>Support included</a:t>
                      </a:r>
                      <a:r>
                        <a:rPr lang="en-US" sz="1400" b="1" i="0" u="none" strike="noStrike" baseline="0" dirty="0">
                          <a:solidFill>
                            <a:srgbClr val="000000"/>
                          </a:solidFill>
                          <a:effectLst/>
                          <a:latin typeface="Calibri" charset="0"/>
                        </a:rPr>
                        <a:t> in the fee</a:t>
                      </a:r>
                      <a:endParaRPr lang="en-US" sz="1400" b="1" i="0" u="none" strike="noStrike" dirty="0">
                        <a:solidFill>
                          <a:srgbClr val="000000"/>
                        </a:solidFill>
                        <a:effectLst/>
                        <a:latin typeface="Calibri"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2F5"/>
                    </a:solidFill>
                  </a:tcPr>
                </a:tc>
                <a:extLst>
                  <a:ext uri="{0D108BD9-81ED-4DB2-BD59-A6C34878D82A}">
                    <a16:rowId xmlns:a16="http://schemas.microsoft.com/office/drawing/2014/main" val="10001"/>
                  </a:ext>
                </a:extLst>
              </a:tr>
              <a:tr h="960827">
                <a:tc vMerge="1">
                  <a:txBody>
                    <a:bodyPr/>
                    <a:lstStyle/>
                    <a:p>
                      <a:pPr algn="l" fontAlgn="t"/>
                      <a:endParaRPr lang="en-US" sz="2000" b="1" i="0" u="none" strike="noStrike" dirty="0">
                        <a:solidFill>
                          <a:srgbClr val="000000"/>
                        </a:solidFill>
                        <a:effectLst/>
                        <a:latin typeface="Calibri"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3E9"/>
                    </a:solidFill>
                  </a:tcPr>
                </a:tc>
                <a:tc vMerge="1">
                  <a:txBody>
                    <a:bodyPr/>
                    <a:lstStyle/>
                    <a:p>
                      <a:pPr marL="171450" indent="-171450">
                        <a:buFont typeface="Arial" charset="0"/>
                        <a:buChar char="•"/>
                      </a:pPr>
                      <a:endParaRPr lang="en-US" sz="2000" dirty="0"/>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3E9"/>
                    </a:solidFill>
                  </a:tcPr>
                </a:tc>
                <a:tc>
                  <a:txBody>
                    <a:bodyPr/>
                    <a:lstStyle/>
                    <a:p>
                      <a:pPr algn="ctr" fontAlgn="t"/>
                      <a:r>
                        <a:rPr lang="en-US" sz="1400" b="1" i="0" u="none" strike="noStrike" dirty="0">
                          <a:solidFill>
                            <a:srgbClr val="000000"/>
                          </a:solidFill>
                          <a:effectLst/>
                          <a:latin typeface="Calibri" charset="0"/>
                        </a:rPr>
                        <a:t>Perpetual*</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2F5"/>
                    </a:solidFill>
                  </a:tcPr>
                </a:tc>
                <a:tc>
                  <a:txBody>
                    <a:bodyPr/>
                    <a:lstStyle/>
                    <a:p>
                      <a:pPr marL="0" indent="0" algn="ctr" fontAlgn="t">
                        <a:buFont typeface="Arial" charset="0"/>
                        <a:buNone/>
                      </a:pPr>
                      <a:r>
                        <a:rPr lang="en-US" sz="1400" b="1" i="0" u="none" strike="noStrike" dirty="0">
                          <a:solidFill>
                            <a:srgbClr val="000000"/>
                          </a:solidFill>
                          <a:effectLst/>
                          <a:latin typeface="Calibri" charset="0"/>
                        </a:rPr>
                        <a:t>$1,000,000/Virtual</a:t>
                      </a:r>
                      <a:r>
                        <a:rPr lang="en-US" sz="1400" b="1" i="0" u="none" strike="noStrike" baseline="0" dirty="0">
                          <a:solidFill>
                            <a:srgbClr val="000000"/>
                          </a:solidFill>
                          <a:effectLst/>
                          <a:latin typeface="Calibri" charset="0"/>
                        </a:rPr>
                        <a:t> server</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2F5"/>
                    </a:solidFill>
                  </a:tcPr>
                </a:tc>
                <a:tc>
                  <a:txBody>
                    <a:bodyPr/>
                    <a:lstStyle/>
                    <a:p>
                      <a:pPr marL="0" indent="0" algn="l" fontAlgn="t">
                        <a:buFont typeface="Arial" charset="0"/>
                        <a:buNone/>
                      </a:pPr>
                      <a:r>
                        <a:rPr lang="en-US" sz="1400" b="1" i="0" u="none" strike="noStrike" baseline="0" dirty="0">
                          <a:solidFill>
                            <a:srgbClr val="000000"/>
                          </a:solidFill>
                          <a:effectLst/>
                          <a:latin typeface="Calibri" charset="0"/>
                        </a:rPr>
                        <a:t>Support for 1</a:t>
                      </a:r>
                      <a:r>
                        <a:rPr lang="en-US" sz="1400" b="1" i="0" u="none" strike="noStrike" baseline="30000" dirty="0">
                          <a:solidFill>
                            <a:srgbClr val="000000"/>
                          </a:solidFill>
                          <a:effectLst/>
                          <a:latin typeface="Calibri" charset="0"/>
                        </a:rPr>
                        <a:t>st</a:t>
                      </a:r>
                      <a:r>
                        <a:rPr lang="en-US" sz="1400" b="1" i="0" u="none" strike="noStrike" baseline="0" dirty="0">
                          <a:solidFill>
                            <a:srgbClr val="000000"/>
                          </a:solidFill>
                          <a:effectLst/>
                          <a:latin typeface="Calibri" charset="0"/>
                        </a:rPr>
                        <a:t> year included</a:t>
                      </a:r>
                    </a:p>
                    <a:p>
                      <a:pPr marL="0" indent="0" algn="l" fontAlgn="t">
                        <a:buFont typeface="Arial" charset="0"/>
                        <a:buNone/>
                      </a:pPr>
                      <a:endParaRPr lang="en-US" sz="1400" b="1" i="0" u="none" strike="noStrike" baseline="0" dirty="0">
                        <a:solidFill>
                          <a:srgbClr val="000000"/>
                        </a:solidFill>
                        <a:effectLst/>
                        <a:latin typeface="Calibri" charset="0"/>
                      </a:endParaRPr>
                    </a:p>
                    <a:p>
                      <a:pPr marL="0" marR="0" indent="0" algn="l" defTabSz="914400" rtl="0" eaLnBrk="1" fontAlgn="t" latinLnBrk="0" hangingPunct="1">
                        <a:lnSpc>
                          <a:spcPct val="100000"/>
                        </a:lnSpc>
                        <a:spcBef>
                          <a:spcPts val="0"/>
                        </a:spcBef>
                        <a:spcAft>
                          <a:spcPts val="0"/>
                        </a:spcAft>
                        <a:buClrTx/>
                        <a:buSzTx/>
                        <a:buFont typeface="Arial" charset="0"/>
                        <a:buNone/>
                        <a:tabLst/>
                        <a:defRPr/>
                      </a:pPr>
                      <a:r>
                        <a:rPr lang="en-US" sz="1400" b="1" i="0" u="none" strike="noStrike" baseline="0" dirty="0">
                          <a:solidFill>
                            <a:srgbClr val="000000"/>
                          </a:solidFill>
                          <a:effectLst/>
                          <a:latin typeface="Calibri" charset="0"/>
                        </a:rPr>
                        <a:t>20% of the license price charged for S&amp;S after 1</a:t>
                      </a:r>
                      <a:r>
                        <a:rPr lang="en-US" sz="1400" b="1" i="0" u="none" strike="noStrike" baseline="30000" dirty="0">
                          <a:solidFill>
                            <a:srgbClr val="000000"/>
                          </a:solidFill>
                          <a:effectLst/>
                          <a:latin typeface="Calibri" charset="0"/>
                        </a:rPr>
                        <a:t>st</a:t>
                      </a:r>
                      <a:r>
                        <a:rPr lang="en-US" sz="1400" b="1" i="0" u="none" strike="noStrike" baseline="0" dirty="0">
                          <a:solidFill>
                            <a:srgbClr val="000000"/>
                          </a:solidFill>
                          <a:effectLst/>
                          <a:latin typeface="Calibri" charset="0"/>
                        </a:rPr>
                        <a:t> year</a:t>
                      </a:r>
                      <a:endParaRPr lang="en-US" sz="1400" dirty="0"/>
                    </a:p>
                    <a:p>
                      <a:pPr marL="0" indent="0" algn="l" fontAlgn="t">
                        <a:buFont typeface="Arial" charset="0"/>
                        <a:buNone/>
                      </a:pPr>
                      <a:endParaRPr lang="en-US" sz="1400" b="1" i="0" u="none" strike="noStrike" baseline="0" dirty="0">
                        <a:solidFill>
                          <a:srgbClr val="000000"/>
                        </a:solidFill>
                        <a:effectLst/>
                        <a:latin typeface="Calibri"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2F5"/>
                    </a:solidFill>
                  </a:tcPr>
                </a:tc>
                <a:extLst>
                  <a:ext uri="{0D108BD9-81ED-4DB2-BD59-A6C34878D82A}">
                    <a16:rowId xmlns:a16="http://schemas.microsoft.com/office/drawing/2014/main" val="10002"/>
                  </a:ext>
                </a:extLst>
              </a:tr>
              <a:tr h="414159">
                <a:tc rowSpan="2">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charset="0"/>
                        </a:rPr>
                        <a:t>IBM PowerAI</a:t>
                      </a:r>
                      <a:r>
                        <a:rPr lang="en-US" sz="1400" b="0" i="0" u="none" strike="noStrike" baseline="0" dirty="0">
                          <a:solidFill>
                            <a:srgbClr val="000000"/>
                          </a:solidFill>
                          <a:effectLst/>
                          <a:latin typeface="Calibri" charset="0"/>
                        </a:rPr>
                        <a:t> Vision for </a:t>
                      </a:r>
                      <a:r>
                        <a:rPr lang="en-US" sz="1400" b="1" i="0" u="none" strike="noStrike" baseline="0" dirty="0">
                          <a:solidFill>
                            <a:schemeClr val="bg1">
                              <a:lumMod val="75000"/>
                              <a:lumOff val="25000"/>
                            </a:schemeClr>
                          </a:solidFill>
                          <a:effectLst/>
                          <a:latin typeface="Calibri" charset="0"/>
                        </a:rPr>
                        <a:t>remote</a:t>
                      </a:r>
                      <a:r>
                        <a:rPr lang="en-US" sz="1400" b="0" i="0" u="none" strike="noStrike" baseline="0" dirty="0">
                          <a:solidFill>
                            <a:srgbClr val="000000"/>
                          </a:solidFill>
                          <a:effectLst/>
                          <a:latin typeface="Calibri" charset="0"/>
                        </a:rPr>
                        <a:t> Inference on server</a:t>
                      </a:r>
                      <a:endParaRPr lang="en-US" sz="1400" b="0" i="0" u="none" strike="noStrike" dirty="0">
                        <a:solidFill>
                          <a:srgbClr val="000000"/>
                        </a:solidFill>
                        <a:effectLst/>
                        <a:latin typeface="Calibri"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3E9"/>
                    </a:solidFill>
                  </a:tcPr>
                </a:tc>
                <a:tc rowSpan="2">
                  <a:txBody>
                    <a:bodyPr/>
                    <a:lstStyle/>
                    <a:p>
                      <a:pPr marL="0" indent="0">
                        <a:buFont typeface="Arial" charset="0"/>
                        <a:buNone/>
                      </a:pPr>
                      <a:endParaRPr lang="en-US" sz="1400" dirty="0"/>
                    </a:p>
                    <a:p>
                      <a:pPr marL="0" indent="0">
                        <a:buFont typeface="Arial" charset="0"/>
                        <a:buNone/>
                      </a:pPr>
                      <a:r>
                        <a:rPr lang="en-US" sz="1400" dirty="0"/>
                        <a:t>Power and x86 servers with at least one GPU</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3E9"/>
                    </a:solidFill>
                  </a:tcPr>
                </a:tc>
                <a:tc>
                  <a:txBody>
                    <a:bodyPr/>
                    <a:lstStyle/>
                    <a:p>
                      <a:pPr algn="ctr" fontAlgn="t"/>
                      <a:r>
                        <a:rPr lang="en-US" sz="1400" b="1" i="0" u="none" strike="noStrike" dirty="0">
                          <a:solidFill>
                            <a:srgbClr val="000000"/>
                          </a:solidFill>
                          <a:effectLst/>
                          <a:latin typeface="Calibri" charset="0"/>
                        </a:rPr>
                        <a:t>Monthly term based**</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2F5"/>
                    </a:solidFill>
                  </a:tcPr>
                </a:tc>
                <a:tc>
                  <a:txBody>
                    <a:bodyPr/>
                    <a:lstStyle/>
                    <a:p>
                      <a:pPr marL="0" indent="0" algn="ctr" fontAlgn="t">
                        <a:buFont typeface="Arial" charset="0"/>
                        <a:buNone/>
                      </a:pPr>
                      <a:r>
                        <a:rPr lang="en-US" sz="1400" b="1" i="0" u="none" strike="noStrike" dirty="0">
                          <a:solidFill>
                            <a:srgbClr val="000000"/>
                          </a:solidFill>
                          <a:effectLst/>
                          <a:latin typeface="Calibri" charset="0"/>
                        </a:rPr>
                        <a:t>$50/Virtual Server/month</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2F5"/>
                    </a:solidFill>
                  </a:tcPr>
                </a:tc>
                <a:tc>
                  <a:txBody>
                    <a:bodyPr/>
                    <a:lstStyle/>
                    <a:p>
                      <a:pPr marL="0" indent="0" algn="l" fontAlgn="t">
                        <a:buFont typeface="Arial" charset="0"/>
                        <a:buNone/>
                      </a:pPr>
                      <a:r>
                        <a:rPr lang="en-US" sz="1400" b="1" i="0" u="none" strike="noStrike" dirty="0">
                          <a:solidFill>
                            <a:srgbClr val="000000"/>
                          </a:solidFill>
                          <a:effectLst/>
                          <a:latin typeface="Calibri" charset="0"/>
                        </a:rPr>
                        <a:t>Support included</a:t>
                      </a:r>
                      <a:r>
                        <a:rPr lang="en-US" sz="1400" b="1" i="0" u="none" strike="noStrike" baseline="0" dirty="0">
                          <a:solidFill>
                            <a:srgbClr val="000000"/>
                          </a:solidFill>
                          <a:effectLst/>
                          <a:latin typeface="Calibri" charset="0"/>
                        </a:rPr>
                        <a:t> in the fee</a:t>
                      </a:r>
                      <a:endParaRPr lang="en-US" sz="1400" b="1" i="0" u="none" strike="noStrike" dirty="0">
                        <a:solidFill>
                          <a:srgbClr val="000000"/>
                        </a:solidFill>
                        <a:effectLst/>
                        <a:latin typeface="Calibri"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2F5"/>
                    </a:solidFill>
                  </a:tcPr>
                </a:tc>
                <a:extLst>
                  <a:ext uri="{0D108BD9-81ED-4DB2-BD59-A6C34878D82A}">
                    <a16:rowId xmlns:a16="http://schemas.microsoft.com/office/drawing/2014/main" val="10003"/>
                  </a:ext>
                </a:extLst>
              </a:tr>
              <a:tr h="979472">
                <a:tc vMerge="1">
                  <a:txBody>
                    <a:bodyPr/>
                    <a:lstStyle/>
                    <a:p>
                      <a:endParaRPr lang="en-US" sz="1400" dirty="0"/>
                    </a:p>
                  </a:txBody>
                  <a:tcPr marL="3572" marR="3572" marT="357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3E9"/>
                    </a:solidFill>
                  </a:tcPr>
                </a:tc>
                <a:tc vMerge="1">
                  <a:txBody>
                    <a:bodyPr/>
                    <a:lstStyle/>
                    <a:p>
                      <a:pPr marL="171450" indent="-171450">
                        <a:buFont typeface="Arial" charset="0"/>
                        <a:buChar char="•"/>
                      </a:pPr>
                      <a:endParaRPr lang="en-US" sz="1500" dirty="0"/>
                    </a:p>
                  </a:txBody>
                  <a:tcPr marL="3572" marR="3572" marT="357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3E9"/>
                    </a:solidFill>
                  </a:tcPr>
                </a:tc>
                <a:tc>
                  <a:txBody>
                    <a:bodyPr/>
                    <a:lstStyle/>
                    <a:p>
                      <a:pPr algn="ctr"/>
                      <a:r>
                        <a:rPr lang="en-US" sz="1400" b="1" i="0" u="none" strike="noStrike" dirty="0">
                          <a:solidFill>
                            <a:srgbClr val="000000"/>
                          </a:solidFill>
                          <a:effectLst/>
                          <a:latin typeface="Calibri" charset="0"/>
                        </a:rPr>
                        <a:t>Perpetual*</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2F5"/>
                    </a:solidFill>
                  </a:tcPr>
                </a:tc>
                <a:tc>
                  <a:txBody>
                    <a:bodyPr/>
                    <a:lstStyle/>
                    <a:p>
                      <a:pPr marL="0" marR="0" indent="0" algn="ctr" defTabSz="914377" rtl="0" eaLnBrk="1" fontAlgn="auto" latinLnBrk="0" hangingPunct="1">
                        <a:lnSpc>
                          <a:spcPct val="100000"/>
                        </a:lnSpc>
                        <a:spcBef>
                          <a:spcPts val="0"/>
                        </a:spcBef>
                        <a:spcAft>
                          <a:spcPts val="0"/>
                        </a:spcAft>
                        <a:buClrTx/>
                        <a:buSzTx/>
                        <a:buFont typeface="Arial" charset="0"/>
                        <a:buNone/>
                        <a:tabLst/>
                        <a:defRPr/>
                      </a:pPr>
                      <a:r>
                        <a:rPr lang="en-US" sz="1400" b="1" i="0" u="none" strike="noStrike" dirty="0">
                          <a:solidFill>
                            <a:srgbClr val="000000"/>
                          </a:solidFill>
                          <a:effectLst/>
                          <a:latin typeface="Calibri" charset="0"/>
                        </a:rPr>
                        <a:t>$1000/Virtual</a:t>
                      </a:r>
                      <a:r>
                        <a:rPr lang="en-US" sz="1400" b="1" i="0" u="none" strike="noStrike" baseline="0" dirty="0">
                          <a:solidFill>
                            <a:srgbClr val="000000"/>
                          </a:solidFill>
                          <a:effectLst/>
                          <a:latin typeface="Calibri" charset="0"/>
                        </a:rPr>
                        <a:t> Server</a:t>
                      </a:r>
                      <a:endParaRPr lang="en-US" sz="1400" dirty="0"/>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2F5"/>
                    </a:solidFill>
                  </a:tcPr>
                </a:tc>
                <a:tc>
                  <a:txBody>
                    <a:bodyPr/>
                    <a:lstStyle/>
                    <a:p>
                      <a:pPr marL="0" indent="0" algn="l" fontAlgn="t">
                        <a:buFont typeface="Arial" charset="0"/>
                        <a:buNone/>
                      </a:pPr>
                      <a:r>
                        <a:rPr lang="en-US" sz="1400" b="1" i="0" u="none" strike="noStrike" baseline="0" dirty="0">
                          <a:solidFill>
                            <a:srgbClr val="000000"/>
                          </a:solidFill>
                          <a:effectLst/>
                          <a:latin typeface="Calibri" charset="0"/>
                        </a:rPr>
                        <a:t>Support for 1</a:t>
                      </a:r>
                      <a:r>
                        <a:rPr lang="en-US" sz="1400" b="1" i="0" u="none" strike="noStrike" baseline="30000" dirty="0">
                          <a:solidFill>
                            <a:srgbClr val="000000"/>
                          </a:solidFill>
                          <a:effectLst/>
                          <a:latin typeface="Calibri" charset="0"/>
                        </a:rPr>
                        <a:t>st</a:t>
                      </a:r>
                      <a:r>
                        <a:rPr lang="en-US" sz="1400" b="1" i="0" u="none" strike="noStrike" baseline="0" dirty="0">
                          <a:solidFill>
                            <a:srgbClr val="000000"/>
                          </a:solidFill>
                          <a:effectLst/>
                          <a:latin typeface="Calibri" charset="0"/>
                        </a:rPr>
                        <a:t> year included</a:t>
                      </a:r>
                    </a:p>
                    <a:p>
                      <a:pPr marL="0" marR="0" lvl="0" indent="0" algn="l" defTabSz="457200" rtl="0" eaLnBrk="1" fontAlgn="t" latinLnBrk="0" hangingPunct="1">
                        <a:lnSpc>
                          <a:spcPct val="100000"/>
                        </a:lnSpc>
                        <a:spcBef>
                          <a:spcPts val="0"/>
                        </a:spcBef>
                        <a:spcAft>
                          <a:spcPts val="0"/>
                        </a:spcAft>
                        <a:buClrTx/>
                        <a:buSzTx/>
                        <a:buFont typeface="Arial" charset="0"/>
                        <a:buNone/>
                        <a:tabLst/>
                        <a:defRPr/>
                      </a:pPr>
                      <a:endParaRPr lang="en-US" sz="1400" b="1" i="0" u="none" strike="noStrike" baseline="0" dirty="0">
                        <a:solidFill>
                          <a:srgbClr val="000000"/>
                        </a:solidFill>
                        <a:effectLst/>
                        <a:latin typeface="Calibri" charset="0"/>
                      </a:endParaRPr>
                    </a:p>
                    <a:p>
                      <a:pPr marL="0" marR="0" lvl="0" indent="0" algn="l" defTabSz="457200" rtl="0" eaLnBrk="1" fontAlgn="t" latinLnBrk="0" hangingPunct="1">
                        <a:lnSpc>
                          <a:spcPct val="100000"/>
                        </a:lnSpc>
                        <a:spcBef>
                          <a:spcPts val="0"/>
                        </a:spcBef>
                        <a:spcAft>
                          <a:spcPts val="0"/>
                        </a:spcAft>
                        <a:buClrTx/>
                        <a:buSzTx/>
                        <a:buFont typeface="Arial" charset="0"/>
                        <a:buNone/>
                        <a:tabLst/>
                        <a:defRPr/>
                      </a:pPr>
                      <a:r>
                        <a:rPr lang="en-US" sz="1400" b="1" i="0" u="none" strike="noStrike" baseline="0" dirty="0">
                          <a:solidFill>
                            <a:srgbClr val="000000"/>
                          </a:solidFill>
                          <a:effectLst/>
                          <a:latin typeface="Calibri" charset="0"/>
                        </a:rPr>
                        <a:t>20% of the license price charged for S&amp;S after 1</a:t>
                      </a:r>
                      <a:r>
                        <a:rPr lang="en-US" sz="1400" b="1" i="0" u="none" strike="noStrike" baseline="30000" dirty="0">
                          <a:solidFill>
                            <a:srgbClr val="000000"/>
                          </a:solidFill>
                          <a:effectLst/>
                          <a:latin typeface="Calibri" charset="0"/>
                        </a:rPr>
                        <a:t>st</a:t>
                      </a:r>
                      <a:r>
                        <a:rPr lang="en-US" sz="1400" b="1" i="0" u="none" strike="noStrike" baseline="0" dirty="0">
                          <a:solidFill>
                            <a:srgbClr val="000000"/>
                          </a:solidFill>
                          <a:effectLst/>
                          <a:latin typeface="Calibri" charset="0"/>
                        </a:rPr>
                        <a:t> year</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2F5"/>
                    </a:solidFill>
                  </a:tcPr>
                </a:tc>
                <a:extLst>
                  <a:ext uri="{0D108BD9-81ED-4DB2-BD59-A6C34878D82A}">
                    <a16:rowId xmlns:a16="http://schemas.microsoft.com/office/drawing/2014/main" val="10004"/>
                  </a:ext>
                </a:extLst>
              </a:tr>
            </a:tbl>
          </a:graphicData>
        </a:graphic>
      </p:graphicFrame>
      <p:sp>
        <p:nvSpPr>
          <p:cNvPr id="6" name="TextBox 5">
            <a:extLst>
              <a:ext uri="{FF2B5EF4-FFF2-40B4-BE49-F238E27FC236}">
                <a16:creationId xmlns:a16="http://schemas.microsoft.com/office/drawing/2014/main" id="{108719BD-50E9-4288-8A65-84392E1DACF4}"/>
              </a:ext>
            </a:extLst>
          </p:cNvPr>
          <p:cNvSpPr txBox="1"/>
          <p:nvPr/>
        </p:nvSpPr>
        <p:spPr>
          <a:xfrm>
            <a:off x="417910" y="4656409"/>
            <a:ext cx="8615255" cy="461665"/>
          </a:xfrm>
          <a:prstGeom prst="rect">
            <a:avLst/>
          </a:prstGeom>
          <a:noFill/>
        </p:spPr>
        <p:txBody>
          <a:bodyPr wrap="square" rtlCol="0">
            <a:spAutoFit/>
          </a:bodyPr>
          <a:lstStyle/>
          <a:p>
            <a:r>
              <a:rPr lang="en-US" sz="1200" dirty="0"/>
              <a:t>*Perpetual available on Passport advantage and </a:t>
            </a:r>
            <a:r>
              <a:rPr lang="en-US" sz="1200" dirty="0" err="1"/>
              <a:t>eConfig</a:t>
            </a:r>
            <a:endParaRPr lang="en-US" sz="1200" dirty="0"/>
          </a:p>
          <a:p>
            <a:r>
              <a:rPr lang="en-US" sz="1200" dirty="0"/>
              <a:t>**Monthly available only on Passport advantage</a:t>
            </a:r>
          </a:p>
        </p:txBody>
      </p:sp>
    </p:spTree>
    <p:extLst>
      <p:ext uri="{BB962C8B-B14F-4D97-AF65-F5344CB8AC3E}">
        <p14:creationId xmlns:p14="http://schemas.microsoft.com/office/powerpoint/2010/main" val="2141194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8440E86-AB7D-48B1-A311-20619BBD68A1}"/>
              </a:ext>
            </a:extLst>
          </p:cNvPr>
          <p:cNvSpPr/>
          <p:nvPr/>
        </p:nvSpPr>
        <p:spPr>
          <a:xfrm>
            <a:off x="3039831" y="981075"/>
            <a:ext cx="3013085" cy="336349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noAutofit/>
          </a:bodyPr>
          <a:lstStyle/>
          <a:p>
            <a:pPr algn="ctr"/>
            <a:endParaRPr lang="en-CA" sz="1200" dirty="0" err="1">
              <a:solidFill>
                <a:srgbClr val="FFFFFF"/>
              </a:solidFill>
              <a:latin typeface="Arial"/>
              <a:cs typeface="Arial"/>
            </a:endParaRPr>
          </a:p>
        </p:txBody>
      </p:sp>
      <p:sp>
        <p:nvSpPr>
          <p:cNvPr id="12" name="Rectangle 11">
            <a:extLst>
              <a:ext uri="{FF2B5EF4-FFF2-40B4-BE49-F238E27FC236}">
                <a16:creationId xmlns:a16="http://schemas.microsoft.com/office/drawing/2014/main" id="{504E6E37-5F46-4E0B-BD64-570075C03B6D}"/>
              </a:ext>
            </a:extLst>
          </p:cNvPr>
          <p:cNvSpPr/>
          <p:nvPr/>
        </p:nvSpPr>
        <p:spPr>
          <a:xfrm>
            <a:off x="6120044" y="981075"/>
            <a:ext cx="2844800" cy="336349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noAutofit/>
          </a:bodyPr>
          <a:lstStyle/>
          <a:p>
            <a:pPr algn="ctr"/>
            <a:endParaRPr lang="en-CA" sz="1200" dirty="0" err="1">
              <a:solidFill>
                <a:srgbClr val="FFFFFF"/>
              </a:solidFill>
              <a:latin typeface="Arial"/>
              <a:cs typeface="Arial"/>
            </a:endParaRPr>
          </a:p>
        </p:txBody>
      </p:sp>
      <p:sp>
        <p:nvSpPr>
          <p:cNvPr id="3" name="Title 2">
            <a:extLst>
              <a:ext uri="{FF2B5EF4-FFF2-40B4-BE49-F238E27FC236}">
                <a16:creationId xmlns:a16="http://schemas.microsoft.com/office/drawing/2014/main" id="{09035CFA-A2EA-498B-A860-4DA4E2B16E18}"/>
              </a:ext>
            </a:extLst>
          </p:cNvPr>
          <p:cNvSpPr>
            <a:spLocks noGrp="1"/>
          </p:cNvSpPr>
          <p:nvPr>
            <p:ph type="title"/>
          </p:nvPr>
        </p:nvSpPr>
        <p:spPr>
          <a:xfrm>
            <a:off x="228600" y="242203"/>
            <a:ext cx="6400800" cy="640080"/>
          </a:xfrm>
        </p:spPr>
        <p:txBody>
          <a:bodyPr/>
          <a:lstStyle/>
          <a:p>
            <a:r>
              <a:rPr lang="en-CA" dirty="0"/>
              <a:t>Competitive Pricing</a:t>
            </a:r>
          </a:p>
        </p:txBody>
      </p:sp>
      <p:sp>
        <p:nvSpPr>
          <p:cNvPr id="4" name="Text Placeholder 3">
            <a:extLst>
              <a:ext uri="{FF2B5EF4-FFF2-40B4-BE49-F238E27FC236}">
                <a16:creationId xmlns:a16="http://schemas.microsoft.com/office/drawing/2014/main" id="{3DD351FD-4A31-43EC-9DB7-DF23EFB6808A}"/>
              </a:ext>
            </a:extLst>
          </p:cNvPr>
          <p:cNvSpPr>
            <a:spLocks noGrp="1"/>
          </p:cNvSpPr>
          <p:nvPr>
            <p:ph type="body" sz="quarter" idx="12"/>
          </p:nvPr>
        </p:nvSpPr>
        <p:spPr>
          <a:xfrm>
            <a:off x="6187172" y="1093469"/>
            <a:ext cx="2710544" cy="3589655"/>
          </a:xfrm>
        </p:spPr>
        <p:txBody>
          <a:bodyPr/>
          <a:lstStyle/>
          <a:p>
            <a:pPr algn="ctr"/>
            <a:r>
              <a:rPr lang="en-CA" sz="1800" b="1" dirty="0"/>
              <a:t>AWS </a:t>
            </a:r>
            <a:r>
              <a:rPr lang="en-CA" sz="1800" b="1" dirty="0" err="1"/>
              <a:t>Rekognition</a:t>
            </a:r>
            <a:endParaRPr lang="en-CA" sz="1800" b="1" dirty="0"/>
          </a:p>
          <a:p>
            <a:endParaRPr lang="en-CA" dirty="0"/>
          </a:p>
          <a:p>
            <a:r>
              <a:rPr lang="en-CA" dirty="0"/>
              <a:t>Provides object detection within video images for $1 per 1000 images up to 1M and $0.80 per 1000 after that</a:t>
            </a:r>
          </a:p>
          <a:p>
            <a:r>
              <a:rPr lang="en-CA" dirty="0"/>
              <a:t>2.6 million inferences per month = $2280 per model</a:t>
            </a:r>
          </a:p>
          <a:p>
            <a:r>
              <a:rPr lang="en-CA" dirty="0"/>
              <a:t>Three year total cost</a:t>
            </a:r>
            <a:br>
              <a:rPr lang="en-CA" dirty="0"/>
            </a:br>
            <a:r>
              <a:rPr lang="en-CA" dirty="0"/>
              <a:t>= $82,080 </a:t>
            </a:r>
            <a:r>
              <a:rPr lang="en-CA" b="1" dirty="0"/>
              <a:t>per model</a:t>
            </a:r>
          </a:p>
        </p:txBody>
      </p:sp>
      <p:sp>
        <p:nvSpPr>
          <p:cNvPr id="10" name="Rectangle 9">
            <a:extLst>
              <a:ext uri="{FF2B5EF4-FFF2-40B4-BE49-F238E27FC236}">
                <a16:creationId xmlns:a16="http://schemas.microsoft.com/office/drawing/2014/main" id="{1D06ACF8-42A8-4B3D-A13F-59FEF7F20006}"/>
              </a:ext>
            </a:extLst>
          </p:cNvPr>
          <p:cNvSpPr/>
          <p:nvPr/>
        </p:nvSpPr>
        <p:spPr>
          <a:xfrm>
            <a:off x="127903" y="981075"/>
            <a:ext cx="2844800" cy="336349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noAutofit/>
          </a:bodyPr>
          <a:lstStyle/>
          <a:p>
            <a:pPr algn="ctr"/>
            <a:endParaRPr lang="en-CA" sz="1200" dirty="0" err="1">
              <a:solidFill>
                <a:srgbClr val="FFFFFF"/>
              </a:solidFill>
              <a:latin typeface="Arial"/>
              <a:cs typeface="Arial"/>
            </a:endParaRPr>
          </a:p>
        </p:txBody>
      </p:sp>
      <p:sp>
        <p:nvSpPr>
          <p:cNvPr id="5" name="Text Placeholder 4">
            <a:extLst>
              <a:ext uri="{FF2B5EF4-FFF2-40B4-BE49-F238E27FC236}">
                <a16:creationId xmlns:a16="http://schemas.microsoft.com/office/drawing/2014/main" id="{F256287C-BC99-436E-9FC5-9A6BB37BE5BF}"/>
              </a:ext>
            </a:extLst>
          </p:cNvPr>
          <p:cNvSpPr>
            <a:spLocks noGrp="1"/>
          </p:cNvSpPr>
          <p:nvPr>
            <p:ph type="body" sz="quarter" idx="13"/>
          </p:nvPr>
        </p:nvSpPr>
        <p:spPr/>
        <p:txBody>
          <a:bodyPr/>
          <a:lstStyle/>
          <a:p>
            <a:r>
              <a:rPr lang="en-CA" dirty="0"/>
              <a:t> </a:t>
            </a:r>
          </a:p>
        </p:txBody>
      </p:sp>
      <p:sp>
        <p:nvSpPr>
          <p:cNvPr id="6" name="Text Placeholder 5">
            <a:extLst>
              <a:ext uri="{FF2B5EF4-FFF2-40B4-BE49-F238E27FC236}">
                <a16:creationId xmlns:a16="http://schemas.microsoft.com/office/drawing/2014/main" id="{0FA5B05A-B17E-46A1-9385-6656476F7439}"/>
              </a:ext>
            </a:extLst>
          </p:cNvPr>
          <p:cNvSpPr>
            <a:spLocks noGrp="1"/>
          </p:cNvSpPr>
          <p:nvPr>
            <p:ph type="body" sz="quarter" idx="14"/>
          </p:nvPr>
        </p:nvSpPr>
        <p:spPr>
          <a:xfrm>
            <a:off x="228600" y="1093470"/>
            <a:ext cx="2710544" cy="3207598"/>
          </a:xfrm>
        </p:spPr>
        <p:txBody>
          <a:bodyPr/>
          <a:lstStyle/>
          <a:p>
            <a:pPr algn="ctr"/>
            <a:r>
              <a:rPr lang="en-CA" sz="1800" b="1" dirty="0"/>
              <a:t>Google Vision</a:t>
            </a:r>
          </a:p>
          <a:p>
            <a:endParaRPr lang="en-CA" dirty="0"/>
          </a:p>
          <a:p>
            <a:r>
              <a:rPr lang="en-CA" dirty="0"/>
              <a:t>Provides object detection for $1.50 per 1000 frames of data labelling.</a:t>
            </a:r>
          </a:p>
          <a:p>
            <a:r>
              <a:rPr lang="en-CA" dirty="0"/>
              <a:t>2.6 million inferences per month = $3900 per month </a:t>
            </a:r>
            <a:br>
              <a:rPr lang="en-CA" dirty="0"/>
            </a:br>
            <a:r>
              <a:rPr lang="en-CA" b="1" dirty="0"/>
              <a:t>per model</a:t>
            </a:r>
          </a:p>
          <a:p>
            <a:r>
              <a:rPr lang="en-CA" dirty="0"/>
              <a:t>Three year total cost </a:t>
            </a:r>
            <a:br>
              <a:rPr lang="en-CA" dirty="0"/>
            </a:br>
            <a:r>
              <a:rPr lang="en-CA" dirty="0"/>
              <a:t>= $140,400 </a:t>
            </a:r>
            <a:r>
              <a:rPr lang="en-CA" b="1" dirty="0"/>
              <a:t>per model</a:t>
            </a:r>
          </a:p>
        </p:txBody>
      </p:sp>
      <p:sp>
        <p:nvSpPr>
          <p:cNvPr id="7" name="Text Placeholder 6">
            <a:extLst>
              <a:ext uri="{FF2B5EF4-FFF2-40B4-BE49-F238E27FC236}">
                <a16:creationId xmlns:a16="http://schemas.microsoft.com/office/drawing/2014/main" id="{B74427A3-BFA9-4013-B90B-3604C7975D01}"/>
              </a:ext>
            </a:extLst>
          </p:cNvPr>
          <p:cNvSpPr>
            <a:spLocks noGrp="1"/>
          </p:cNvSpPr>
          <p:nvPr>
            <p:ph type="body" sz="quarter" idx="15"/>
          </p:nvPr>
        </p:nvSpPr>
        <p:spPr>
          <a:xfrm>
            <a:off x="3124200" y="1093469"/>
            <a:ext cx="2844800" cy="3589655"/>
          </a:xfrm>
        </p:spPr>
        <p:txBody>
          <a:bodyPr/>
          <a:lstStyle/>
          <a:p>
            <a:pPr algn="ctr"/>
            <a:r>
              <a:rPr lang="en-CA" sz="1800" b="1" dirty="0"/>
              <a:t>Microsoft Custom Vision</a:t>
            </a:r>
          </a:p>
          <a:p>
            <a:endParaRPr lang="en-CA" dirty="0"/>
          </a:p>
          <a:p>
            <a:r>
              <a:rPr lang="en-CA" dirty="0"/>
              <a:t>Provides object detection and image classification for $1.35 per 1000 frames – </a:t>
            </a:r>
            <a:r>
              <a:rPr lang="en-CA" b="1" dirty="0"/>
              <a:t>No Support</a:t>
            </a:r>
          </a:p>
          <a:p>
            <a:r>
              <a:rPr lang="en-CA" dirty="0"/>
              <a:t>2.6 million inferences per month = $3510 per month per model</a:t>
            </a:r>
          </a:p>
          <a:p>
            <a:r>
              <a:rPr lang="en-CA" dirty="0"/>
              <a:t>Three years total cost</a:t>
            </a:r>
            <a:br>
              <a:rPr lang="en-CA" dirty="0"/>
            </a:br>
            <a:r>
              <a:rPr lang="en-CA" dirty="0"/>
              <a:t>= $126,360 </a:t>
            </a:r>
            <a:r>
              <a:rPr lang="en-CA" b="1" dirty="0"/>
              <a:t>per model</a:t>
            </a:r>
          </a:p>
        </p:txBody>
      </p:sp>
      <p:sp>
        <p:nvSpPr>
          <p:cNvPr id="9" name="TextBox 8">
            <a:extLst>
              <a:ext uri="{FF2B5EF4-FFF2-40B4-BE49-F238E27FC236}">
                <a16:creationId xmlns:a16="http://schemas.microsoft.com/office/drawing/2014/main" id="{11684EF8-7ED6-4E5D-8CCC-83BF66B6F39C}"/>
              </a:ext>
            </a:extLst>
          </p:cNvPr>
          <p:cNvSpPr txBox="1"/>
          <p:nvPr/>
        </p:nvSpPr>
        <p:spPr>
          <a:xfrm>
            <a:off x="323080" y="4555756"/>
            <a:ext cx="8497839" cy="338554"/>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600" dirty="0"/>
              <a:t>Use case: 1 Frame per second @30 days = 2.6 million images inferred against ONE model.</a:t>
            </a:r>
          </a:p>
        </p:txBody>
      </p:sp>
    </p:spTree>
    <p:extLst>
      <p:ext uri="{BB962C8B-B14F-4D97-AF65-F5344CB8AC3E}">
        <p14:creationId xmlns:p14="http://schemas.microsoft.com/office/powerpoint/2010/main" val="2797302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 y="2379"/>
            <a:ext cx="9215913" cy="5138742"/>
          </a:xfrm>
          <a:prstGeom prst="rect">
            <a:avLst/>
          </a:prstGeom>
        </p:spPr>
      </p:pic>
      <p:pic>
        <p:nvPicPr>
          <p:cNvPr id="42" name="Picture 41">
            <a:extLst>
              <a:ext uri="{FF2B5EF4-FFF2-40B4-BE49-F238E27FC236}">
                <a16:creationId xmlns:a16="http://schemas.microsoft.com/office/drawing/2014/main" id="{A08FA468-E44E-0A4E-B574-A4901958FCA6}"/>
              </a:ext>
            </a:extLst>
          </p:cNvPr>
          <p:cNvPicPr>
            <a:picLocks noChangeAspect="1"/>
          </p:cNvPicPr>
          <p:nvPr/>
        </p:nvPicPr>
        <p:blipFill>
          <a:blip r:embed="rId4" cstate="screen">
            <a:extLst>
              <a:ext uri="{BEBA8EAE-BF5A-486C-A8C5-ECC9F3942E4B}">
                <a14:imgProps xmlns:a14="http://schemas.microsoft.com/office/drawing/2010/main">
                  <a14:imgLayer>
                    <a14:imgEffect>
                      <a14:backgroundRemoval t="9953" b="99645" l="6533" r="98600">
                        <a14:foregroundMark x1="90733" y1="27607" x2="93733" y2="85545"/>
                        <a14:foregroundMark x1="93733" y1="85545" x2="92267" y2="94431"/>
                        <a14:foregroundMark x1="92267" y1="94431" x2="61267" y2="96327"/>
                        <a14:foregroundMark x1="68333" y1="92062" x2="70200" y2="72867"/>
                        <a14:foregroundMark x1="70200" y1="72867" x2="70200" y2="72867"/>
                        <a14:foregroundMark x1="97000" y1="24289" x2="96467" y2="46327"/>
                        <a14:foregroundMark x1="96467" y1="46327" x2="99133" y2="70735"/>
                        <a14:foregroundMark x1="99133" y1="70735" x2="98600" y2="83531"/>
                        <a14:foregroundMark x1="98600" y1="83531" x2="94533" y2="99763"/>
                        <a14:foregroundMark x1="9133" y1="79502" x2="6800" y2="89218"/>
                        <a14:foregroundMark x1="6800" y1="89218" x2="6533" y2="98697"/>
                        <a14:foregroundMark x1="6533" y1="98697" x2="15067" y2="95853"/>
                        <a14:foregroundMark x1="59933" y1="30569" x2="55933" y2="37204"/>
                        <a14:foregroundMark x1="55933" y1="37204" x2="62067" y2="36611"/>
                        <a14:foregroundMark x1="62067" y1="36611" x2="56933" y2="29858"/>
                        <a14:foregroundMark x1="56933" y1="29858" x2="55067" y2="29028"/>
                        <a14:foregroundMark x1="57533" y1="27133" x2="65600" y2="35782"/>
                      </a14:backgroundRemoval>
                    </a14:imgEffect>
                    <a14:imgEffect>
                      <a14:sharpenSoften amount="-53000"/>
                    </a14:imgEffect>
                    <a14:imgEffect>
                      <a14:colorTemperature colorTemp="6373"/>
                    </a14:imgEffect>
                    <a14:imgEffect>
                      <a14:brightnessContrast bright="-25000"/>
                    </a14:imgEffect>
                  </a14:imgLayer>
                </a14:imgProps>
              </a:ext>
              <a:ext uri="{28A0092B-C50C-407E-A947-70E740481C1C}">
                <a14:useLocalDpi xmlns:a14="http://schemas.microsoft.com/office/drawing/2010/main"/>
              </a:ext>
            </a:extLst>
          </a:blip>
          <a:stretch>
            <a:fillRect/>
          </a:stretch>
        </p:blipFill>
        <p:spPr>
          <a:xfrm>
            <a:off x="-13" y="2379"/>
            <a:ext cx="9215913" cy="5138742"/>
          </a:xfrm>
          <a:prstGeom prst="rect">
            <a:avLst/>
          </a:prstGeom>
        </p:spPr>
      </p:pic>
      <p:pic>
        <p:nvPicPr>
          <p:cNvPr id="44" name="Picture 43">
            <a:extLst>
              <a:ext uri="{FF2B5EF4-FFF2-40B4-BE49-F238E27FC236}">
                <a16:creationId xmlns:a16="http://schemas.microsoft.com/office/drawing/2014/main" id="{F824C97F-5C7E-C34F-A261-55D5AB250F2D}"/>
              </a:ext>
            </a:extLst>
          </p:cNvPr>
          <p:cNvPicPr>
            <a:picLocks noChangeAspect="1"/>
          </p:cNvPicPr>
          <p:nvPr/>
        </p:nvPicPr>
        <p:blipFill>
          <a:blip r:embed="rId5" cstate="screen">
            <a:extLst>
              <a:ext uri="{BEBA8EAE-BF5A-486C-A8C5-ECC9F3942E4B}">
                <a14:imgProps xmlns:a14="http://schemas.microsoft.com/office/drawing/2010/main">
                  <a14:imgLayer>
                    <a14:imgEffect>
                      <a14:backgroundRemoval t="9953" b="99882" l="9067" r="97733">
                        <a14:foregroundMark x1="59133" y1="30213" x2="54267" y2="35071"/>
                        <a14:foregroundMark x1="54267" y1="35071" x2="51267" y2="43365"/>
                        <a14:foregroundMark x1="51267" y1="43365" x2="56733" y2="46090"/>
                        <a14:foregroundMark x1="56733" y1="46090" x2="58267" y2="36019"/>
                        <a14:foregroundMark x1="58267" y1="36019" x2="61733" y2="44076"/>
                        <a14:foregroundMark x1="61733" y1="44076" x2="64000" y2="34360"/>
                        <a14:foregroundMark x1="64000" y1="34360" x2="58333" y2="27488"/>
                        <a14:foregroundMark x1="58333" y1="27488" x2="55067" y2="28673"/>
                        <a14:foregroundMark x1="6933" y1="99408" x2="10333" y2="81280"/>
                        <a14:foregroundMark x1="10333" y1="81280" x2="12933" y2="90284"/>
                        <a14:foregroundMark x1="12933" y1="90284" x2="17200" y2="96564"/>
                        <a14:foregroundMark x1="17200" y1="96564" x2="22467" y2="97038"/>
                        <a14:foregroundMark x1="22467" y1="97038" x2="27333" y2="92180"/>
                        <a14:foregroundMark x1="27333" y1="92180" x2="31133" y2="85545"/>
                        <a14:foregroundMark x1="31133" y1="85545" x2="35667" y2="90640"/>
                        <a14:foregroundMark x1="35667" y1="90640" x2="32200" y2="99171"/>
                        <a14:foregroundMark x1="32200" y1="99171" x2="9067" y2="98460"/>
                        <a14:foregroundMark x1="58867" y1="93128" x2="58600" y2="99882"/>
                        <a14:foregroundMark x1="94533" y1="23460" x2="97733" y2="89692"/>
                        <a14:foregroundMark x1="97733" y1="89692" x2="93733" y2="99882"/>
                      </a14:backgroundRemoval>
                    </a14:imgEffect>
                    <a14:imgEffect>
                      <a14:sharpenSoften amount="-100000"/>
                    </a14:imgEffect>
                    <a14:imgEffect>
                      <a14:colorTemperature colorTemp="6570"/>
                    </a14:imgEffect>
                    <a14:imgEffect>
                      <a14:saturation sat="153000"/>
                    </a14:imgEffect>
                  </a14:imgLayer>
                </a14:imgProps>
              </a:ext>
              <a:ext uri="{28A0092B-C50C-407E-A947-70E740481C1C}">
                <a14:useLocalDpi xmlns:a14="http://schemas.microsoft.com/office/drawing/2010/main"/>
              </a:ext>
            </a:extLst>
          </a:blip>
          <a:stretch>
            <a:fillRect/>
          </a:stretch>
        </p:blipFill>
        <p:spPr>
          <a:xfrm>
            <a:off x="-4233" y="2379"/>
            <a:ext cx="9220134" cy="5138742"/>
          </a:xfrm>
          <a:prstGeom prst="rect">
            <a:avLst/>
          </a:prstGeom>
        </p:spPr>
      </p:pic>
      <p:sp>
        <p:nvSpPr>
          <p:cNvPr id="3" name="TextBox 2"/>
          <p:cNvSpPr txBox="1"/>
          <p:nvPr/>
        </p:nvSpPr>
        <p:spPr>
          <a:xfrm>
            <a:off x="109420" y="76385"/>
            <a:ext cx="2883923" cy="1443985"/>
          </a:xfrm>
          <a:prstGeom prst="rect">
            <a:avLst/>
          </a:prstGeom>
          <a:noFill/>
        </p:spPr>
        <p:txBody>
          <a:bodyPr wrap="square" rtlCol="0">
            <a:spAutoFit/>
          </a:bodyPr>
          <a:lstStyle/>
          <a:p>
            <a:pPr defTabSz="684245">
              <a:defRPr/>
            </a:pPr>
            <a:r>
              <a:rPr lang="en-US" sz="2196" dirty="0">
                <a:solidFill>
                  <a:srgbClr val="000000"/>
                </a:solidFill>
                <a:latin typeface="Lubalin for IBM Book" charset="0"/>
                <a:ea typeface="Lubalin for IBM Book" charset="0"/>
                <a:cs typeface="Lubalin for IBM Book" charset="0"/>
              </a:rPr>
              <a:t>There was a time when a 3 year old could spot a bird better than a computer</a:t>
            </a:r>
            <a:r>
              <a:rPr lang="mr-IN" sz="2196" dirty="0">
                <a:solidFill>
                  <a:srgbClr val="000000"/>
                </a:solidFill>
                <a:latin typeface="Lubalin for IBM Book" charset="0"/>
                <a:ea typeface="Lubalin for IBM Book" charset="0"/>
                <a:cs typeface="Lubalin for IBM Book" charset="0"/>
              </a:rPr>
              <a:t>…</a:t>
            </a:r>
            <a:endParaRPr lang="en-US" sz="2196" dirty="0">
              <a:solidFill>
                <a:srgbClr val="000000"/>
              </a:solidFill>
              <a:latin typeface="Lubalin for IBM Book" charset="0"/>
              <a:ea typeface="Lubalin for IBM Book" charset="0"/>
              <a:cs typeface="Lubalin for IBM Book" charset="0"/>
            </a:endParaRPr>
          </a:p>
        </p:txBody>
      </p:sp>
      <p:sp>
        <p:nvSpPr>
          <p:cNvPr id="41" name="TextBox 40">
            <a:extLst>
              <a:ext uri="{FF2B5EF4-FFF2-40B4-BE49-F238E27FC236}">
                <a16:creationId xmlns:a16="http://schemas.microsoft.com/office/drawing/2014/main" id="{0A142BDC-05E6-0F49-8808-504020958A60}"/>
              </a:ext>
            </a:extLst>
          </p:cNvPr>
          <p:cNvSpPr txBox="1"/>
          <p:nvPr/>
        </p:nvSpPr>
        <p:spPr>
          <a:xfrm>
            <a:off x="105199" y="76383"/>
            <a:ext cx="2888143" cy="1443985"/>
          </a:xfrm>
          <a:prstGeom prst="rect">
            <a:avLst/>
          </a:prstGeom>
          <a:noFill/>
        </p:spPr>
        <p:txBody>
          <a:bodyPr wrap="square" rtlCol="0">
            <a:spAutoFit/>
          </a:bodyPr>
          <a:lstStyle/>
          <a:p>
            <a:pPr defTabSz="684245">
              <a:defRPr/>
            </a:pPr>
            <a:r>
              <a:rPr lang="en-US" sz="2196" dirty="0">
                <a:solidFill>
                  <a:srgbClr val="000000"/>
                </a:solidFill>
                <a:latin typeface="Lubalin for IBM Book" charset="0"/>
                <a:ea typeface="Lubalin for IBM Book" charset="0"/>
                <a:cs typeface="Lubalin for IBM Book" charset="0"/>
              </a:rPr>
              <a:t>Today humans have about a </a:t>
            </a:r>
            <a:r>
              <a:rPr lang="en-US" sz="2196" b="1" dirty="0">
                <a:solidFill>
                  <a:srgbClr val="000000"/>
                </a:solidFill>
                <a:latin typeface="Lubalin for IBM Book" charset="0"/>
                <a:ea typeface="Lubalin for IBM Book" charset="0"/>
                <a:cs typeface="Lubalin for IBM Book" charset="0"/>
              </a:rPr>
              <a:t>5% error rate</a:t>
            </a:r>
            <a:r>
              <a:rPr lang="en-US" sz="2196" dirty="0">
                <a:solidFill>
                  <a:srgbClr val="000000"/>
                </a:solidFill>
                <a:latin typeface="Lubalin for IBM Book" charset="0"/>
                <a:ea typeface="Lubalin for IBM Book" charset="0"/>
                <a:cs typeface="Lubalin for IBM Book" charset="0"/>
              </a:rPr>
              <a:t> when it comes to object recognition</a:t>
            </a:r>
          </a:p>
        </p:txBody>
      </p:sp>
      <p:sp>
        <p:nvSpPr>
          <p:cNvPr id="43" name="TextBox 42">
            <a:extLst>
              <a:ext uri="{FF2B5EF4-FFF2-40B4-BE49-F238E27FC236}">
                <a16:creationId xmlns:a16="http://schemas.microsoft.com/office/drawing/2014/main" id="{4CED8F6B-F8A0-E84F-BA9D-3C2CC2BEBB05}"/>
              </a:ext>
            </a:extLst>
          </p:cNvPr>
          <p:cNvSpPr txBox="1"/>
          <p:nvPr/>
        </p:nvSpPr>
        <p:spPr>
          <a:xfrm>
            <a:off x="109419" y="76383"/>
            <a:ext cx="2888143" cy="1443985"/>
          </a:xfrm>
          <a:prstGeom prst="rect">
            <a:avLst/>
          </a:prstGeom>
          <a:noFill/>
        </p:spPr>
        <p:txBody>
          <a:bodyPr wrap="square" rtlCol="0">
            <a:spAutoFit/>
          </a:bodyPr>
          <a:lstStyle/>
          <a:p>
            <a:pPr defTabSz="684245">
              <a:defRPr/>
            </a:pPr>
            <a:r>
              <a:rPr lang="en-US" sz="2196" dirty="0">
                <a:solidFill>
                  <a:srgbClr val="000000"/>
                </a:solidFill>
                <a:latin typeface="Lubalin for IBM Book" charset="0"/>
                <a:ea typeface="Lubalin for IBM Book" charset="0"/>
                <a:cs typeface="Lubalin for IBM Book" charset="0"/>
              </a:rPr>
              <a:t>Machine Learning has about a </a:t>
            </a:r>
            <a:r>
              <a:rPr lang="en-US" sz="2196" b="1" dirty="0">
                <a:solidFill>
                  <a:srgbClr val="000000"/>
                </a:solidFill>
                <a:latin typeface="Lubalin for IBM Book" charset="0"/>
                <a:ea typeface="Lubalin for IBM Book" charset="0"/>
                <a:cs typeface="Lubalin for IBM Book" charset="0"/>
              </a:rPr>
              <a:t>25% error rate</a:t>
            </a:r>
            <a:r>
              <a:rPr lang="en-US" sz="2196" dirty="0">
                <a:solidFill>
                  <a:srgbClr val="000000"/>
                </a:solidFill>
                <a:latin typeface="Lubalin for IBM Book" charset="0"/>
                <a:ea typeface="Lubalin for IBM Book" charset="0"/>
                <a:cs typeface="Lubalin for IBM Book" charset="0"/>
              </a:rPr>
              <a:t> when it comes to object recognition</a:t>
            </a:r>
          </a:p>
        </p:txBody>
      </p:sp>
      <p:sp>
        <p:nvSpPr>
          <p:cNvPr id="45" name="TextBox 44">
            <a:extLst>
              <a:ext uri="{FF2B5EF4-FFF2-40B4-BE49-F238E27FC236}">
                <a16:creationId xmlns:a16="http://schemas.microsoft.com/office/drawing/2014/main" id="{9D9E4A26-11C0-2844-94D8-915895546653}"/>
              </a:ext>
            </a:extLst>
          </p:cNvPr>
          <p:cNvSpPr txBox="1"/>
          <p:nvPr/>
        </p:nvSpPr>
        <p:spPr>
          <a:xfrm>
            <a:off x="109418" y="76383"/>
            <a:ext cx="3089053" cy="1443985"/>
          </a:xfrm>
          <a:prstGeom prst="rect">
            <a:avLst/>
          </a:prstGeom>
          <a:noFill/>
        </p:spPr>
        <p:txBody>
          <a:bodyPr wrap="square" rtlCol="0">
            <a:spAutoFit/>
          </a:bodyPr>
          <a:lstStyle/>
          <a:p>
            <a:pPr defTabSz="684245">
              <a:defRPr/>
            </a:pPr>
            <a:r>
              <a:rPr lang="en-US" sz="2196" dirty="0">
                <a:solidFill>
                  <a:srgbClr val="000000"/>
                </a:solidFill>
                <a:latin typeface="Lubalin for IBM Book" charset="0"/>
                <a:ea typeface="Lubalin for IBM Book" charset="0"/>
                <a:cs typeface="Lubalin for IBM Book" charset="0"/>
              </a:rPr>
              <a:t>Today’s Deep Learning algorithms have a </a:t>
            </a:r>
            <a:r>
              <a:rPr lang="en-US" sz="2196" b="1" dirty="0">
                <a:solidFill>
                  <a:srgbClr val="000000"/>
                </a:solidFill>
                <a:latin typeface="Lubalin for IBM Book" charset="0"/>
                <a:ea typeface="Lubalin for IBM Book" charset="0"/>
                <a:cs typeface="Lubalin for IBM Book" charset="0"/>
              </a:rPr>
              <a:t>3% error rate</a:t>
            </a:r>
            <a:r>
              <a:rPr lang="en-US" sz="2196" dirty="0">
                <a:solidFill>
                  <a:srgbClr val="000000"/>
                </a:solidFill>
                <a:latin typeface="Lubalin for IBM Book" charset="0"/>
                <a:ea typeface="Lubalin for IBM Book" charset="0"/>
                <a:cs typeface="Lubalin for IBM Book" charset="0"/>
              </a:rPr>
              <a:t> when it comes to object recognition</a:t>
            </a:r>
          </a:p>
        </p:txBody>
      </p:sp>
      <p:pic>
        <p:nvPicPr>
          <p:cNvPr id="28" name="Picture 27">
            <a:extLst>
              <a:ext uri="{FF2B5EF4-FFF2-40B4-BE49-F238E27FC236}">
                <a16:creationId xmlns:a16="http://schemas.microsoft.com/office/drawing/2014/main" id="{70671B43-FF6F-5D45-A30B-D441F2C0C4AE}"/>
              </a:ext>
            </a:extLst>
          </p:cNvPr>
          <p:cNvPicPr>
            <a:picLocks noChangeAspect="1"/>
          </p:cNvPicPr>
          <p:nvPr/>
        </p:nvPicPr>
        <p:blipFill>
          <a:blip r:embed="rId6" cstate="screen">
            <a:lum bright="70000" contrast="-70000"/>
            <a:extLst>
              <a:ext uri="{BEBA8EAE-BF5A-486C-A8C5-ECC9F3942E4B}">
                <a14:imgProps xmlns:a14="http://schemas.microsoft.com/office/drawing/2010/main">
                  <a14:imgLayer r:embed="rId7">
                    <a14:imgEffect>
                      <a14:backgroundRemoval t="9953" b="100000" l="1000" r="67867">
                        <a14:foregroundMark x1="58000" y1="27488" x2="56333" y2="42417"/>
                        <a14:backgroundMark x1="53733" y1="65758" x2="53733" y2="80806"/>
                        <a14:backgroundMark x1="60467" y1="54147" x2="59600" y2="99882"/>
                        <a14:backgroundMark x1="62000" y1="45024" x2="62000" y2="45024"/>
                        <a14:backgroundMark x1="41867" y1="27962" x2="41867" y2="31754"/>
                        <a14:backgroundMark x1="7400" y1="96564" x2="12467" y2="96801"/>
                        <a14:backgroundMark x1="17467" y1="96327" x2="37600" y2="97275"/>
                        <a14:backgroundMark x1="42333" y1="94787" x2="43867" y2="99882"/>
                      </a14:backgroundRemoval>
                    </a14:imgEffect>
                  </a14:imgLayer>
                </a14:imgProps>
              </a:ext>
              <a:ext uri="{28A0092B-C50C-407E-A947-70E740481C1C}">
                <a14:useLocalDpi xmlns:a14="http://schemas.microsoft.com/office/drawing/2010/main"/>
              </a:ext>
            </a:extLst>
          </a:blip>
          <a:stretch>
            <a:fillRect/>
          </a:stretch>
        </p:blipFill>
        <p:spPr>
          <a:xfrm>
            <a:off x="4208" y="-4516"/>
            <a:ext cx="9114429" cy="5131615"/>
          </a:xfrm>
          <a:prstGeom prst="rect">
            <a:avLst/>
          </a:prstGeom>
        </p:spPr>
      </p:pic>
      <p:grpSp>
        <p:nvGrpSpPr>
          <p:cNvPr id="9" name="Group 8">
            <a:extLst>
              <a:ext uri="{FF2B5EF4-FFF2-40B4-BE49-F238E27FC236}">
                <a16:creationId xmlns:a16="http://schemas.microsoft.com/office/drawing/2014/main" id="{0C1F06D9-BA50-B645-99E9-419128D8E830}"/>
              </a:ext>
            </a:extLst>
          </p:cNvPr>
          <p:cNvGrpSpPr/>
          <p:nvPr/>
        </p:nvGrpSpPr>
        <p:grpSpPr>
          <a:xfrm>
            <a:off x="555642" y="1039115"/>
            <a:ext cx="6761114" cy="4068678"/>
            <a:chOff x="627016" y="1110507"/>
            <a:chExt cx="6773640" cy="4076216"/>
          </a:xfrm>
        </p:grpSpPr>
        <p:sp>
          <p:nvSpPr>
            <p:cNvPr id="10" name="TextBox 9">
              <a:extLst>
                <a:ext uri="{FF2B5EF4-FFF2-40B4-BE49-F238E27FC236}">
                  <a16:creationId xmlns:a16="http://schemas.microsoft.com/office/drawing/2014/main" id="{CEF74B2A-5D72-B149-B49E-4379AACF9C6E}"/>
                </a:ext>
              </a:extLst>
            </p:cNvPr>
            <p:cNvSpPr txBox="1"/>
            <p:nvPr/>
          </p:nvSpPr>
          <p:spPr>
            <a:xfrm>
              <a:off x="4994974" y="2105996"/>
              <a:ext cx="1209881" cy="369374"/>
            </a:xfrm>
            <a:prstGeom prst="rect">
              <a:avLst/>
            </a:prstGeom>
            <a:noFill/>
          </p:spPr>
          <p:txBody>
            <a:bodyPr wrap="square" rtlCol="0">
              <a:spAutoFit/>
            </a:bodyPr>
            <a:lstStyle/>
            <a:p>
              <a:pPr defTabSz="912732" fontAlgn="base">
                <a:spcBef>
                  <a:spcPct val="0"/>
                </a:spcBef>
                <a:spcAft>
                  <a:spcPct val="0"/>
                </a:spcAft>
                <a:defRPr/>
              </a:pPr>
              <a:r>
                <a:rPr lang="en-US" sz="1796">
                  <a:solidFill>
                    <a:prstClr val="white">
                      <a:lumMod val="65000"/>
                    </a:prstClr>
                  </a:solidFill>
                  <a:latin typeface="Arial" charset="0"/>
                  <a:ea typeface="ＭＳ Ｐゴシック" charset="0"/>
                  <a:cs typeface=""/>
                </a:rPr>
                <a:t>18 04 33</a:t>
              </a:r>
            </a:p>
          </p:txBody>
        </p:sp>
        <p:grpSp>
          <p:nvGrpSpPr>
            <p:cNvPr id="11" name="Group 10">
              <a:extLst>
                <a:ext uri="{FF2B5EF4-FFF2-40B4-BE49-F238E27FC236}">
                  <a16:creationId xmlns:a16="http://schemas.microsoft.com/office/drawing/2014/main" id="{609599AC-A175-8A45-933E-E8868C3BA897}"/>
                </a:ext>
              </a:extLst>
            </p:cNvPr>
            <p:cNvGrpSpPr/>
            <p:nvPr/>
          </p:nvGrpSpPr>
          <p:grpSpPr>
            <a:xfrm>
              <a:off x="627016" y="1110507"/>
              <a:ext cx="6773640" cy="4076216"/>
              <a:chOff x="627016" y="1110507"/>
              <a:chExt cx="6773640" cy="4076216"/>
            </a:xfrm>
          </p:grpSpPr>
          <p:sp>
            <p:nvSpPr>
              <p:cNvPr id="12" name="TextBox 11">
                <a:extLst>
                  <a:ext uri="{FF2B5EF4-FFF2-40B4-BE49-F238E27FC236}">
                    <a16:creationId xmlns:a16="http://schemas.microsoft.com/office/drawing/2014/main" id="{6C2062C0-7B09-894A-9392-7B0699335945}"/>
                  </a:ext>
                </a:extLst>
              </p:cNvPr>
              <p:cNvSpPr txBox="1"/>
              <p:nvPr/>
            </p:nvSpPr>
            <p:spPr>
              <a:xfrm>
                <a:off x="627017" y="4512381"/>
                <a:ext cx="3004457" cy="369374"/>
              </a:xfrm>
              <a:prstGeom prst="rect">
                <a:avLst/>
              </a:prstGeom>
              <a:noFill/>
            </p:spPr>
            <p:txBody>
              <a:bodyPr wrap="square" rtlCol="0">
                <a:spAutoFit/>
              </a:bodyPr>
              <a:lstStyle/>
              <a:p>
                <a:pPr defTabSz="912732" fontAlgn="base">
                  <a:spcBef>
                    <a:spcPct val="0"/>
                  </a:spcBef>
                  <a:spcAft>
                    <a:spcPct val="0"/>
                  </a:spcAft>
                  <a:defRPr/>
                </a:pPr>
                <a:r>
                  <a:rPr lang="en-US" sz="1796" dirty="0">
                    <a:solidFill>
                      <a:prstClr val="white">
                        <a:lumMod val="65000"/>
                      </a:prstClr>
                    </a:solidFill>
                    <a:latin typeface="Arial" charset="0"/>
                    <a:ea typeface="ＭＳ Ｐゴシック" charset="0"/>
                    <a:cs typeface=""/>
                  </a:rPr>
                  <a:t>108 09 226 52 111 255 221</a:t>
                </a:r>
              </a:p>
            </p:txBody>
          </p:sp>
          <p:sp>
            <p:nvSpPr>
              <p:cNvPr id="13" name="TextBox 12">
                <a:extLst>
                  <a:ext uri="{FF2B5EF4-FFF2-40B4-BE49-F238E27FC236}">
                    <a16:creationId xmlns:a16="http://schemas.microsoft.com/office/drawing/2014/main" id="{52EE8FA5-16E0-B446-98F4-8C3B37E138C0}"/>
                  </a:ext>
                </a:extLst>
              </p:cNvPr>
              <p:cNvSpPr txBox="1"/>
              <p:nvPr/>
            </p:nvSpPr>
            <p:spPr>
              <a:xfrm>
                <a:off x="627016" y="4214251"/>
                <a:ext cx="3589447" cy="369374"/>
              </a:xfrm>
              <a:prstGeom prst="rect">
                <a:avLst/>
              </a:prstGeom>
              <a:noFill/>
            </p:spPr>
            <p:txBody>
              <a:bodyPr wrap="square" rtlCol="0">
                <a:spAutoFit/>
              </a:bodyPr>
              <a:lstStyle/>
              <a:p>
                <a:pPr defTabSz="912732" fontAlgn="base">
                  <a:spcBef>
                    <a:spcPct val="0"/>
                  </a:spcBef>
                  <a:spcAft>
                    <a:spcPct val="0"/>
                  </a:spcAft>
                  <a:defRPr/>
                </a:pPr>
                <a:r>
                  <a:rPr lang="en-US" sz="1796" dirty="0">
                    <a:solidFill>
                      <a:prstClr val="white">
                        <a:lumMod val="65000"/>
                      </a:prstClr>
                    </a:solidFill>
                    <a:latin typeface="Arial" charset="0"/>
                    <a:ea typeface="ＭＳ Ｐゴシック" charset="0"/>
                    <a:cs typeface=""/>
                  </a:rPr>
                  <a:t> 81 19 06 215 19 16 12 22 19 01</a:t>
                </a:r>
              </a:p>
            </p:txBody>
          </p:sp>
          <p:sp>
            <p:nvSpPr>
              <p:cNvPr id="14" name="TextBox 13">
                <a:extLst>
                  <a:ext uri="{FF2B5EF4-FFF2-40B4-BE49-F238E27FC236}">
                    <a16:creationId xmlns:a16="http://schemas.microsoft.com/office/drawing/2014/main" id="{09B74C5D-6D2C-5B4F-8597-0AC0D128CCB7}"/>
                  </a:ext>
                </a:extLst>
              </p:cNvPr>
              <p:cNvSpPr txBox="1"/>
              <p:nvPr/>
            </p:nvSpPr>
            <p:spPr>
              <a:xfrm>
                <a:off x="792479" y="3925497"/>
                <a:ext cx="3766458" cy="369374"/>
              </a:xfrm>
              <a:prstGeom prst="rect">
                <a:avLst/>
              </a:prstGeom>
              <a:noFill/>
            </p:spPr>
            <p:txBody>
              <a:bodyPr wrap="square" rtlCol="0">
                <a:spAutoFit/>
              </a:bodyPr>
              <a:lstStyle/>
              <a:p>
                <a:pPr defTabSz="912732" fontAlgn="base">
                  <a:spcBef>
                    <a:spcPct val="0"/>
                  </a:spcBef>
                  <a:spcAft>
                    <a:spcPct val="0"/>
                  </a:spcAft>
                  <a:defRPr/>
                </a:pPr>
                <a:r>
                  <a:rPr lang="en-US" sz="1796" dirty="0">
                    <a:solidFill>
                      <a:prstClr val="white">
                        <a:lumMod val="65000"/>
                      </a:prstClr>
                    </a:solidFill>
                    <a:latin typeface="Arial" charset="0"/>
                    <a:ea typeface="ＭＳ Ｐゴシック" charset="0"/>
                    <a:cs typeface=""/>
                  </a:rPr>
                  <a:t>  05 19 16 85 92 62 25 11 00 01 11</a:t>
                </a:r>
              </a:p>
            </p:txBody>
          </p:sp>
          <p:sp>
            <p:nvSpPr>
              <p:cNvPr id="15" name="TextBox 14">
                <a:extLst>
                  <a:ext uri="{FF2B5EF4-FFF2-40B4-BE49-F238E27FC236}">
                    <a16:creationId xmlns:a16="http://schemas.microsoft.com/office/drawing/2014/main" id="{55D938DD-4433-9146-AE00-83DFD5D9B7AC}"/>
                  </a:ext>
                </a:extLst>
              </p:cNvPr>
              <p:cNvSpPr txBox="1"/>
              <p:nvPr/>
            </p:nvSpPr>
            <p:spPr>
              <a:xfrm>
                <a:off x="975357" y="3636743"/>
                <a:ext cx="3618413" cy="369374"/>
              </a:xfrm>
              <a:prstGeom prst="rect">
                <a:avLst/>
              </a:prstGeom>
              <a:noFill/>
            </p:spPr>
            <p:txBody>
              <a:bodyPr wrap="square" rtlCol="0">
                <a:spAutoFit/>
              </a:bodyPr>
              <a:lstStyle/>
              <a:p>
                <a:pPr defTabSz="912732" fontAlgn="base">
                  <a:spcBef>
                    <a:spcPct val="0"/>
                  </a:spcBef>
                  <a:spcAft>
                    <a:spcPct val="0"/>
                  </a:spcAft>
                  <a:defRPr/>
                </a:pPr>
                <a:r>
                  <a:rPr lang="en-US" sz="1796" dirty="0">
                    <a:solidFill>
                      <a:prstClr val="white">
                        <a:lumMod val="65000"/>
                      </a:prstClr>
                    </a:solidFill>
                    <a:latin typeface="Arial" charset="0"/>
                    <a:ea typeface="ＭＳ Ｐゴシック" charset="0"/>
                    <a:cs typeface=""/>
                  </a:rPr>
                  <a:t>18 204 33 97 32 216 102  128 55</a:t>
                </a:r>
              </a:p>
            </p:txBody>
          </p:sp>
          <p:sp>
            <p:nvSpPr>
              <p:cNvPr id="16" name="TextBox 15">
                <a:extLst>
                  <a:ext uri="{FF2B5EF4-FFF2-40B4-BE49-F238E27FC236}">
                    <a16:creationId xmlns:a16="http://schemas.microsoft.com/office/drawing/2014/main" id="{0A62512E-1D00-4A41-ABDF-DBD6332DFF55}"/>
                  </a:ext>
                </a:extLst>
              </p:cNvPr>
              <p:cNvSpPr txBox="1"/>
              <p:nvPr/>
            </p:nvSpPr>
            <p:spPr>
              <a:xfrm>
                <a:off x="1092924" y="3338611"/>
                <a:ext cx="3683723" cy="369374"/>
              </a:xfrm>
              <a:prstGeom prst="rect">
                <a:avLst/>
              </a:prstGeom>
              <a:noFill/>
            </p:spPr>
            <p:txBody>
              <a:bodyPr wrap="square" rtlCol="0">
                <a:spAutoFit/>
              </a:bodyPr>
              <a:lstStyle/>
              <a:p>
                <a:pPr defTabSz="912732" fontAlgn="base">
                  <a:spcBef>
                    <a:spcPct val="0"/>
                  </a:spcBef>
                  <a:spcAft>
                    <a:spcPct val="0"/>
                  </a:spcAft>
                  <a:defRPr/>
                </a:pPr>
                <a:r>
                  <a:rPr lang="en-US" sz="1796">
                    <a:solidFill>
                      <a:prstClr val="white">
                        <a:lumMod val="65000"/>
                      </a:prstClr>
                    </a:solidFill>
                    <a:latin typeface="Arial" charset="0"/>
                    <a:ea typeface="ＭＳ Ｐゴシック" charset="0"/>
                    <a:cs typeface=""/>
                  </a:rPr>
                  <a:t>14 92 03 59 11 43 87 78 19 22 13</a:t>
                </a:r>
              </a:p>
            </p:txBody>
          </p:sp>
          <p:sp>
            <p:nvSpPr>
              <p:cNvPr id="17" name="TextBox 16">
                <a:extLst>
                  <a:ext uri="{FF2B5EF4-FFF2-40B4-BE49-F238E27FC236}">
                    <a16:creationId xmlns:a16="http://schemas.microsoft.com/office/drawing/2014/main" id="{734E4E3B-7565-3149-8897-4C7C17ED8B72}"/>
                  </a:ext>
                </a:extLst>
              </p:cNvPr>
              <p:cNvSpPr txBox="1"/>
              <p:nvPr/>
            </p:nvSpPr>
            <p:spPr>
              <a:xfrm>
                <a:off x="1206135" y="3049857"/>
                <a:ext cx="3766458" cy="369374"/>
              </a:xfrm>
              <a:prstGeom prst="rect">
                <a:avLst/>
              </a:prstGeom>
              <a:noFill/>
            </p:spPr>
            <p:txBody>
              <a:bodyPr wrap="square" rtlCol="0">
                <a:spAutoFit/>
              </a:bodyPr>
              <a:lstStyle/>
              <a:p>
                <a:pPr defTabSz="912732" fontAlgn="base">
                  <a:spcBef>
                    <a:spcPct val="0"/>
                  </a:spcBef>
                  <a:spcAft>
                    <a:spcPct val="0"/>
                  </a:spcAft>
                  <a:defRPr/>
                </a:pPr>
                <a:r>
                  <a:rPr lang="en-US" sz="1796" dirty="0">
                    <a:solidFill>
                      <a:prstClr val="white">
                        <a:lumMod val="65000"/>
                      </a:prstClr>
                    </a:solidFill>
                    <a:latin typeface="Arial" charset="0"/>
                    <a:ea typeface="ＭＳ Ｐゴシック" charset="0"/>
                    <a:cs typeface=""/>
                  </a:rPr>
                  <a:t>   112 19 155 12 32 165 22 77 19</a:t>
                </a:r>
              </a:p>
            </p:txBody>
          </p:sp>
          <p:sp>
            <p:nvSpPr>
              <p:cNvPr id="18" name="TextBox 17">
                <a:extLst>
                  <a:ext uri="{FF2B5EF4-FFF2-40B4-BE49-F238E27FC236}">
                    <a16:creationId xmlns:a16="http://schemas.microsoft.com/office/drawing/2014/main" id="{82F14F27-9CDA-5B47-A804-F2AAFD92218E}"/>
                  </a:ext>
                </a:extLst>
              </p:cNvPr>
              <p:cNvSpPr txBox="1"/>
              <p:nvPr/>
            </p:nvSpPr>
            <p:spPr>
              <a:xfrm>
                <a:off x="1824992" y="2183595"/>
                <a:ext cx="3766458" cy="369374"/>
              </a:xfrm>
              <a:prstGeom prst="rect">
                <a:avLst/>
              </a:prstGeom>
              <a:noFill/>
            </p:spPr>
            <p:txBody>
              <a:bodyPr wrap="square" rtlCol="0">
                <a:spAutoFit/>
              </a:bodyPr>
              <a:lstStyle/>
              <a:p>
                <a:pPr defTabSz="912732" fontAlgn="base">
                  <a:spcBef>
                    <a:spcPct val="0"/>
                  </a:spcBef>
                  <a:spcAft>
                    <a:spcPct val="0"/>
                  </a:spcAft>
                  <a:defRPr/>
                </a:pPr>
                <a:r>
                  <a:rPr lang="en-US" sz="1796" dirty="0">
                    <a:solidFill>
                      <a:prstClr val="white">
                        <a:lumMod val="65000"/>
                      </a:prstClr>
                    </a:solidFill>
                    <a:latin typeface="Arial" charset="0"/>
                    <a:ea typeface="ＭＳ Ｐゴシック" charset="0"/>
                    <a:cs typeface=""/>
                  </a:rPr>
                  <a:t>    12 19 55 12 32 65 22 77 12</a:t>
                </a:r>
              </a:p>
            </p:txBody>
          </p:sp>
          <p:sp>
            <p:nvSpPr>
              <p:cNvPr id="19" name="TextBox 18">
                <a:extLst>
                  <a:ext uri="{FF2B5EF4-FFF2-40B4-BE49-F238E27FC236}">
                    <a16:creationId xmlns:a16="http://schemas.microsoft.com/office/drawing/2014/main" id="{A244C413-03A3-5143-93E5-083F25B6CE04}"/>
                  </a:ext>
                </a:extLst>
              </p:cNvPr>
              <p:cNvSpPr txBox="1"/>
              <p:nvPr/>
            </p:nvSpPr>
            <p:spPr>
              <a:xfrm>
                <a:off x="1423529" y="2761103"/>
                <a:ext cx="3500846" cy="369374"/>
              </a:xfrm>
              <a:prstGeom prst="rect">
                <a:avLst/>
              </a:prstGeom>
              <a:noFill/>
            </p:spPr>
            <p:txBody>
              <a:bodyPr wrap="square" rtlCol="0">
                <a:spAutoFit/>
              </a:bodyPr>
              <a:lstStyle/>
              <a:p>
                <a:pPr defTabSz="912732" fontAlgn="base">
                  <a:spcBef>
                    <a:spcPct val="0"/>
                  </a:spcBef>
                  <a:spcAft>
                    <a:spcPct val="0"/>
                  </a:spcAft>
                  <a:defRPr/>
                </a:pPr>
                <a:r>
                  <a:rPr lang="en-US" sz="1796" dirty="0">
                    <a:solidFill>
                      <a:prstClr val="white">
                        <a:lumMod val="65000"/>
                      </a:prstClr>
                    </a:solidFill>
                    <a:latin typeface="Arial" charset="0"/>
                    <a:ea typeface="ＭＳ Ｐゴシック" charset="0"/>
                    <a:cs typeface=""/>
                  </a:rPr>
                  <a:t> 81 99 62 02 71 08 29 11 31 02</a:t>
                </a:r>
              </a:p>
            </p:txBody>
          </p:sp>
          <p:sp>
            <p:nvSpPr>
              <p:cNvPr id="20" name="TextBox 19">
                <a:extLst>
                  <a:ext uri="{FF2B5EF4-FFF2-40B4-BE49-F238E27FC236}">
                    <a16:creationId xmlns:a16="http://schemas.microsoft.com/office/drawing/2014/main" id="{9BA5E830-FD44-AD40-8993-79481E96FDC7}"/>
                  </a:ext>
                </a:extLst>
              </p:cNvPr>
              <p:cNvSpPr txBox="1"/>
              <p:nvPr/>
            </p:nvSpPr>
            <p:spPr>
              <a:xfrm>
                <a:off x="1672046" y="2472349"/>
                <a:ext cx="3317644" cy="369374"/>
              </a:xfrm>
              <a:prstGeom prst="rect">
                <a:avLst/>
              </a:prstGeom>
              <a:noFill/>
            </p:spPr>
            <p:txBody>
              <a:bodyPr wrap="square" rtlCol="0">
                <a:spAutoFit/>
              </a:bodyPr>
              <a:lstStyle/>
              <a:p>
                <a:pPr defTabSz="912732" fontAlgn="base">
                  <a:spcBef>
                    <a:spcPct val="0"/>
                  </a:spcBef>
                  <a:spcAft>
                    <a:spcPct val="0"/>
                  </a:spcAft>
                  <a:defRPr/>
                </a:pPr>
                <a:r>
                  <a:rPr lang="en-US" sz="1796">
                    <a:solidFill>
                      <a:prstClr val="white">
                        <a:lumMod val="65000"/>
                      </a:prstClr>
                    </a:solidFill>
                    <a:latin typeface="Arial" charset="0"/>
                    <a:ea typeface="ＭＳ Ｐゴシック" charset="0"/>
                    <a:cs typeface=""/>
                  </a:rPr>
                  <a:t>21 29 76 25 19 58 82 32 42</a:t>
                </a:r>
              </a:p>
            </p:txBody>
          </p:sp>
          <p:sp>
            <p:nvSpPr>
              <p:cNvPr id="21" name="TextBox 20">
                <a:extLst>
                  <a:ext uri="{FF2B5EF4-FFF2-40B4-BE49-F238E27FC236}">
                    <a16:creationId xmlns:a16="http://schemas.microsoft.com/office/drawing/2014/main" id="{A7229267-26D9-3C43-BFA0-A5A884F5CCAE}"/>
                  </a:ext>
                </a:extLst>
              </p:cNvPr>
              <p:cNvSpPr txBox="1"/>
              <p:nvPr/>
            </p:nvSpPr>
            <p:spPr>
              <a:xfrm>
                <a:off x="2244633" y="1894841"/>
                <a:ext cx="4025537" cy="369374"/>
              </a:xfrm>
              <a:prstGeom prst="rect">
                <a:avLst/>
              </a:prstGeom>
              <a:noFill/>
            </p:spPr>
            <p:txBody>
              <a:bodyPr wrap="square" rtlCol="0">
                <a:spAutoFit/>
              </a:bodyPr>
              <a:lstStyle/>
              <a:p>
                <a:pPr defTabSz="912732" fontAlgn="base">
                  <a:spcBef>
                    <a:spcPct val="0"/>
                  </a:spcBef>
                  <a:spcAft>
                    <a:spcPct val="0"/>
                  </a:spcAft>
                  <a:defRPr/>
                </a:pPr>
                <a:r>
                  <a:rPr lang="en-US" sz="1796" dirty="0">
                    <a:solidFill>
                      <a:prstClr val="white">
                        <a:lumMod val="65000"/>
                      </a:prstClr>
                    </a:solidFill>
                    <a:latin typeface="Arial" charset="0"/>
                    <a:ea typeface="ＭＳ Ｐゴシック" charset="0"/>
                    <a:cs typeface=""/>
                  </a:rPr>
                  <a:t>     19 16 85 92 62 25 11 00 01 11 06</a:t>
                </a:r>
              </a:p>
            </p:txBody>
          </p:sp>
          <p:sp>
            <p:nvSpPr>
              <p:cNvPr id="22" name="TextBox 21">
                <a:extLst>
                  <a:ext uri="{FF2B5EF4-FFF2-40B4-BE49-F238E27FC236}">
                    <a16:creationId xmlns:a16="http://schemas.microsoft.com/office/drawing/2014/main" id="{C58CE773-FF26-7343-B357-B9509B9264BA}"/>
                  </a:ext>
                </a:extLst>
              </p:cNvPr>
              <p:cNvSpPr txBox="1"/>
              <p:nvPr/>
            </p:nvSpPr>
            <p:spPr>
              <a:xfrm flipH="1">
                <a:off x="3782243" y="1606087"/>
                <a:ext cx="3618413" cy="369374"/>
              </a:xfrm>
              <a:prstGeom prst="rect">
                <a:avLst/>
              </a:prstGeom>
              <a:noFill/>
            </p:spPr>
            <p:txBody>
              <a:bodyPr wrap="square" rtlCol="0">
                <a:spAutoFit/>
              </a:bodyPr>
              <a:lstStyle/>
              <a:p>
                <a:pPr defTabSz="912732" fontAlgn="base">
                  <a:spcBef>
                    <a:spcPct val="0"/>
                  </a:spcBef>
                  <a:spcAft>
                    <a:spcPct val="0"/>
                  </a:spcAft>
                  <a:defRPr/>
                </a:pPr>
                <a:r>
                  <a:rPr lang="en-US" sz="1796" dirty="0">
                    <a:solidFill>
                      <a:prstClr val="white">
                        <a:lumMod val="65000"/>
                      </a:prstClr>
                    </a:solidFill>
                    <a:latin typeface="Arial" charset="0"/>
                    <a:ea typeface="ＭＳ Ｐゴシック" charset="0"/>
                    <a:cs typeface=""/>
                  </a:rPr>
                  <a:t>18 04 33 97 32 16 02</a:t>
                </a:r>
              </a:p>
            </p:txBody>
          </p:sp>
          <p:sp>
            <p:nvSpPr>
              <p:cNvPr id="23" name="TextBox 22">
                <a:extLst>
                  <a:ext uri="{FF2B5EF4-FFF2-40B4-BE49-F238E27FC236}">
                    <a16:creationId xmlns:a16="http://schemas.microsoft.com/office/drawing/2014/main" id="{092B68BB-B8C4-094D-850A-F63BC4084128}"/>
                  </a:ext>
                </a:extLst>
              </p:cNvPr>
              <p:cNvSpPr txBox="1"/>
              <p:nvPr/>
            </p:nvSpPr>
            <p:spPr>
              <a:xfrm>
                <a:off x="5789178" y="2341911"/>
                <a:ext cx="485277" cy="308026"/>
              </a:xfrm>
              <a:prstGeom prst="rect">
                <a:avLst/>
              </a:prstGeom>
              <a:noFill/>
            </p:spPr>
            <p:txBody>
              <a:bodyPr wrap="square" rtlCol="0">
                <a:spAutoFit/>
              </a:bodyPr>
              <a:lstStyle/>
              <a:p>
                <a:pPr defTabSz="912732" fontAlgn="base">
                  <a:spcBef>
                    <a:spcPct val="0"/>
                  </a:spcBef>
                  <a:spcAft>
                    <a:spcPct val="0"/>
                  </a:spcAft>
                  <a:defRPr/>
                </a:pPr>
                <a:r>
                  <a:rPr lang="en-US" sz="1398" dirty="0">
                    <a:solidFill>
                      <a:prstClr val="white">
                        <a:lumMod val="65000"/>
                      </a:prstClr>
                    </a:solidFill>
                    <a:latin typeface="Arial" charset="0"/>
                    <a:ea typeface="ＭＳ Ｐゴシック" charset="0"/>
                    <a:cs typeface=""/>
                  </a:rPr>
                  <a:t>01</a:t>
                </a:r>
              </a:p>
            </p:txBody>
          </p:sp>
          <p:sp>
            <p:nvSpPr>
              <p:cNvPr id="24" name="TextBox 23">
                <a:extLst>
                  <a:ext uri="{FF2B5EF4-FFF2-40B4-BE49-F238E27FC236}">
                    <a16:creationId xmlns:a16="http://schemas.microsoft.com/office/drawing/2014/main" id="{6D08B916-FF56-B041-973C-14C740EE0D47}"/>
                  </a:ext>
                </a:extLst>
              </p:cNvPr>
              <p:cNvSpPr txBox="1"/>
              <p:nvPr/>
            </p:nvSpPr>
            <p:spPr>
              <a:xfrm>
                <a:off x="4216464" y="1317333"/>
                <a:ext cx="1792450" cy="369374"/>
              </a:xfrm>
              <a:prstGeom prst="rect">
                <a:avLst/>
              </a:prstGeom>
              <a:noFill/>
            </p:spPr>
            <p:txBody>
              <a:bodyPr wrap="square" rtlCol="0">
                <a:spAutoFit/>
              </a:bodyPr>
              <a:lstStyle/>
              <a:p>
                <a:pPr defTabSz="912732" fontAlgn="base">
                  <a:spcBef>
                    <a:spcPct val="0"/>
                  </a:spcBef>
                  <a:spcAft>
                    <a:spcPct val="0"/>
                  </a:spcAft>
                  <a:defRPr/>
                </a:pPr>
                <a:r>
                  <a:rPr lang="en-US" sz="1796">
                    <a:solidFill>
                      <a:prstClr val="white">
                        <a:lumMod val="65000"/>
                      </a:prstClr>
                    </a:solidFill>
                    <a:latin typeface="Arial" charset="0"/>
                    <a:ea typeface="ＭＳ Ｐゴシック" charset="0"/>
                    <a:cs typeface=""/>
                  </a:rPr>
                  <a:t>65 22 77 12 19</a:t>
                </a:r>
              </a:p>
            </p:txBody>
          </p:sp>
          <p:sp>
            <p:nvSpPr>
              <p:cNvPr id="25" name="TextBox 24">
                <a:extLst>
                  <a:ext uri="{FF2B5EF4-FFF2-40B4-BE49-F238E27FC236}">
                    <a16:creationId xmlns:a16="http://schemas.microsoft.com/office/drawing/2014/main" id="{B26AAF00-CE4B-CE48-9128-C3C325E059A6}"/>
                  </a:ext>
                </a:extLst>
              </p:cNvPr>
              <p:cNvSpPr txBox="1"/>
              <p:nvPr/>
            </p:nvSpPr>
            <p:spPr>
              <a:xfrm>
                <a:off x="4621228" y="1110507"/>
                <a:ext cx="1149535" cy="369374"/>
              </a:xfrm>
              <a:prstGeom prst="rect">
                <a:avLst/>
              </a:prstGeom>
              <a:noFill/>
            </p:spPr>
            <p:txBody>
              <a:bodyPr wrap="square" rtlCol="0">
                <a:spAutoFit/>
              </a:bodyPr>
              <a:lstStyle/>
              <a:p>
                <a:pPr defTabSz="912732" fontAlgn="base">
                  <a:spcBef>
                    <a:spcPct val="0"/>
                  </a:spcBef>
                  <a:spcAft>
                    <a:spcPct val="0"/>
                  </a:spcAft>
                  <a:defRPr/>
                </a:pPr>
                <a:r>
                  <a:rPr lang="en-US" sz="1796" dirty="0">
                    <a:solidFill>
                      <a:prstClr val="white">
                        <a:lumMod val="65000"/>
                      </a:prstClr>
                    </a:solidFill>
                    <a:latin typeface="Arial" charset="0"/>
                    <a:ea typeface="ＭＳ Ｐゴシック" charset="0"/>
                    <a:cs typeface=""/>
                  </a:rPr>
                  <a:t>91 26 20</a:t>
                </a:r>
              </a:p>
            </p:txBody>
          </p:sp>
          <p:sp>
            <p:nvSpPr>
              <p:cNvPr id="26" name="Rectangle 25">
                <a:extLst>
                  <a:ext uri="{FF2B5EF4-FFF2-40B4-BE49-F238E27FC236}">
                    <a16:creationId xmlns:a16="http://schemas.microsoft.com/office/drawing/2014/main" id="{9A3C3D61-5B50-3241-85C2-70D23C4ABD43}"/>
                  </a:ext>
                </a:extLst>
              </p:cNvPr>
              <p:cNvSpPr/>
              <p:nvPr/>
            </p:nvSpPr>
            <p:spPr>
              <a:xfrm>
                <a:off x="3407776" y="4633352"/>
                <a:ext cx="441963" cy="369374"/>
              </a:xfrm>
              <a:prstGeom prst="rect">
                <a:avLst/>
              </a:prstGeom>
            </p:spPr>
            <p:txBody>
              <a:bodyPr wrap="none">
                <a:spAutoFit/>
              </a:bodyPr>
              <a:lstStyle/>
              <a:p>
                <a:pPr defTabSz="912732" fontAlgn="base">
                  <a:spcBef>
                    <a:spcPct val="0"/>
                  </a:spcBef>
                  <a:spcAft>
                    <a:spcPct val="0"/>
                  </a:spcAft>
                  <a:defRPr/>
                </a:pPr>
                <a:r>
                  <a:rPr lang="en-US" sz="1796" dirty="0">
                    <a:solidFill>
                      <a:prstClr val="white">
                        <a:lumMod val="65000"/>
                      </a:prstClr>
                    </a:solidFill>
                    <a:latin typeface="Arial" charset="0"/>
                    <a:ea typeface="ＭＳ Ｐゴシック" charset="0"/>
                    <a:cs typeface=""/>
                  </a:rPr>
                  <a:t>08</a:t>
                </a:r>
                <a:endParaRPr lang="en-US" sz="1796" dirty="0">
                  <a:solidFill>
                    <a:prstClr val="black"/>
                  </a:solidFill>
                  <a:latin typeface="Arial" charset="0"/>
                  <a:ea typeface="ＭＳ Ｐゴシック" charset="0"/>
                  <a:cs typeface=""/>
                </a:endParaRPr>
              </a:p>
            </p:txBody>
          </p:sp>
          <p:sp>
            <p:nvSpPr>
              <p:cNvPr id="27" name="Rectangle 26">
                <a:extLst>
                  <a:ext uri="{FF2B5EF4-FFF2-40B4-BE49-F238E27FC236}">
                    <a16:creationId xmlns:a16="http://schemas.microsoft.com/office/drawing/2014/main" id="{5E2496A7-4257-DB4A-983E-B45A04618BF9}"/>
                  </a:ext>
                </a:extLst>
              </p:cNvPr>
              <p:cNvSpPr/>
              <p:nvPr/>
            </p:nvSpPr>
            <p:spPr>
              <a:xfrm>
                <a:off x="1227438" y="4817349"/>
                <a:ext cx="441963" cy="369374"/>
              </a:xfrm>
              <a:prstGeom prst="rect">
                <a:avLst/>
              </a:prstGeom>
            </p:spPr>
            <p:txBody>
              <a:bodyPr wrap="none">
                <a:spAutoFit/>
              </a:bodyPr>
              <a:lstStyle/>
              <a:p>
                <a:pPr defTabSz="912732" fontAlgn="base">
                  <a:spcBef>
                    <a:spcPct val="0"/>
                  </a:spcBef>
                  <a:spcAft>
                    <a:spcPct val="0"/>
                  </a:spcAft>
                  <a:defRPr/>
                </a:pPr>
                <a:r>
                  <a:rPr lang="en-US" sz="1796" dirty="0">
                    <a:solidFill>
                      <a:prstClr val="white">
                        <a:lumMod val="65000"/>
                      </a:prstClr>
                    </a:solidFill>
                    <a:latin typeface="Arial" charset="0"/>
                    <a:ea typeface="ＭＳ Ｐゴシック" charset="0"/>
                    <a:cs typeface=""/>
                  </a:rPr>
                  <a:t>26</a:t>
                </a:r>
                <a:endParaRPr lang="en-US" sz="1796" dirty="0">
                  <a:solidFill>
                    <a:prstClr val="black"/>
                  </a:solidFill>
                  <a:latin typeface="Arial" charset="0"/>
                  <a:ea typeface="ＭＳ Ｐゴシック" charset="0"/>
                  <a:cs typeface=""/>
                </a:endParaRPr>
              </a:p>
            </p:txBody>
          </p:sp>
        </p:grpSp>
      </p:grpSp>
    </p:spTree>
    <p:extLst>
      <p:ext uri="{BB962C8B-B14F-4D97-AF65-F5344CB8AC3E}">
        <p14:creationId xmlns:p14="http://schemas.microsoft.com/office/powerpoint/2010/main" val="37421777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1000"/>
                                        <p:tgtEl>
                                          <p:spTgt spid="41"/>
                                        </p:tgtEl>
                                      </p:cBhvr>
                                    </p:animEffect>
                                  </p:childTnLst>
                                </p:cTn>
                              </p:par>
                              <p:par>
                                <p:cTn id="8" presetID="22" presetClass="exit" presetSubtype="8" fill="hold" grpId="0" nodeType="withEffect">
                                  <p:stCondLst>
                                    <p:cond delay="0"/>
                                  </p:stCondLst>
                                  <p:childTnLst>
                                    <p:animEffect transition="out" filter="wipe(left)">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par>
                                <p:cTn id="11" presetID="22" presetClass="entr" presetSubtype="8"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left)">
                                      <p:cBhvr>
                                        <p:cTn id="18" dur="1000"/>
                                        <p:tgtEl>
                                          <p:spTgt spid="43"/>
                                        </p:tgtEl>
                                      </p:cBhvr>
                                    </p:animEffect>
                                  </p:childTnLst>
                                </p:cTn>
                              </p:par>
                              <p:par>
                                <p:cTn id="19" presetID="22" presetClass="exit" presetSubtype="8" fill="hold" grpId="1" nodeType="withEffect">
                                  <p:stCondLst>
                                    <p:cond delay="0"/>
                                  </p:stCondLst>
                                  <p:childTnLst>
                                    <p:animEffect transition="out" filter="wipe(left)">
                                      <p:cBhvr>
                                        <p:cTn id="20" dur="1000"/>
                                        <p:tgtEl>
                                          <p:spTgt spid="41"/>
                                        </p:tgtEl>
                                      </p:cBhvr>
                                    </p:animEffect>
                                    <p:set>
                                      <p:cBhvr>
                                        <p:cTn id="21" dur="1" fill="hold">
                                          <p:stCondLst>
                                            <p:cond delay="999"/>
                                          </p:stCondLst>
                                        </p:cTn>
                                        <p:tgtEl>
                                          <p:spTgt spid="41"/>
                                        </p:tgtEl>
                                        <p:attrNameLst>
                                          <p:attrName>style.visibility</p:attrName>
                                        </p:attrNameLst>
                                      </p:cBhvr>
                                      <p:to>
                                        <p:strVal val="hidden"/>
                                      </p:to>
                                    </p:set>
                                  </p:childTnLst>
                                </p:cTn>
                              </p:par>
                              <p:par>
                                <p:cTn id="22" presetID="22" presetClass="entr" presetSubtype="8" fill="hold"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left)">
                                      <p:cBhvr>
                                        <p:cTn id="24" dur="10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left)">
                                      <p:cBhvr>
                                        <p:cTn id="29" dur="1000"/>
                                        <p:tgtEl>
                                          <p:spTgt spid="45"/>
                                        </p:tgtEl>
                                      </p:cBhvr>
                                    </p:animEffect>
                                  </p:childTnLst>
                                </p:cTn>
                              </p:par>
                              <p:par>
                                <p:cTn id="30" presetID="22" presetClass="exit" presetSubtype="8" fill="hold" grpId="1" nodeType="withEffect">
                                  <p:stCondLst>
                                    <p:cond delay="0"/>
                                  </p:stCondLst>
                                  <p:childTnLst>
                                    <p:animEffect transition="out" filter="wipe(left)">
                                      <p:cBhvr>
                                        <p:cTn id="31" dur="1000"/>
                                        <p:tgtEl>
                                          <p:spTgt spid="43"/>
                                        </p:tgtEl>
                                      </p:cBhvr>
                                    </p:animEffect>
                                    <p:set>
                                      <p:cBhvr>
                                        <p:cTn id="32" dur="1" fill="hold">
                                          <p:stCondLst>
                                            <p:cond delay="999"/>
                                          </p:stCondLst>
                                        </p:cTn>
                                        <p:tgtEl>
                                          <p:spTgt spid="43"/>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2000"/>
                                        <p:tgtEl>
                                          <p:spTgt spid="44"/>
                                        </p:tgtEl>
                                      </p:cBhvr>
                                    </p:animEffect>
                                    <p:set>
                                      <p:cBhvr>
                                        <p:cTn id="35" dur="1" fill="hold">
                                          <p:stCondLst>
                                            <p:cond delay="1999"/>
                                          </p:stCondLst>
                                        </p:cTn>
                                        <p:tgtEl>
                                          <p:spTgt spid="4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0"/>
                                        <p:tgtEl>
                                          <p:spTgt spid="42"/>
                                        </p:tgtEl>
                                      </p:cBhvr>
                                    </p:animEffect>
                                    <p:set>
                                      <p:cBhvr>
                                        <p:cTn id="38" dur="1" fill="hold">
                                          <p:stCondLst>
                                            <p:cond delay="999"/>
                                          </p:stCondLst>
                                        </p:cTn>
                                        <p:tgtEl>
                                          <p:spTgt spid="4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22" presetClass="entr" presetSubtype="4"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p:bldP spid="41" grpId="1"/>
      <p:bldP spid="43" grpId="0"/>
      <p:bldP spid="43" grpId="1"/>
      <p:bldP spid="4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DB5BD-B99A-4147-BE7D-101246E8B52E}"/>
              </a:ext>
            </a:extLst>
          </p:cNvPr>
          <p:cNvSpPr>
            <a:spLocks noGrp="1"/>
          </p:cNvSpPr>
          <p:nvPr>
            <p:ph type="title"/>
          </p:nvPr>
        </p:nvSpPr>
        <p:spPr>
          <a:xfrm>
            <a:off x="228600" y="212598"/>
            <a:ext cx="6400800" cy="640080"/>
          </a:xfrm>
        </p:spPr>
        <p:txBody>
          <a:bodyPr/>
          <a:lstStyle/>
          <a:p>
            <a:r>
              <a:rPr lang="en-CA" dirty="0"/>
              <a:t>Competitive Price Comparison</a:t>
            </a:r>
          </a:p>
        </p:txBody>
      </p:sp>
      <p:sp>
        <p:nvSpPr>
          <p:cNvPr id="4" name="Text Placeholder 3">
            <a:extLst>
              <a:ext uri="{FF2B5EF4-FFF2-40B4-BE49-F238E27FC236}">
                <a16:creationId xmlns:a16="http://schemas.microsoft.com/office/drawing/2014/main" id="{D59CEC30-7782-4D16-A67C-D555AD2D9FAE}"/>
              </a:ext>
            </a:extLst>
          </p:cNvPr>
          <p:cNvSpPr>
            <a:spLocks noGrp="1"/>
          </p:cNvSpPr>
          <p:nvPr>
            <p:ph type="body" sz="quarter" idx="13"/>
          </p:nvPr>
        </p:nvSpPr>
        <p:spPr/>
        <p:txBody>
          <a:bodyPr/>
          <a:lstStyle/>
          <a:p>
            <a:r>
              <a:rPr lang="en-CA" dirty="0"/>
              <a:t> </a:t>
            </a:r>
          </a:p>
        </p:txBody>
      </p:sp>
      <p:sp>
        <p:nvSpPr>
          <p:cNvPr id="8" name="Arrow: Right 7">
            <a:extLst>
              <a:ext uri="{FF2B5EF4-FFF2-40B4-BE49-F238E27FC236}">
                <a16:creationId xmlns:a16="http://schemas.microsoft.com/office/drawing/2014/main" id="{C31860D4-BFC8-4B7D-9503-3467DBF35F22}"/>
              </a:ext>
            </a:extLst>
          </p:cNvPr>
          <p:cNvSpPr/>
          <p:nvPr/>
        </p:nvSpPr>
        <p:spPr>
          <a:xfrm>
            <a:off x="256963" y="1808875"/>
            <a:ext cx="1541808" cy="640080"/>
          </a:xfrm>
          <a:prstGeom prst="rightArrow">
            <a:avLst/>
          </a:prstGeom>
        </p:spPr>
        <p:style>
          <a:lnRef idx="0">
            <a:schemeClr val="accent2"/>
          </a:lnRef>
          <a:fillRef idx="3">
            <a:schemeClr val="accent2"/>
          </a:fillRef>
          <a:effectRef idx="3">
            <a:schemeClr val="accent2"/>
          </a:effectRef>
          <a:fontRef idx="minor">
            <a:schemeClr val="lt1"/>
          </a:fontRef>
        </p:style>
        <p:txBody>
          <a:bodyPr wrap="square" lIns="0" tIns="0" rIns="0" bIns="0" rtlCol="0" anchor="ctr">
            <a:noAutofit/>
          </a:bodyPr>
          <a:lstStyle/>
          <a:p>
            <a:pPr algn="ctr"/>
            <a:r>
              <a:rPr lang="en-CA" sz="1200" dirty="0">
                <a:solidFill>
                  <a:srgbClr val="FFFFFF"/>
                </a:solidFill>
                <a:latin typeface="Arial"/>
                <a:cs typeface="Arial"/>
              </a:rPr>
              <a:t>~ $960k / 3 Year</a:t>
            </a:r>
          </a:p>
        </p:txBody>
      </p:sp>
      <p:sp>
        <p:nvSpPr>
          <p:cNvPr id="13" name="Arrow: Right 12">
            <a:extLst>
              <a:ext uri="{FF2B5EF4-FFF2-40B4-BE49-F238E27FC236}">
                <a16:creationId xmlns:a16="http://schemas.microsoft.com/office/drawing/2014/main" id="{D0E58B8F-647B-4E64-8D6E-41DDBBBE6B4C}"/>
              </a:ext>
            </a:extLst>
          </p:cNvPr>
          <p:cNvSpPr/>
          <p:nvPr/>
        </p:nvSpPr>
        <p:spPr>
          <a:xfrm>
            <a:off x="256963" y="2562303"/>
            <a:ext cx="4980959" cy="640080"/>
          </a:xfrm>
          <a:prstGeom prst="rightArrow">
            <a:avLst/>
          </a:prstGeom>
        </p:spPr>
        <p:style>
          <a:lnRef idx="0">
            <a:schemeClr val="accent2"/>
          </a:lnRef>
          <a:fillRef idx="3">
            <a:schemeClr val="accent2"/>
          </a:fillRef>
          <a:effectRef idx="3">
            <a:schemeClr val="accent2"/>
          </a:effectRef>
          <a:fontRef idx="minor">
            <a:schemeClr val="lt1"/>
          </a:fontRef>
        </p:style>
        <p:txBody>
          <a:bodyPr wrap="square" lIns="0" tIns="0" rIns="0" bIns="0" rtlCol="0" anchor="ctr">
            <a:noAutofit/>
          </a:bodyPr>
          <a:lstStyle/>
          <a:p>
            <a:pPr algn="ctr"/>
            <a:r>
              <a:rPr lang="en-CA" sz="1200" dirty="0">
                <a:solidFill>
                  <a:srgbClr val="FFFFFF"/>
                </a:solidFill>
                <a:latin typeface="Arial"/>
                <a:cs typeface="Arial"/>
              </a:rPr>
              <a:t>~ $3,000,000 / 3 Year</a:t>
            </a:r>
          </a:p>
        </p:txBody>
      </p:sp>
      <p:sp>
        <p:nvSpPr>
          <p:cNvPr id="14" name="Arrow: Right 13">
            <a:extLst>
              <a:ext uri="{FF2B5EF4-FFF2-40B4-BE49-F238E27FC236}">
                <a16:creationId xmlns:a16="http://schemas.microsoft.com/office/drawing/2014/main" id="{91A74B2F-205A-4DC4-90D7-D599C605A213}"/>
              </a:ext>
            </a:extLst>
          </p:cNvPr>
          <p:cNvSpPr/>
          <p:nvPr/>
        </p:nvSpPr>
        <p:spPr>
          <a:xfrm>
            <a:off x="256963" y="3324469"/>
            <a:ext cx="5120109" cy="640080"/>
          </a:xfrm>
          <a:prstGeom prst="rightArrow">
            <a:avLst/>
          </a:prstGeom>
        </p:spPr>
        <p:style>
          <a:lnRef idx="0">
            <a:schemeClr val="accent2"/>
          </a:lnRef>
          <a:fillRef idx="3">
            <a:schemeClr val="accent2"/>
          </a:fillRef>
          <a:effectRef idx="3">
            <a:schemeClr val="accent2"/>
          </a:effectRef>
          <a:fontRef idx="minor">
            <a:schemeClr val="lt1"/>
          </a:fontRef>
        </p:style>
        <p:txBody>
          <a:bodyPr wrap="square" lIns="0" tIns="0" rIns="0" bIns="0" rtlCol="0" anchor="ctr">
            <a:noAutofit/>
          </a:bodyPr>
          <a:lstStyle/>
          <a:p>
            <a:pPr algn="ctr"/>
            <a:r>
              <a:rPr lang="en-CA" sz="1200" dirty="0">
                <a:solidFill>
                  <a:srgbClr val="FFFFFF"/>
                </a:solidFill>
                <a:latin typeface="Arial"/>
                <a:cs typeface="Arial"/>
              </a:rPr>
              <a:t>~ $3,300,000 / 3 Year</a:t>
            </a:r>
          </a:p>
        </p:txBody>
      </p:sp>
      <p:sp>
        <p:nvSpPr>
          <p:cNvPr id="15" name="Arrow: Right 14">
            <a:extLst>
              <a:ext uri="{FF2B5EF4-FFF2-40B4-BE49-F238E27FC236}">
                <a16:creationId xmlns:a16="http://schemas.microsoft.com/office/drawing/2014/main" id="{E047EF12-2F3D-457A-9172-307B8CF56FD5}"/>
              </a:ext>
            </a:extLst>
          </p:cNvPr>
          <p:cNvSpPr/>
          <p:nvPr/>
        </p:nvSpPr>
        <p:spPr>
          <a:xfrm>
            <a:off x="256963" y="4077896"/>
            <a:ext cx="8151542" cy="640080"/>
          </a:xfrm>
          <a:prstGeom prst="rightArrow">
            <a:avLst/>
          </a:prstGeom>
        </p:spPr>
        <p:style>
          <a:lnRef idx="0">
            <a:schemeClr val="accent2"/>
          </a:lnRef>
          <a:fillRef idx="3">
            <a:schemeClr val="accent2"/>
          </a:fillRef>
          <a:effectRef idx="3">
            <a:schemeClr val="accent2"/>
          </a:effectRef>
          <a:fontRef idx="minor">
            <a:schemeClr val="lt1"/>
          </a:fontRef>
        </p:style>
        <p:txBody>
          <a:bodyPr wrap="square" lIns="0" tIns="0" rIns="0" bIns="0" rtlCol="0" anchor="ctr">
            <a:noAutofit/>
          </a:bodyPr>
          <a:lstStyle/>
          <a:p>
            <a:pPr algn="ctr"/>
            <a:r>
              <a:rPr lang="en-CA" sz="1200" dirty="0">
                <a:solidFill>
                  <a:srgbClr val="FFFFFF"/>
                </a:solidFill>
                <a:latin typeface="Arial"/>
                <a:cs typeface="Arial"/>
              </a:rPr>
              <a:t>~ 4,800,000 / 3 Year</a:t>
            </a:r>
          </a:p>
        </p:txBody>
      </p:sp>
      <p:sp>
        <p:nvSpPr>
          <p:cNvPr id="18" name="TextBox 17">
            <a:extLst>
              <a:ext uri="{FF2B5EF4-FFF2-40B4-BE49-F238E27FC236}">
                <a16:creationId xmlns:a16="http://schemas.microsoft.com/office/drawing/2014/main" id="{71480AAD-7B67-4EA9-A734-EAB8BDDFC373}"/>
              </a:ext>
            </a:extLst>
          </p:cNvPr>
          <p:cNvSpPr txBox="1"/>
          <p:nvPr/>
        </p:nvSpPr>
        <p:spPr>
          <a:xfrm>
            <a:off x="1812953" y="1861132"/>
            <a:ext cx="2404504" cy="523220"/>
          </a:xfrm>
          <a:prstGeom prst="rect">
            <a:avLst/>
          </a:prstGeom>
          <a:noFill/>
        </p:spPr>
        <p:txBody>
          <a:bodyPr wrap="none" rtlCol="0">
            <a:spAutoFit/>
          </a:bodyPr>
          <a:lstStyle/>
          <a:p>
            <a:r>
              <a:rPr lang="en-CA" sz="1400" dirty="0">
                <a:latin typeface="Arial" panose="020B0604020202020204" pitchFamily="34" charset="0"/>
                <a:cs typeface="Arial" panose="020B0604020202020204" pitchFamily="34" charset="0"/>
              </a:rPr>
              <a:t>PowerAI Vision with AC922 </a:t>
            </a:r>
            <a:br>
              <a:rPr lang="en-CA" sz="1400" dirty="0">
                <a:latin typeface="Arial" panose="020B0604020202020204" pitchFamily="34" charset="0"/>
                <a:cs typeface="Arial" panose="020B0604020202020204" pitchFamily="34" charset="0"/>
              </a:rPr>
            </a:br>
            <a:r>
              <a:rPr lang="en-CA" sz="1400" dirty="0">
                <a:latin typeface="Arial" panose="020B0604020202020204" pitchFamily="34" charset="0"/>
                <a:cs typeface="Arial" panose="020B0604020202020204" pitchFamily="34" charset="0"/>
              </a:rPr>
              <a:t>– unlimited API usage</a:t>
            </a:r>
          </a:p>
        </p:txBody>
      </p:sp>
      <p:sp>
        <p:nvSpPr>
          <p:cNvPr id="19" name="TextBox 18">
            <a:extLst>
              <a:ext uri="{FF2B5EF4-FFF2-40B4-BE49-F238E27FC236}">
                <a16:creationId xmlns:a16="http://schemas.microsoft.com/office/drawing/2014/main" id="{6F9C0E3B-9599-4884-9D00-3C605DAC1A4E}"/>
              </a:ext>
            </a:extLst>
          </p:cNvPr>
          <p:cNvSpPr txBox="1"/>
          <p:nvPr/>
        </p:nvSpPr>
        <p:spPr>
          <a:xfrm>
            <a:off x="5237922" y="2737193"/>
            <a:ext cx="3763659" cy="307777"/>
          </a:xfrm>
          <a:prstGeom prst="rect">
            <a:avLst/>
          </a:prstGeom>
          <a:noFill/>
        </p:spPr>
        <p:txBody>
          <a:bodyPr wrap="none" rtlCol="0">
            <a:spAutoFit/>
          </a:bodyPr>
          <a:lstStyle/>
          <a:p>
            <a:r>
              <a:rPr lang="en-CA" sz="1400" dirty="0">
                <a:latin typeface="Arial" panose="020B0604020202020204" pitchFamily="34" charset="0"/>
                <a:cs typeface="Arial" panose="020B0604020202020204" pitchFamily="34" charset="0"/>
              </a:rPr>
              <a:t>AWS </a:t>
            </a:r>
            <a:r>
              <a:rPr lang="en-CA" sz="1400" dirty="0" err="1">
                <a:latin typeface="Arial" panose="020B0604020202020204" pitchFamily="34" charset="0"/>
                <a:cs typeface="Arial" panose="020B0604020202020204" pitchFamily="34" charset="0"/>
              </a:rPr>
              <a:t>Rekognition</a:t>
            </a:r>
            <a:r>
              <a:rPr lang="en-CA" sz="1400" dirty="0">
                <a:latin typeface="Arial" panose="020B0604020202020204" pitchFamily="34" charset="0"/>
                <a:cs typeface="Arial" panose="020B0604020202020204" pitchFamily="34" charset="0"/>
              </a:rPr>
              <a:t> – pricing based on API use</a:t>
            </a:r>
          </a:p>
        </p:txBody>
      </p:sp>
      <p:sp>
        <p:nvSpPr>
          <p:cNvPr id="20" name="TextBox 19">
            <a:extLst>
              <a:ext uri="{FF2B5EF4-FFF2-40B4-BE49-F238E27FC236}">
                <a16:creationId xmlns:a16="http://schemas.microsoft.com/office/drawing/2014/main" id="{AF4F6293-F901-42C1-9B6F-4CFC314A9222}"/>
              </a:ext>
            </a:extLst>
          </p:cNvPr>
          <p:cNvSpPr txBox="1"/>
          <p:nvPr/>
        </p:nvSpPr>
        <p:spPr>
          <a:xfrm>
            <a:off x="5377072" y="3490620"/>
            <a:ext cx="3835987" cy="307777"/>
          </a:xfrm>
          <a:prstGeom prst="rect">
            <a:avLst/>
          </a:prstGeom>
          <a:noFill/>
        </p:spPr>
        <p:txBody>
          <a:bodyPr wrap="none" rtlCol="0">
            <a:spAutoFit/>
          </a:bodyPr>
          <a:lstStyle/>
          <a:p>
            <a:r>
              <a:rPr lang="en-CA" sz="1400" dirty="0">
                <a:latin typeface="Arial" panose="020B0604020202020204" pitchFamily="34" charset="0"/>
                <a:cs typeface="Arial" panose="020B0604020202020204" pitchFamily="34" charset="0"/>
              </a:rPr>
              <a:t>MS Custom Vision – pricing based on API use</a:t>
            </a:r>
          </a:p>
        </p:txBody>
      </p:sp>
      <p:sp>
        <p:nvSpPr>
          <p:cNvPr id="21" name="TextBox 20">
            <a:extLst>
              <a:ext uri="{FF2B5EF4-FFF2-40B4-BE49-F238E27FC236}">
                <a16:creationId xmlns:a16="http://schemas.microsoft.com/office/drawing/2014/main" id="{A366F6B4-854D-483C-93B7-E6AE0CBABD76}"/>
              </a:ext>
            </a:extLst>
          </p:cNvPr>
          <p:cNvSpPr txBox="1"/>
          <p:nvPr/>
        </p:nvSpPr>
        <p:spPr>
          <a:xfrm>
            <a:off x="5556479" y="4700428"/>
            <a:ext cx="3476914" cy="307777"/>
          </a:xfrm>
          <a:prstGeom prst="rect">
            <a:avLst/>
          </a:prstGeom>
          <a:noFill/>
        </p:spPr>
        <p:txBody>
          <a:bodyPr wrap="none" rtlCol="0">
            <a:spAutoFit/>
          </a:bodyPr>
          <a:lstStyle/>
          <a:p>
            <a:r>
              <a:rPr lang="en-CA" sz="1400" dirty="0">
                <a:latin typeface="Arial" panose="020B0604020202020204" pitchFamily="34" charset="0"/>
                <a:cs typeface="Arial" panose="020B0604020202020204" pitchFamily="34" charset="0"/>
              </a:rPr>
              <a:t>Google Vision – pricing based on API use</a:t>
            </a:r>
          </a:p>
        </p:txBody>
      </p:sp>
      <p:pic>
        <p:nvPicPr>
          <p:cNvPr id="22" name="Picture 2" descr="mage result for pipes in manufacturing">
            <a:extLst>
              <a:ext uri="{FF2B5EF4-FFF2-40B4-BE49-F238E27FC236}">
                <a16:creationId xmlns:a16="http://schemas.microsoft.com/office/drawing/2014/main" id="{56E8F4CA-A72D-4020-BFAF-7848AF4CD32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43855" y="125718"/>
            <a:ext cx="3057726" cy="20347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6E2B4CB-2730-4FE1-9919-87B3BB196AE4}"/>
              </a:ext>
            </a:extLst>
          </p:cNvPr>
          <p:cNvSpPr txBox="1"/>
          <p:nvPr/>
        </p:nvSpPr>
        <p:spPr>
          <a:xfrm>
            <a:off x="206305" y="728060"/>
            <a:ext cx="5538512" cy="523220"/>
          </a:xfrm>
          <a:prstGeom prst="rect">
            <a:avLst/>
          </a:prstGeom>
          <a:noFill/>
        </p:spPr>
        <p:txBody>
          <a:bodyPr wrap="square" rtlCol="0">
            <a:spAutoFit/>
          </a:bodyPr>
          <a:lstStyle/>
          <a:p>
            <a:r>
              <a:rPr lang="en-CA" sz="1400" dirty="0">
                <a:latin typeface="Arial" panose="020B0604020202020204" pitchFamily="34" charset="0"/>
                <a:cs typeface="Arial" panose="020B0604020202020204" pitchFamily="34" charset="0"/>
              </a:rPr>
              <a:t>Leading pipe manufacturer has 800 camera feeds to manage inventory and delivery processing 132 million images per month</a:t>
            </a:r>
          </a:p>
        </p:txBody>
      </p:sp>
    </p:spTree>
    <p:extLst>
      <p:ext uri="{BB962C8B-B14F-4D97-AF65-F5344CB8AC3E}">
        <p14:creationId xmlns:p14="http://schemas.microsoft.com/office/powerpoint/2010/main" val="2547065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DB5BD-B99A-4147-BE7D-101246E8B52E}"/>
              </a:ext>
            </a:extLst>
          </p:cNvPr>
          <p:cNvSpPr>
            <a:spLocks noGrp="1"/>
          </p:cNvSpPr>
          <p:nvPr>
            <p:ph type="title"/>
          </p:nvPr>
        </p:nvSpPr>
        <p:spPr>
          <a:xfrm>
            <a:off x="228600" y="212598"/>
            <a:ext cx="6400800" cy="640080"/>
          </a:xfrm>
        </p:spPr>
        <p:txBody>
          <a:bodyPr/>
          <a:lstStyle/>
          <a:p>
            <a:r>
              <a:rPr lang="en-CA" dirty="0"/>
              <a:t>Competitive Price Comparison</a:t>
            </a:r>
          </a:p>
        </p:txBody>
      </p:sp>
      <p:sp>
        <p:nvSpPr>
          <p:cNvPr id="4" name="Text Placeholder 3">
            <a:extLst>
              <a:ext uri="{FF2B5EF4-FFF2-40B4-BE49-F238E27FC236}">
                <a16:creationId xmlns:a16="http://schemas.microsoft.com/office/drawing/2014/main" id="{D59CEC30-7782-4D16-A67C-D555AD2D9FAE}"/>
              </a:ext>
            </a:extLst>
          </p:cNvPr>
          <p:cNvSpPr>
            <a:spLocks noGrp="1"/>
          </p:cNvSpPr>
          <p:nvPr>
            <p:ph type="body" sz="quarter" idx="13"/>
          </p:nvPr>
        </p:nvSpPr>
        <p:spPr/>
        <p:txBody>
          <a:bodyPr/>
          <a:lstStyle/>
          <a:p>
            <a:r>
              <a:rPr lang="en-CA" dirty="0"/>
              <a:t> </a:t>
            </a:r>
          </a:p>
        </p:txBody>
      </p:sp>
      <p:sp>
        <p:nvSpPr>
          <p:cNvPr id="8" name="Arrow: Right 7">
            <a:extLst>
              <a:ext uri="{FF2B5EF4-FFF2-40B4-BE49-F238E27FC236}">
                <a16:creationId xmlns:a16="http://schemas.microsoft.com/office/drawing/2014/main" id="{C31860D4-BFC8-4B7D-9503-3467DBF35F22}"/>
              </a:ext>
            </a:extLst>
          </p:cNvPr>
          <p:cNvSpPr/>
          <p:nvPr/>
        </p:nvSpPr>
        <p:spPr>
          <a:xfrm>
            <a:off x="256963" y="2008506"/>
            <a:ext cx="1541808" cy="640080"/>
          </a:xfrm>
          <a:prstGeom prst="rightArrow">
            <a:avLst/>
          </a:prstGeom>
        </p:spPr>
        <p:style>
          <a:lnRef idx="0">
            <a:schemeClr val="accent2"/>
          </a:lnRef>
          <a:fillRef idx="3">
            <a:schemeClr val="accent2"/>
          </a:fillRef>
          <a:effectRef idx="3">
            <a:schemeClr val="accent2"/>
          </a:effectRef>
          <a:fontRef idx="minor">
            <a:schemeClr val="lt1"/>
          </a:fontRef>
        </p:style>
        <p:txBody>
          <a:bodyPr wrap="square" lIns="0" tIns="0" rIns="0" bIns="0" rtlCol="0" anchor="ctr">
            <a:noAutofit/>
          </a:bodyPr>
          <a:lstStyle/>
          <a:p>
            <a:pPr algn="ctr"/>
            <a:r>
              <a:rPr lang="en-CA" sz="1200" dirty="0">
                <a:solidFill>
                  <a:srgbClr val="FFFFFF"/>
                </a:solidFill>
                <a:latin typeface="Arial"/>
                <a:cs typeface="Arial"/>
              </a:rPr>
              <a:t>~ $960k / 3 Year</a:t>
            </a:r>
          </a:p>
        </p:txBody>
      </p:sp>
      <p:sp>
        <p:nvSpPr>
          <p:cNvPr id="13" name="Arrow: Right 12">
            <a:extLst>
              <a:ext uri="{FF2B5EF4-FFF2-40B4-BE49-F238E27FC236}">
                <a16:creationId xmlns:a16="http://schemas.microsoft.com/office/drawing/2014/main" id="{D0E58B8F-647B-4E64-8D6E-41DDBBBE6B4C}"/>
              </a:ext>
            </a:extLst>
          </p:cNvPr>
          <p:cNvSpPr/>
          <p:nvPr/>
        </p:nvSpPr>
        <p:spPr>
          <a:xfrm>
            <a:off x="256964" y="2761934"/>
            <a:ext cx="1541807" cy="640080"/>
          </a:xfrm>
          <a:prstGeom prst="rightArrow">
            <a:avLst/>
          </a:prstGeom>
        </p:spPr>
        <p:style>
          <a:lnRef idx="0">
            <a:schemeClr val="accent2"/>
          </a:lnRef>
          <a:fillRef idx="3">
            <a:schemeClr val="accent2"/>
          </a:fillRef>
          <a:effectRef idx="3">
            <a:schemeClr val="accent2"/>
          </a:effectRef>
          <a:fontRef idx="minor">
            <a:schemeClr val="lt1"/>
          </a:fontRef>
        </p:style>
        <p:txBody>
          <a:bodyPr wrap="square" lIns="0" tIns="0" rIns="0" bIns="0" rtlCol="0" anchor="ctr">
            <a:noAutofit/>
          </a:bodyPr>
          <a:lstStyle/>
          <a:p>
            <a:pPr algn="ctr"/>
            <a:r>
              <a:rPr lang="en-CA" sz="1200" dirty="0">
                <a:solidFill>
                  <a:srgbClr val="FFFFFF"/>
                </a:solidFill>
                <a:latin typeface="Arial"/>
                <a:cs typeface="Arial"/>
              </a:rPr>
              <a:t>~ $900k / 3 Year</a:t>
            </a:r>
          </a:p>
        </p:txBody>
      </p:sp>
      <p:sp>
        <p:nvSpPr>
          <p:cNvPr id="14" name="Arrow: Right 13">
            <a:extLst>
              <a:ext uri="{FF2B5EF4-FFF2-40B4-BE49-F238E27FC236}">
                <a16:creationId xmlns:a16="http://schemas.microsoft.com/office/drawing/2014/main" id="{91A74B2F-205A-4DC4-90D7-D599C605A213}"/>
              </a:ext>
            </a:extLst>
          </p:cNvPr>
          <p:cNvSpPr/>
          <p:nvPr/>
        </p:nvSpPr>
        <p:spPr>
          <a:xfrm>
            <a:off x="256964" y="3524100"/>
            <a:ext cx="2268028" cy="640080"/>
          </a:xfrm>
          <a:prstGeom prst="rightArrow">
            <a:avLst/>
          </a:prstGeom>
        </p:spPr>
        <p:style>
          <a:lnRef idx="0">
            <a:schemeClr val="accent2"/>
          </a:lnRef>
          <a:fillRef idx="3">
            <a:schemeClr val="accent2"/>
          </a:fillRef>
          <a:effectRef idx="3">
            <a:schemeClr val="accent2"/>
          </a:effectRef>
          <a:fontRef idx="minor">
            <a:schemeClr val="lt1"/>
          </a:fontRef>
        </p:style>
        <p:txBody>
          <a:bodyPr wrap="square" lIns="0" tIns="0" rIns="0" bIns="0" rtlCol="0" anchor="ctr">
            <a:noAutofit/>
          </a:bodyPr>
          <a:lstStyle/>
          <a:p>
            <a:pPr algn="ctr"/>
            <a:r>
              <a:rPr lang="en-CA" sz="1200" dirty="0">
                <a:solidFill>
                  <a:srgbClr val="FFFFFF"/>
                </a:solidFill>
                <a:latin typeface="Arial"/>
                <a:cs typeface="Arial"/>
              </a:rPr>
              <a:t>~ $1,250,000 / 3 Year</a:t>
            </a:r>
          </a:p>
        </p:txBody>
      </p:sp>
      <p:sp>
        <p:nvSpPr>
          <p:cNvPr id="15" name="Arrow: Right 14">
            <a:extLst>
              <a:ext uri="{FF2B5EF4-FFF2-40B4-BE49-F238E27FC236}">
                <a16:creationId xmlns:a16="http://schemas.microsoft.com/office/drawing/2014/main" id="{E047EF12-2F3D-457A-9172-307B8CF56FD5}"/>
              </a:ext>
            </a:extLst>
          </p:cNvPr>
          <p:cNvSpPr/>
          <p:nvPr/>
        </p:nvSpPr>
        <p:spPr>
          <a:xfrm>
            <a:off x="256963" y="4277527"/>
            <a:ext cx="3566892" cy="640080"/>
          </a:xfrm>
          <a:prstGeom prst="rightArrow">
            <a:avLst/>
          </a:prstGeom>
        </p:spPr>
        <p:style>
          <a:lnRef idx="0">
            <a:schemeClr val="accent2"/>
          </a:lnRef>
          <a:fillRef idx="3">
            <a:schemeClr val="accent2"/>
          </a:fillRef>
          <a:effectRef idx="3">
            <a:schemeClr val="accent2"/>
          </a:effectRef>
          <a:fontRef idx="minor">
            <a:schemeClr val="lt1"/>
          </a:fontRef>
        </p:style>
        <p:txBody>
          <a:bodyPr wrap="square" lIns="0" tIns="0" rIns="0" bIns="0" rtlCol="0" anchor="ctr">
            <a:noAutofit/>
          </a:bodyPr>
          <a:lstStyle/>
          <a:p>
            <a:pPr algn="ctr"/>
            <a:r>
              <a:rPr lang="en-CA" sz="1200" dirty="0">
                <a:solidFill>
                  <a:srgbClr val="FFFFFF"/>
                </a:solidFill>
                <a:latin typeface="Arial"/>
                <a:cs typeface="Arial"/>
              </a:rPr>
              <a:t>~ $1,500,000 / 3 Year</a:t>
            </a:r>
          </a:p>
        </p:txBody>
      </p:sp>
      <p:sp>
        <p:nvSpPr>
          <p:cNvPr id="18" name="TextBox 17">
            <a:extLst>
              <a:ext uri="{FF2B5EF4-FFF2-40B4-BE49-F238E27FC236}">
                <a16:creationId xmlns:a16="http://schemas.microsoft.com/office/drawing/2014/main" id="{71480AAD-7B67-4EA9-A734-EAB8BDDFC373}"/>
              </a:ext>
            </a:extLst>
          </p:cNvPr>
          <p:cNvSpPr txBox="1"/>
          <p:nvPr/>
        </p:nvSpPr>
        <p:spPr>
          <a:xfrm>
            <a:off x="1812953" y="2060763"/>
            <a:ext cx="3597203" cy="523220"/>
          </a:xfrm>
          <a:prstGeom prst="rect">
            <a:avLst/>
          </a:prstGeom>
          <a:noFill/>
        </p:spPr>
        <p:txBody>
          <a:bodyPr wrap="none" rtlCol="0">
            <a:spAutoFit/>
          </a:bodyPr>
          <a:lstStyle/>
          <a:p>
            <a:r>
              <a:rPr lang="en-CA" sz="1400" dirty="0">
                <a:latin typeface="Arial" panose="020B0604020202020204" pitchFamily="34" charset="0"/>
                <a:cs typeface="Arial" panose="020B0604020202020204" pitchFamily="34" charset="0"/>
              </a:rPr>
              <a:t>PowerAI Vision with AC922 </a:t>
            </a:r>
            <a:br>
              <a:rPr lang="en-CA" sz="1400" dirty="0">
                <a:latin typeface="Arial" panose="020B0604020202020204" pitchFamily="34" charset="0"/>
                <a:cs typeface="Arial" panose="020B0604020202020204" pitchFamily="34" charset="0"/>
              </a:rPr>
            </a:br>
            <a:r>
              <a:rPr lang="en-CA" sz="1400" dirty="0">
                <a:latin typeface="Arial" panose="020B0604020202020204" pitchFamily="34" charset="0"/>
                <a:cs typeface="Arial" panose="020B0604020202020204" pitchFamily="34" charset="0"/>
              </a:rPr>
              <a:t>– unlimited API usage - running 10 models</a:t>
            </a:r>
          </a:p>
        </p:txBody>
      </p:sp>
      <p:sp>
        <p:nvSpPr>
          <p:cNvPr id="19" name="TextBox 18">
            <a:extLst>
              <a:ext uri="{FF2B5EF4-FFF2-40B4-BE49-F238E27FC236}">
                <a16:creationId xmlns:a16="http://schemas.microsoft.com/office/drawing/2014/main" id="{6F9C0E3B-9599-4884-9D00-3C605DAC1A4E}"/>
              </a:ext>
            </a:extLst>
          </p:cNvPr>
          <p:cNvSpPr txBox="1"/>
          <p:nvPr/>
        </p:nvSpPr>
        <p:spPr>
          <a:xfrm>
            <a:off x="1812953" y="2821408"/>
            <a:ext cx="7074083" cy="523220"/>
          </a:xfrm>
          <a:prstGeom prst="rect">
            <a:avLst/>
          </a:prstGeom>
          <a:noFill/>
        </p:spPr>
        <p:txBody>
          <a:bodyPr wrap="square" rtlCol="0">
            <a:spAutoFit/>
          </a:bodyPr>
          <a:lstStyle/>
          <a:p>
            <a:r>
              <a:rPr lang="en-CA" sz="1400" dirty="0">
                <a:latin typeface="Arial" panose="020B0604020202020204" pitchFamily="34" charset="0"/>
                <a:cs typeface="Arial" panose="020B0604020202020204" pitchFamily="34" charset="0"/>
              </a:rPr>
              <a:t>AWS </a:t>
            </a:r>
            <a:r>
              <a:rPr lang="en-CA" sz="1400" dirty="0" err="1">
                <a:latin typeface="Arial" panose="020B0604020202020204" pitchFamily="34" charset="0"/>
                <a:cs typeface="Arial" panose="020B0604020202020204" pitchFamily="34" charset="0"/>
              </a:rPr>
              <a:t>Rekognition</a:t>
            </a:r>
            <a:r>
              <a:rPr lang="en-CA" sz="1400" dirty="0">
                <a:latin typeface="Arial" panose="020B0604020202020204" pitchFamily="34" charset="0"/>
                <a:cs typeface="Arial" panose="020B0604020202020204" pitchFamily="34" charset="0"/>
              </a:rPr>
              <a:t> – pricing based on API use – adding just one more model would make it more expensive than PowerAI Vision</a:t>
            </a:r>
          </a:p>
        </p:txBody>
      </p:sp>
      <p:sp>
        <p:nvSpPr>
          <p:cNvPr id="20" name="TextBox 19">
            <a:extLst>
              <a:ext uri="{FF2B5EF4-FFF2-40B4-BE49-F238E27FC236}">
                <a16:creationId xmlns:a16="http://schemas.microsoft.com/office/drawing/2014/main" id="{AF4F6293-F901-42C1-9B6F-4CFC314A9222}"/>
              </a:ext>
            </a:extLst>
          </p:cNvPr>
          <p:cNvSpPr txBox="1"/>
          <p:nvPr/>
        </p:nvSpPr>
        <p:spPr>
          <a:xfrm>
            <a:off x="2524992" y="3690251"/>
            <a:ext cx="6452087" cy="307777"/>
          </a:xfrm>
          <a:prstGeom prst="rect">
            <a:avLst/>
          </a:prstGeom>
          <a:noFill/>
        </p:spPr>
        <p:txBody>
          <a:bodyPr wrap="none" rtlCol="0">
            <a:spAutoFit/>
          </a:bodyPr>
          <a:lstStyle/>
          <a:p>
            <a:r>
              <a:rPr lang="en-CA" sz="1400" dirty="0">
                <a:latin typeface="Arial" panose="020B0604020202020204" pitchFamily="34" charset="0"/>
                <a:cs typeface="Arial" panose="020B0604020202020204" pitchFamily="34" charset="0"/>
              </a:rPr>
              <a:t>MS Custom Vision – pricing based on API use – making 10 models more costly</a:t>
            </a:r>
          </a:p>
        </p:txBody>
      </p:sp>
      <p:sp>
        <p:nvSpPr>
          <p:cNvPr id="21" name="TextBox 20">
            <a:extLst>
              <a:ext uri="{FF2B5EF4-FFF2-40B4-BE49-F238E27FC236}">
                <a16:creationId xmlns:a16="http://schemas.microsoft.com/office/drawing/2014/main" id="{A366F6B4-854D-483C-93B7-E6AE0CBABD76}"/>
              </a:ext>
            </a:extLst>
          </p:cNvPr>
          <p:cNvSpPr txBox="1"/>
          <p:nvPr/>
        </p:nvSpPr>
        <p:spPr>
          <a:xfrm>
            <a:off x="3838155" y="4343651"/>
            <a:ext cx="4302460" cy="523220"/>
          </a:xfrm>
          <a:prstGeom prst="rect">
            <a:avLst/>
          </a:prstGeom>
          <a:noFill/>
        </p:spPr>
        <p:txBody>
          <a:bodyPr wrap="none" rtlCol="0">
            <a:spAutoFit/>
          </a:bodyPr>
          <a:lstStyle/>
          <a:p>
            <a:r>
              <a:rPr lang="en-CA" sz="1400" dirty="0">
                <a:latin typeface="Arial" panose="020B0604020202020204" pitchFamily="34" charset="0"/>
                <a:cs typeface="Arial" panose="020B0604020202020204" pitchFamily="34" charset="0"/>
              </a:rPr>
              <a:t>Google Vision – pricing based on API use – making </a:t>
            </a:r>
            <a:br>
              <a:rPr lang="en-CA" sz="1400" dirty="0">
                <a:latin typeface="Arial" panose="020B0604020202020204" pitchFamily="34" charset="0"/>
                <a:cs typeface="Arial" panose="020B0604020202020204" pitchFamily="34" charset="0"/>
              </a:rPr>
            </a:br>
            <a:r>
              <a:rPr lang="en-CA" sz="1400" dirty="0">
                <a:latin typeface="Arial" panose="020B0604020202020204" pitchFamily="34" charset="0"/>
                <a:cs typeface="Arial" panose="020B0604020202020204" pitchFamily="34" charset="0"/>
              </a:rPr>
              <a:t>10 models more costly</a:t>
            </a:r>
          </a:p>
        </p:txBody>
      </p:sp>
      <p:sp>
        <p:nvSpPr>
          <p:cNvPr id="23" name="TextBox 22">
            <a:extLst>
              <a:ext uri="{FF2B5EF4-FFF2-40B4-BE49-F238E27FC236}">
                <a16:creationId xmlns:a16="http://schemas.microsoft.com/office/drawing/2014/main" id="{26E2B4CB-2730-4FE1-9919-87B3BB196AE4}"/>
              </a:ext>
            </a:extLst>
          </p:cNvPr>
          <p:cNvSpPr txBox="1"/>
          <p:nvPr/>
        </p:nvSpPr>
        <p:spPr>
          <a:xfrm>
            <a:off x="206305" y="728060"/>
            <a:ext cx="6225668" cy="1169551"/>
          </a:xfrm>
          <a:prstGeom prst="rect">
            <a:avLst/>
          </a:prstGeom>
          <a:noFill/>
        </p:spPr>
        <p:txBody>
          <a:bodyPr wrap="square" rtlCol="0">
            <a:spAutoFit/>
          </a:bodyPr>
          <a:lstStyle/>
          <a:p>
            <a:r>
              <a:rPr lang="en-CA" sz="1400" dirty="0">
                <a:latin typeface="Arial" panose="020B0604020202020204" pitchFamily="34" charset="0"/>
                <a:cs typeface="Arial" panose="020B0604020202020204" pitchFamily="34" charset="0"/>
              </a:rPr>
              <a:t>Reality TV show analyzing a months worth of video to create a 1 minute trailer looking at over 2 million images</a:t>
            </a:r>
            <a:br>
              <a:rPr lang="en-CA" sz="1400" dirty="0">
                <a:latin typeface="Arial" panose="020B0604020202020204" pitchFamily="34" charset="0"/>
                <a:cs typeface="Arial" panose="020B0604020202020204" pitchFamily="34" charset="0"/>
              </a:rPr>
            </a:br>
            <a:endParaRPr lang="en-CA" sz="1400" dirty="0">
              <a:latin typeface="Arial" panose="020B0604020202020204" pitchFamily="34" charset="0"/>
              <a:cs typeface="Arial" panose="020B0604020202020204" pitchFamily="34" charset="0"/>
            </a:endParaRPr>
          </a:p>
          <a:p>
            <a:r>
              <a:rPr lang="en-CA" sz="1400" dirty="0">
                <a:latin typeface="Arial" panose="020B0604020202020204" pitchFamily="34" charset="0"/>
                <a:cs typeface="Arial" panose="020B0604020202020204" pitchFamily="34" charset="0"/>
              </a:rPr>
              <a:t>Running many models against the same data, looking for facial features, object detection, emotions, logos, celebrities, actions, sentiment and speech</a:t>
            </a:r>
          </a:p>
        </p:txBody>
      </p:sp>
      <p:pic>
        <p:nvPicPr>
          <p:cNvPr id="16" name="Picture 15">
            <a:extLst>
              <a:ext uri="{FF2B5EF4-FFF2-40B4-BE49-F238E27FC236}">
                <a16:creationId xmlns:a16="http://schemas.microsoft.com/office/drawing/2014/main" id="{A178A5B0-BEDB-4D3F-AFAE-148F89A7B378}"/>
              </a:ext>
            </a:extLst>
          </p:cNvPr>
          <p:cNvPicPr>
            <a:picLocks noChangeAspect="1"/>
          </p:cNvPicPr>
          <p:nvPr/>
        </p:nvPicPr>
        <p:blipFill>
          <a:blip r:embed="rId3"/>
          <a:stretch>
            <a:fillRect/>
          </a:stretch>
        </p:blipFill>
        <p:spPr>
          <a:xfrm>
            <a:off x="6374179" y="149431"/>
            <a:ext cx="2512857" cy="21217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08349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6F404B-8BA3-C54A-BDF6-A50A30FC8E8F}"/>
              </a:ext>
            </a:extLst>
          </p:cNvPr>
          <p:cNvPicPr>
            <a:picLocks noChangeAspect="1"/>
          </p:cNvPicPr>
          <p:nvPr/>
        </p:nvPicPr>
        <p:blipFill rotWithShape="1">
          <a:blip r:embed="rId3"/>
          <a:srcRect t="10010" r="2" b="15592"/>
          <a:stretch/>
        </p:blipFill>
        <p:spPr>
          <a:xfrm>
            <a:off x="4762391" y="2633416"/>
            <a:ext cx="4377380" cy="2507707"/>
          </a:xfrm>
          <a:custGeom>
            <a:avLst/>
            <a:gdLst>
              <a:gd name="connsiteX0" fmla="*/ 1549963 w 5841911"/>
              <a:gd name="connsiteY0" fmla="*/ 0 h 3346705"/>
              <a:gd name="connsiteX1" fmla="*/ 1555540 w 5841911"/>
              <a:gd name="connsiteY1" fmla="*/ 0 h 3346705"/>
              <a:gd name="connsiteX2" fmla="*/ 2621768 w 5841911"/>
              <a:gd name="connsiteY2" fmla="*/ 0 h 3346705"/>
              <a:gd name="connsiteX3" fmla="*/ 5841911 w 5841911"/>
              <a:gd name="connsiteY3" fmla="*/ 0 h 3346705"/>
              <a:gd name="connsiteX4" fmla="*/ 5841911 w 5841911"/>
              <a:gd name="connsiteY4" fmla="*/ 3346705 h 3346705"/>
              <a:gd name="connsiteX5" fmla="*/ 0 w 584191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7" name="Picture 6" descr="Image result for dog pictures">
            <a:extLst>
              <a:ext uri="{FF2B5EF4-FFF2-40B4-BE49-F238E27FC236}">
                <a16:creationId xmlns:a16="http://schemas.microsoft.com/office/drawing/2014/main" id="{E679D169-C700-8844-A23A-09EDCB3FCE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027" r="-2" b="17092"/>
          <a:stretch/>
        </p:blipFill>
        <p:spPr bwMode="auto">
          <a:xfrm>
            <a:off x="4244" y="2633416"/>
            <a:ext cx="5768567" cy="2507707"/>
          </a:xfrm>
          <a:custGeom>
            <a:avLst/>
            <a:gdLst>
              <a:gd name="connsiteX0" fmla="*/ 0 w 7698564"/>
              <a:gd name="connsiteY0" fmla="*/ 0 h 3346705"/>
              <a:gd name="connsiteX1" fmla="*/ 7698564 w 7698564"/>
              <a:gd name="connsiteY1" fmla="*/ 0 h 3346705"/>
              <a:gd name="connsiteX2" fmla="*/ 6148601 w 7698564"/>
              <a:gd name="connsiteY2" fmla="*/ 3346705 h 3346705"/>
              <a:gd name="connsiteX3" fmla="*/ 6143024 w 7698564"/>
              <a:gd name="connsiteY3" fmla="*/ 3346705 h 3346705"/>
              <a:gd name="connsiteX4" fmla="*/ 5076796 w 7698564"/>
              <a:gd name="connsiteY4" fmla="*/ 3346705 h 3346705"/>
              <a:gd name="connsiteX5" fmla="*/ 1246924 w 7698564"/>
              <a:gd name="connsiteY5" fmla="*/ 3346705 h 3346705"/>
              <a:gd name="connsiteX6" fmla="*/ 1246924 w 7698564"/>
              <a:gd name="connsiteY6" fmla="*/ 3346226 h 3346705"/>
              <a:gd name="connsiteX7" fmla="*/ 0 w 7698564"/>
              <a:gd name="connsiteY7" fmla="*/ 3346226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Image result for cat picture">
            <a:extLst>
              <a:ext uri="{FF2B5EF4-FFF2-40B4-BE49-F238E27FC236}">
                <a16:creationId xmlns:a16="http://schemas.microsoft.com/office/drawing/2014/main" id="{41B27E5B-48F7-7940-8EA9-23C925A6991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2"/>
          <a:stretch/>
        </p:blipFill>
        <p:spPr bwMode="auto">
          <a:xfrm>
            <a:off x="3371188" y="2388"/>
            <a:ext cx="5768582" cy="2507707"/>
          </a:xfrm>
          <a:custGeom>
            <a:avLst/>
            <a:gdLst>
              <a:gd name="connsiteX0" fmla="*/ 1549963 w 7698564"/>
              <a:gd name="connsiteY0" fmla="*/ 0 h 3346705"/>
              <a:gd name="connsiteX1" fmla="*/ 1555540 w 7698564"/>
              <a:gd name="connsiteY1" fmla="*/ 0 h 3346705"/>
              <a:gd name="connsiteX2" fmla="*/ 2621768 w 7698564"/>
              <a:gd name="connsiteY2" fmla="*/ 0 h 3346705"/>
              <a:gd name="connsiteX3" fmla="*/ 6451640 w 7698564"/>
              <a:gd name="connsiteY3" fmla="*/ 0 h 3346705"/>
              <a:gd name="connsiteX4" fmla="*/ 6451640 w 7698564"/>
              <a:gd name="connsiteY4" fmla="*/ 479 h 3346705"/>
              <a:gd name="connsiteX5" fmla="*/ 7698564 w 7698564"/>
              <a:gd name="connsiteY5" fmla="*/ 479 h 3346705"/>
              <a:gd name="connsiteX6" fmla="*/ 7698564 w 7698564"/>
              <a:gd name="connsiteY6" fmla="*/ 3346705 h 3346705"/>
              <a:gd name="connsiteX7" fmla="*/ 0 w 7698564"/>
              <a:gd name="connsiteY7"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38B69A7-8EF0-5949-B33D-0B7F78470E94}"/>
              </a:ext>
            </a:extLst>
          </p:cNvPr>
          <p:cNvPicPr>
            <a:picLocks noChangeAspect="1"/>
          </p:cNvPicPr>
          <p:nvPr/>
        </p:nvPicPr>
        <p:blipFill rotWithShape="1">
          <a:blip r:embed="rId6"/>
          <a:srcRect t="17310" r="-3" b="8756"/>
          <a:stretch/>
        </p:blipFill>
        <p:spPr>
          <a:xfrm>
            <a:off x="4245" y="2388"/>
            <a:ext cx="4390768" cy="2507699"/>
          </a:xfrm>
          <a:custGeom>
            <a:avLst/>
            <a:gdLst>
              <a:gd name="connsiteX0" fmla="*/ 0 w 5859797"/>
              <a:gd name="connsiteY0" fmla="*/ 0 h 3346705"/>
              <a:gd name="connsiteX1" fmla="*/ 5859797 w 5859797"/>
              <a:gd name="connsiteY1" fmla="*/ 0 h 3346705"/>
              <a:gd name="connsiteX2" fmla="*/ 4309834 w 5859797"/>
              <a:gd name="connsiteY2" fmla="*/ 3346705 h 3346705"/>
              <a:gd name="connsiteX3" fmla="*/ 4304257 w 5859797"/>
              <a:gd name="connsiteY3" fmla="*/ 3346705 h 3346705"/>
              <a:gd name="connsiteX4" fmla="*/ 3238029 w 5859797"/>
              <a:gd name="connsiteY4" fmla="*/ 3346705 h 3346705"/>
              <a:gd name="connsiteX5" fmla="*/ 0 w 5859797"/>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sp>
        <p:nvSpPr>
          <p:cNvPr id="8" name="Content Placeholder 2">
            <a:extLst>
              <a:ext uri="{FF2B5EF4-FFF2-40B4-BE49-F238E27FC236}">
                <a16:creationId xmlns:a16="http://schemas.microsoft.com/office/drawing/2014/main" id="{D8C2E52A-925E-A04B-A642-82D1573E3CA8}"/>
              </a:ext>
            </a:extLst>
          </p:cNvPr>
          <p:cNvSpPr txBox="1">
            <a:spLocks/>
          </p:cNvSpPr>
          <p:nvPr/>
        </p:nvSpPr>
        <p:spPr>
          <a:xfrm>
            <a:off x="76327" y="2751488"/>
            <a:ext cx="2848703" cy="2376768"/>
          </a:xfrm>
          <a:prstGeom prst="rect">
            <a:avLst/>
          </a:prstGeom>
        </p:spPr>
        <p:txBody>
          <a:bodyPr vert="horz" lIns="91355" tIns="45678" rIns="91355" bIns="45678"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defTabSz="685166">
              <a:spcBef>
                <a:spcPts val="749"/>
              </a:spcBef>
              <a:defRPr/>
            </a:pPr>
            <a:r>
              <a:rPr lang="en-US" sz="2798" b="1" dirty="0">
                <a:solidFill>
                  <a:srgbClr val="782228"/>
                </a:solidFill>
                <a:latin typeface="Calibri" panose="020F0502020204030204"/>
              </a:rPr>
              <a:t>feature </a:t>
            </a:r>
            <a:br>
              <a:rPr lang="en-US" sz="2798" b="1" dirty="0">
                <a:solidFill>
                  <a:srgbClr val="782228"/>
                </a:solidFill>
                <a:latin typeface="Calibri" panose="020F0502020204030204"/>
              </a:rPr>
            </a:br>
            <a:r>
              <a:rPr lang="en-US" sz="2798" b="1" dirty="0">
                <a:solidFill>
                  <a:srgbClr val="782228"/>
                </a:solidFill>
                <a:latin typeface="Calibri" panose="020F0502020204030204"/>
              </a:rPr>
              <a:t>extraction</a:t>
            </a:r>
            <a:br>
              <a:rPr lang="en-US" sz="1799" dirty="0">
                <a:solidFill>
                  <a:prstClr val="black"/>
                </a:solidFill>
                <a:latin typeface="Calibri" panose="020F0502020204030204"/>
              </a:rPr>
            </a:br>
            <a:r>
              <a:rPr lang="en-US" sz="1799" dirty="0">
                <a:solidFill>
                  <a:prstClr val="black"/>
                </a:solidFill>
                <a:latin typeface="Calibri" panose="020F0502020204030204"/>
                <a:sym typeface="Wingdings" pitchFamily="2" charset="2"/>
              </a:rPr>
              <a:t>taking an input image, </a:t>
            </a:r>
            <a:br>
              <a:rPr lang="en-US" sz="1799" dirty="0">
                <a:solidFill>
                  <a:prstClr val="black"/>
                </a:solidFill>
                <a:latin typeface="Calibri" panose="020F0502020204030204"/>
                <a:sym typeface="Wingdings" pitchFamily="2" charset="2"/>
              </a:rPr>
            </a:br>
            <a:r>
              <a:rPr lang="en-US" sz="1799" dirty="0">
                <a:solidFill>
                  <a:prstClr val="black"/>
                </a:solidFill>
                <a:latin typeface="Calibri" panose="020F0502020204030204"/>
                <a:sym typeface="Wingdings" pitchFamily="2" charset="2"/>
              </a:rPr>
              <a:t>applying an algorithm, </a:t>
            </a:r>
            <a:br>
              <a:rPr lang="en-US" sz="1799" dirty="0">
                <a:solidFill>
                  <a:prstClr val="black"/>
                </a:solidFill>
                <a:latin typeface="Calibri" panose="020F0502020204030204"/>
                <a:sym typeface="Wingdings" pitchFamily="2" charset="2"/>
              </a:rPr>
            </a:br>
            <a:r>
              <a:rPr lang="en-US" sz="1799" dirty="0">
                <a:solidFill>
                  <a:prstClr val="black"/>
                </a:solidFill>
                <a:latin typeface="Calibri" panose="020F0502020204030204"/>
                <a:sym typeface="Wingdings" pitchFamily="2" charset="2"/>
              </a:rPr>
              <a:t>and getting out </a:t>
            </a:r>
            <a:br>
              <a:rPr lang="en-US" sz="1799" dirty="0">
                <a:solidFill>
                  <a:prstClr val="black"/>
                </a:solidFill>
                <a:latin typeface="Calibri" panose="020F0502020204030204"/>
                <a:sym typeface="Wingdings" pitchFamily="2" charset="2"/>
              </a:rPr>
            </a:br>
            <a:r>
              <a:rPr lang="en-US" sz="1799" dirty="0">
                <a:solidFill>
                  <a:prstClr val="black"/>
                </a:solidFill>
                <a:latin typeface="Calibri" panose="020F0502020204030204"/>
                <a:sym typeface="Wingdings" pitchFamily="2" charset="2"/>
              </a:rPr>
              <a:t>of it a feature vector </a:t>
            </a:r>
            <a:br>
              <a:rPr lang="en-US" sz="1799" dirty="0">
                <a:solidFill>
                  <a:prstClr val="black"/>
                </a:solidFill>
                <a:latin typeface="Calibri" panose="020F0502020204030204"/>
                <a:sym typeface="Wingdings" pitchFamily="2" charset="2"/>
              </a:rPr>
            </a:br>
            <a:r>
              <a:rPr lang="en-US" sz="1799" dirty="0">
                <a:solidFill>
                  <a:prstClr val="black"/>
                </a:solidFill>
                <a:latin typeface="Calibri" panose="020F0502020204030204"/>
                <a:sym typeface="Wingdings" pitchFamily="2" charset="2"/>
              </a:rPr>
              <a:t>(list of numbers) that </a:t>
            </a:r>
            <a:br>
              <a:rPr lang="en-US" sz="1799" dirty="0">
                <a:solidFill>
                  <a:prstClr val="black"/>
                </a:solidFill>
                <a:latin typeface="Calibri" panose="020F0502020204030204"/>
                <a:sym typeface="Wingdings" pitchFamily="2" charset="2"/>
              </a:rPr>
            </a:br>
            <a:r>
              <a:rPr lang="en-US" sz="1799" dirty="0">
                <a:solidFill>
                  <a:prstClr val="black"/>
                </a:solidFill>
                <a:latin typeface="Calibri" panose="020F0502020204030204"/>
                <a:sym typeface="Wingdings" pitchFamily="2" charset="2"/>
              </a:rPr>
              <a:t>qualifies the image</a:t>
            </a:r>
            <a:endParaRPr lang="en-US" sz="1799" dirty="0">
              <a:solidFill>
                <a:prstClr val="black"/>
              </a:solidFill>
              <a:latin typeface="Calibri" panose="020F0502020204030204"/>
            </a:endParaRPr>
          </a:p>
        </p:txBody>
      </p:sp>
      <p:sp>
        <p:nvSpPr>
          <p:cNvPr id="9" name="Content Placeholder 2">
            <a:extLst>
              <a:ext uri="{FF2B5EF4-FFF2-40B4-BE49-F238E27FC236}">
                <a16:creationId xmlns:a16="http://schemas.microsoft.com/office/drawing/2014/main" id="{61481D66-6382-804A-8085-F6179021C17A}"/>
              </a:ext>
            </a:extLst>
          </p:cNvPr>
          <p:cNvSpPr txBox="1">
            <a:spLocks/>
          </p:cNvSpPr>
          <p:nvPr/>
        </p:nvSpPr>
        <p:spPr>
          <a:xfrm>
            <a:off x="6255481" y="67852"/>
            <a:ext cx="2848703" cy="2376768"/>
          </a:xfrm>
          <a:prstGeom prst="rect">
            <a:avLst/>
          </a:prstGeom>
        </p:spPr>
        <p:txBody>
          <a:bodyPr vert="horz" lIns="91355" tIns="45678" rIns="91355" bIns="45678"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defTabSz="685166">
              <a:spcBef>
                <a:spcPts val="749"/>
              </a:spcBef>
              <a:defRPr/>
            </a:pPr>
            <a:r>
              <a:rPr lang="en-US" sz="2398" b="1" dirty="0">
                <a:solidFill>
                  <a:srgbClr val="782228"/>
                </a:solidFill>
                <a:latin typeface="Calibri" panose="020F0502020204030204"/>
              </a:rPr>
              <a:t>output</a:t>
            </a:r>
          </a:p>
          <a:p>
            <a:pPr algn="r" defTabSz="685166">
              <a:spcBef>
                <a:spcPts val="749"/>
              </a:spcBef>
              <a:defRPr/>
            </a:pPr>
            <a:r>
              <a:rPr lang="en-US" sz="2398" b="1" dirty="0">
                <a:solidFill>
                  <a:srgbClr val="782228"/>
                </a:solidFill>
                <a:latin typeface="Calibri" panose="020F0502020204030204"/>
              </a:rPr>
              <a:t>probability</a:t>
            </a:r>
            <a:br>
              <a:rPr lang="en-US" sz="1598" dirty="0">
                <a:solidFill>
                  <a:prstClr val="black"/>
                </a:solidFill>
                <a:latin typeface="Calibri" panose="020F0502020204030204"/>
              </a:rPr>
            </a:br>
            <a:r>
              <a:rPr lang="en-US" sz="1598" dirty="0">
                <a:solidFill>
                  <a:prstClr val="black"/>
                </a:solidFill>
                <a:latin typeface="IBM Plex Mono" panose="020B0509050000000000" pitchFamily="49" charset="77"/>
                <a:sym typeface="Wingdings" pitchFamily="2" charset="2"/>
              </a:rPr>
              <a:t>0.80 =  cat</a:t>
            </a:r>
          </a:p>
          <a:p>
            <a:pPr algn="r" defTabSz="685166">
              <a:spcBef>
                <a:spcPts val="749"/>
              </a:spcBef>
              <a:defRPr/>
            </a:pPr>
            <a:r>
              <a:rPr lang="en-US" sz="1598" dirty="0">
                <a:solidFill>
                  <a:prstClr val="black"/>
                </a:solidFill>
                <a:latin typeface="IBM Plex Mono" panose="020B0509050000000000" pitchFamily="49" charset="77"/>
                <a:sym typeface="Wingdings" pitchFamily="2" charset="2"/>
              </a:rPr>
              <a:t>0.15 =  dog </a:t>
            </a:r>
          </a:p>
          <a:p>
            <a:pPr algn="r" defTabSz="685166">
              <a:spcBef>
                <a:spcPts val="749"/>
              </a:spcBef>
              <a:defRPr/>
            </a:pPr>
            <a:r>
              <a:rPr lang="en-US" sz="1598" dirty="0">
                <a:solidFill>
                  <a:prstClr val="black"/>
                </a:solidFill>
                <a:latin typeface="IBM Plex Mono" panose="020B0509050000000000" pitchFamily="49" charset="77"/>
                <a:sym typeface="Wingdings" pitchFamily="2" charset="2"/>
              </a:rPr>
              <a:t>0.05 = bird</a:t>
            </a:r>
            <a:endParaRPr lang="en-US" sz="1598" dirty="0">
              <a:solidFill>
                <a:prstClr val="black"/>
              </a:solidFill>
              <a:latin typeface="IBM Plex Mono" panose="020B0509050000000000" pitchFamily="49" charset="77"/>
            </a:endParaRPr>
          </a:p>
        </p:txBody>
      </p:sp>
      <p:pic>
        <p:nvPicPr>
          <p:cNvPr id="2" name="Picture 1">
            <a:extLst>
              <a:ext uri="{FF2B5EF4-FFF2-40B4-BE49-F238E27FC236}">
                <a16:creationId xmlns:a16="http://schemas.microsoft.com/office/drawing/2014/main" id="{53C342E0-F602-F844-9AC4-37346EB398C9}"/>
              </a:ext>
            </a:extLst>
          </p:cNvPr>
          <p:cNvPicPr>
            <a:picLocks noChangeAspect="1"/>
          </p:cNvPicPr>
          <p:nvPr/>
        </p:nvPicPr>
        <p:blipFill>
          <a:blip r:embed="rId7"/>
          <a:stretch>
            <a:fillRect/>
          </a:stretch>
        </p:blipFill>
        <p:spPr>
          <a:xfrm>
            <a:off x="7025389" y="1940437"/>
            <a:ext cx="2239602" cy="1622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46620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082853-F4BB-9B48-9A4B-818075887345}"/>
              </a:ext>
            </a:extLst>
          </p:cNvPr>
          <p:cNvPicPr>
            <a:picLocks noChangeAspect="1"/>
          </p:cNvPicPr>
          <p:nvPr/>
        </p:nvPicPr>
        <p:blipFill>
          <a:blip r:embed="rId3"/>
          <a:stretch>
            <a:fillRect/>
          </a:stretch>
        </p:blipFill>
        <p:spPr>
          <a:xfrm>
            <a:off x="132347" y="9025"/>
            <a:ext cx="8879306" cy="4994609"/>
          </a:xfrm>
          <a:prstGeom prst="rect">
            <a:avLst/>
          </a:prstGeom>
        </p:spPr>
      </p:pic>
    </p:spTree>
    <p:extLst>
      <p:ext uri="{BB962C8B-B14F-4D97-AF65-F5344CB8AC3E}">
        <p14:creationId xmlns:p14="http://schemas.microsoft.com/office/powerpoint/2010/main" val="350168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45CD3F-33F6-4293-915C-B7EC346FB993}"/>
              </a:ext>
            </a:extLst>
          </p:cNvPr>
          <p:cNvSpPr>
            <a:spLocks noGrp="1"/>
          </p:cNvSpPr>
          <p:nvPr>
            <p:ph type="title"/>
          </p:nvPr>
        </p:nvSpPr>
        <p:spPr>
          <a:xfrm>
            <a:off x="228599" y="201168"/>
            <a:ext cx="8186057" cy="381000"/>
          </a:xfrm>
        </p:spPr>
        <p:txBody>
          <a:bodyPr/>
          <a:lstStyle/>
          <a:p>
            <a:r>
              <a:rPr lang="en-US" dirty="0"/>
              <a:t>PowerAI Vision: ”Point-and-Click” AI for images &amp; video</a:t>
            </a:r>
            <a:endParaRPr lang="en-CA" dirty="0"/>
          </a:p>
        </p:txBody>
      </p:sp>
      <p:pic>
        <p:nvPicPr>
          <p:cNvPr id="4" name="Picture 3">
            <a:extLst>
              <a:ext uri="{FF2B5EF4-FFF2-40B4-BE49-F238E27FC236}">
                <a16:creationId xmlns:a16="http://schemas.microsoft.com/office/drawing/2014/main" id="{DCE0F036-D301-4B70-B173-E5BDF0AFDB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470" y="1462460"/>
            <a:ext cx="2467169" cy="2281335"/>
          </a:xfrm>
          <a:prstGeom prst="rect">
            <a:avLst/>
          </a:prstGeom>
        </p:spPr>
      </p:pic>
      <p:sp>
        <p:nvSpPr>
          <p:cNvPr id="5" name="TextBox 4">
            <a:extLst>
              <a:ext uri="{FF2B5EF4-FFF2-40B4-BE49-F238E27FC236}">
                <a16:creationId xmlns:a16="http://schemas.microsoft.com/office/drawing/2014/main" id="{6209453D-1970-42D5-986B-B112F1F15F64}"/>
              </a:ext>
            </a:extLst>
          </p:cNvPr>
          <p:cNvSpPr txBox="1"/>
          <p:nvPr/>
        </p:nvSpPr>
        <p:spPr>
          <a:xfrm>
            <a:off x="58146" y="741078"/>
            <a:ext cx="2685815" cy="646331"/>
          </a:xfrm>
          <a:prstGeom prst="rect">
            <a:avLst/>
          </a:prstGeom>
          <a:noFill/>
        </p:spPr>
        <p:txBody>
          <a:bodyPr wrap="square" rtlCol="0">
            <a:spAutoFit/>
          </a:bodyPr>
          <a:lstStyle/>
          <a:p>
            <a:pPr algn="ctr"/>
            <a:r>
              <a:rPr lang="en-US" sz="1800" dirty="0">
                <a:solidFill>
                  <a:schemeClr val="tx1">
                    <a:lumMod val="75000"/>
                    <a:lumOff val="25000"/>
                  </a:schemeClr>
                </a:solidFill>
              </a:rPr>
              <a:t>Label Image or</a:t>
            </a:r>
          </a:p>
          <a:p>
            <a:pPr algn="ctr"/>
            <a:r>
              <a:rPr lang="en-US" sz="1800" dirty="0">
                <a:solidFill>
                  <a:schemeClr val="tx1">
                    <a:lumMod val="75000"/>
                    <a:lumOff val="25000"/>
                  </a:schemeClr>
                </a:solidFill>
              </a:rPr>
              <a:t>Video Data</a:t>
            </a:r>
          </a:p>
        </p:txBody>
      </p:sp>
      <p:sp>
        <p:nvSpPr>
          <p:cNvPr id="6" name="TextBox 5">
            <a:extLst>
              <a:ext uri="{FF2B5EF4-FFF2-40B4-BE49-F238E27FC236}">
                <a16:creationId xmlns:a16="http://schemas.microsoft.com/office/drawing/2014/main" id="{81798A62-F3AB-44F0-8329-4BC1D1073811}"/>
              </a:ext>
            </a:extLst>
          </p:cNvPr>
          <p:cNvSpPr txBox="1"/>
          <p:nvPr/>
        </p:nvSpPr>
        <p:spPr>
          <a:xfrm>
            <a:off x="3614458" y="741079"/>
            <a:ext cx="2382688" cy="553998"/>
          </a:xfrm>
          <a:prstGeom prst="rect">
            <a:avLst/>
          </a:prstGeom>
          <a:noFill/>
        </p:spPr>
        <p:txBody>
          <a:bodyPr wrap="square" rtlCol="0">
            <a:spAutoFit/>
          </a:bodyPr>
          <a:lstStyle/>
          <a:p>
            <a:pPr algn="ctr"/>
            <a:r>
              <a:rPr lang="en-US" sz="1800" dirty="0">
                <a:solidFill>
                  <a:schemeClr val="tx1">
                    <a:lumMod val="75000"/>
                    <a:lumOff val="25000"/>
                  </a:schemeClr>
                </a:solidFill>
              </a:rPr>
              <a:t>Auto-Train AI Model</a:t>
            </a:r>
          </a:p>
          <a:p>
            <a:pPr algn="ctr"/>
            <a:r>
              <a:rPr lang="en-US" sz="1200" dirty="0">
                <a:solidFill>
                  <a:schemeClr val="tx1">
                    <a:lumMod val="75000"/>
                    <a:lumOff val="25000"/>
                  </a:schemeClr>
                </a:solidFill>
              </a:rPr>
              <a:t>(no coding, just point and click)</a:t>
            </a:r>
          </a:p>
        </p:txBody>
      </p:sp>
      <p:grpSp>
        <p:nvGrpSpPr>
          <p:cNvPr id="7" name="Group 6">
            <a:extLst>
              <a:ext uri="{FF2B5EF4-FFF2-40B4-BE49-F238E27FC236}">
                <a16:creationId xmlns:a16="http://schemas.microsoft.com/office/drawing/2014/main" id="{7889D7F9-F830-4AA5-AB2D-B784328ABA6C}"/>
              </a:ext>
            </a:extLst>
          </p:cNvPr>
          <p:cNvGrpSpPr/>
          <p:nvPr/>
        </p:nvGrpSpPr>
        <p:grpSpPr>
          <a:xfrm>
            <a:off x="3010679" y="1420263"/>
            <a:ext cx="3437435" cy="3427362"/>
            <a:chOff x="3010678" y="1420263"/>
            <a:chExt cx="3437435" cy="3427362"/>
          </a:xfrm>
        </p:grpSpPr>
        <p:grpSp>
          <p:nvGrpSpPr>
            <p:cNvPr id="8" name="Group 7">
              <a:extLst>
                <a:ext uri="{FF2B5EF4-FFF2-40B4-BE49-F238E27FC236}">
                  <a16:creationId xmlns:a16="http://schemas.microsoft.com/office/drawing/2014/main" id="{99083E5A-6DA1-46E5-85B6-C068E4932D6F}"/>
                </a:ext>
              </a:extLst>
            </p:cNvPr>
            <p:cNvGrpSpPr/>
            <p:nvPr/>
          </p:nvGrpSpPr>
          <p:grpSpPr>
            <a:xfrm>
              <a:off x="3010679" y="3086640"/>
              <a:ext cx="3437434" cy="1760985"/>
              <a:chOff x="3804378" y="4014720"/>
              <a:chExt cx="4734352" cy="2244459"/>
            </a:xfrm>
          </p:grpSpPr>
          <p:pic>
            <p:nvPicPr>
              <p:cNvPr id="10" name="Picture 9">
                <a:extLst>
                  <a:ext uri="{FF2B5EF4-FFF2-40B4-BE49-F238E27FC236}">
                    <a16:creationId xmlns:a16="http://schemas.microsoft.com/office/drawing/2014/main" id="{E7427B1D-68CC-42CC-9EF0-78ADD0E6E36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
              <a:stretch/>
            </p:blipFill>
            <p:spPr>
              <a:xfrm>
                <a:off x="3804378" y="4014720"/>
                <a:ext cx="2989712" cy="2235107"/>
              </a:xfrm>
              <a:prstGeom prst="rect">
                <a:avLst/>
              </a:prstGeom>
              <a:ln>
                <a:solidFill>
                  <a:schemeClr val="tx1"/>
                </a:solidFill>
              </a:ln>
            </p:spPr>
          </p:pic>
          <p:pic>
            <p:nvPicPr>
              <p:cNvPr id="11" name="Picture 10">
                <a:extLst>
                  <a:ext uri="{FF2B5EF4-FFF2-40B4-BE49-F238E27FC236}">
                    <a16:creationId xmlns:a16="http://schemas.microsoft.com/office/drawing/2014/main" id="{D6ED48E9-4992-40D8-BC63-712C79438FC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42981" y="4024072"/>
                <a:ext cx="1895749" cy="2235107"/>
              </a:xfrm>
              <a:prstGeom prst="rect">
                <a:avLst/>
              </a:prstGeom>
              <a:ln>
                <a:solidFill>
                  <a:schemeClr val="tx1"/>
                </a:solidFill>
              </a:ln>
            </p:spPr>
          </p:pic>
        </p:grpSp>
        <p:pic>
          <p:nvPicPr>
            <p:cNvPr id="9" name="Picture 8">
              <a:extLst>
                <a:ext uri="{FF2B5EF4-FFF2-40B4-BE49-F238E27FC236}">
                  <a16:creationId xmlns:a16="http://schemas.microsoft.com/office/drawing/2014/main" id="{C9E50AF0-80D4-405C-AA1C-6D3179C997F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010678" y="1420263"/>
              <a:ext cx="3437435" cy="1812530"/>
            </a:xfrm>
            <a:prstGeom prst="rect">
              <a:avLst/>
            </a:prstGeom>
            <a:solidFill>
              <a:schemeClr val="bg2">
                <a:lumMod val="60000"/>
                <a:lumOff val="40000"/>
              </a:schemeClr>
            </a:solidFill>
            <a:ln>
              <a:solidFill>
                <a:schemeClr val="tx1"/>
              </a:solidFill>
            </a:ln>
          </p:spPr>
        </p:pic>
      </p:grpSp>
      <p:sp>
        <p:nvSpPr>
          <p:cNvPr id="12" name="TextBox 11">
            <a:extLst>
              <a:ext uri="{FF2B5EF4-FFF2-40B4-BE49-F238E27FC236}">
                <a16:creationId xmlns:a16="http://schemas.microsoft.com/office/drawing/2014/main" id="{3FA7922B-0C35-46B3-BF75-47017C321A39}"/>
              </a:ext>
            </a:extLst>
          </p:cNvPr>
          <p:cNvSpPr txBox="1"/>
          <p:nvPr/>
        </p:nvSpPr>
        <p:spPr>
          <a:xfrm>
            <a:off x="6611909" y="741079"/>
            <a:ext cx="2242284" cy="646331"/>
          </a:xfrm>
          <a:prstGeom prst="rect">
            <a:avLst/>
          </a:prstGeom>
          <a:noFill/>
        </p:spPr>
        <p:txBody>
          <a:bodyPr wrap="square" rtlCol="0">
            <a:spAutoFit/>
          </a:bodyPr>
          <a:lstStyle/>
          <a:p>
            <a:pPr algn="ctr"/>
            <a:r>
              <a:rPr lang="en-US" sz="1800" dirty="0">
                <a:solidFill>
                  <a:schemeClr val="tx1">
                    <a:lumMod val="75000"/>
                    <a:lumOff val="25000"/>
                  </a:schemeClr>
                </a:solidFill>
              </a:rPr>
              <a:t>Package &amp; Deploy </a:t>
            </a:r>
          </a:p>
          <a:p>
            <a:pPr algn="ctr"/>
            <a:r>
              <a:rPr lang="en-US" sz="1800" dirty="0">
                <a:solidFill>
                  <a:schemeClr val="tx1">
                    <a:lumMod val="75000"/>
                    <a:lumOff val="25000"/>
                  </a:schemeClr>
                </a:solidFill>
              </a:rPr>
              <a:t>AI Model</a:t>
            </a:r>
          </a:p>
        </p:txBody>
      </p:sp>
      <p:pic>
        <p:nvPicPr>
          <p:cNvPr id="13" name="Picture 12">
            <a:extLst>
              <a:ext uri="{FF2B5EF4-FFF2-40B4-BE49-F238E27FC236}">
                <a16:creationId xmlns:a16="http://schemas.microsoft.com/office/drawing/2014/main" id="{BB4894EB-ED8B-4A87-98D3-EF857BDB68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242399" y="1687736"/>
            <a:ext cx="1303020" cy="646752"/>
          </a:xfrm>
          <a:prstGeom prst="rect">
            <a:avLst/>
          </a:prstGeom>
        </p:spPr>
      </p:pic>
      <p:pic>
        <p:nvPicPr>
          <p:cNvPr id="14" name="Picture 13">
            <a:extLst>
              <a:ext uri="{FF2B5EF4-FFF2-40B4-BE49-F238E27FC236}">
                <a16:creationId xmlns:a16="http://schemas.microsoft.com/office/drawing/2014/main" id="{CAA33DFD-37AD-4DC6-828B-3102AEDF6A80}"/>
              </a:ext>
            </a:extLst>
          </p:cNvPr>
          <p:cNvPicPr>
            <a:picLocks noChangeAspect="1"/>
          </p:cNvPicPr>
          <p:nvPr/>
        </p:nvPicPr>
        <p:blipFill>
          <a:blip r:embed="rId8" cstate="screen">
            <a:extLst>
              <a:ext uri="{BEBA8EAE-BF5A-486C-A8C5-ECC9F3942E4B}">
                <a14:imgProps xmlns:a14="http://schemas.microsoft.com/office/drawing/2010/main">
                  <a14:imgLayer r:embed="rId9">
                    <a14:imgEffect>
                      <a14:colorTemperature colorTemp="1500"/>
                    </a14:imgEffect>
                    <a14:imgEffect>
                      <a14:saturation sat="66000"/>
                    </a14:imgEffect>
                  </a14:imgLayer>
                </a14:imgProps>
              </a:ext>
              <a:ext uri="{28A0092B-C50C-407E-A947-70E740481C1C}">
                <a14:useLocalDpi xmlns:a14="http://schemas.microsoft.com/office/drawing/2010/main"/>
              </a:ext>
            </a:extLst>
          </a:blip>
          <a:stretch>
            <a:fillRect/>
          </a:stretch>
        </p:blipFill>
        <p:spPr>
          <a:xfrm>
            <a:off x="7165065" y="2269210"/>
            <a:ext cx="1457688" cy="1457688"/>
          </a:xfrm>
          <a:prstGeom prst="rect">
            <a:avLst/>
          </a:prstGeom>
          <a:ln>
            <a:noFill/>
          </a:ln>
        </p:spPr>
      </p:pic>
      <p:grpSp>
        <p:nvGrpSpPr>
          <p:cNvPr id="15" name="Group 14">
            <a:extLst>
              <a:ext uri="{FF2B5EF4-FFF2-40B4-BE49-F238E27FC236}">
                <a16:creationId xmlns:a16="http://schemas.microsoft.com/office/drawing/2014/main" id="{806B2711-A677-406D-9E41-248D9006027C}"/>
              </a:ext>
            </a:extLst>
          </p:cNvPr>
          <p:cNvGrpSpPr>
            <a:grpSpLocks noChangeAspect="1"/>
          </p:cNvGrpSpPr>
          <p:nvPr/>
        </p:nvGrpSpPr>
        <p:grpSpPr>
          <a:xfrm>
            <a:off x="7436709" y="2998054"/>
            <a:ext cx="914400" cy="286784"/>
            <a:chOff x="2286350" y="3976050"/>
            <a:chExt cx="1280160" cy="401496"/>
          </a:xfrm>
        </p:grpSpPr>
        <p:pic>
          <p:nvPicPr>
            <p:cNvPr id="16" name="Graphic 1">
              <a:extLst>
                <a:ext uri="{FF2B5EF4-FFF2-40B4-BE49-F238E27FC236}">
                  <a16:creationId xmlns:a16="http://schemas.microsoft.com/office/drawing/2014/main" id="{48477164-AF0F-4E5F-9948-2E71314A7DAC}"/>
                </a:ext>
              </a:extLst>
            </p:cNvPr>
            <p:cNvPicPr>
              <a:picLocks noChangeAspect="1"/>
            </p:cNvPicPr>
            <p:nvPr/>
          </p:nvPicPr>
          <p:blipFill rotWithShape="1">
            <a:blip r:embed="rId10" cstate="screen">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a:ext>
              </a:extLst>
            </a:blip>
            <a:srcRect/>
            <a:stretch/>
          </p:blipFill>
          <p:spPr>
            <a:xfrm>
              <a:off x="2286350" y="3976050"/>
              <a:ext cx="616503" cy="401496"/>
            </a:xfrm>
            <a:prstGeom prst="rect">
              <a:avLst/>
            </a:prstGeom>
            <a:noFill/>
            <a:ln>
              <a:noFill/>
            </a:ln>
          </p:spPr>
        </p:pic>
        <p:pic>
          <p:nvPicPr>
            <p:cNvPr id="17" name="Graphic 1">
              <a:extLst>
                <a:ext uri="{FF2B5EF4-FFF2-40B4-BE49-F238E27FC236}">
                  <a16:creationId xmlns:a16="http://schemas.microsoft.com/office/drawing/2014/main" id="{3BA64BCA-EC84-4665-8958-F0E324EEFD59}"/>
                </a:ext>
              </a:extLst>
            </p:cNvPr>
            <p:cNvPicPr>
              <a:picLocks noChangeAspect="1"/>
            </p:cNvPicPr>
            <p:nvPr/>
          </p:nvPicPr>
          <p:blipFill rotWithShape="1">
            <a:blip r:embed="rId10" cstate="screen">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a:ext>
              </a:extLst>
            </a:blip>
            <a:srcRect/>
            <a:stretch/>
          </p:blipFill>
          <p:spPr>
            <a:xfrm>
              <a:off x="2950007" y="3976050"/>
              <a:ext cx="616503" cy="401496"/>
            </a:xfrm>
            <a:prstGeom prst="rect">
              <a:avLst/>
            </a:prstGeom>
            <a:noFill/>
            <a:ln>
              <a:noFill/>
            </a:ln>
          </p:spPr>
        </p:pic>
      </p:grpSp>
      <p:sp>
        <p:nvSpPr>
          <p:cNvPr id="18" name="Right Arrow 7">
            <a:extLst>
              <a:ext uri="{FF2B5EF4-FFF2-40B4-BE49-F238E27FC236}">
                <a16:creationId xmlns:a16="http://schemas.microsoft.com/office/drawing/2014/main" id="{44C2D0E2-35A5-47FA-AA0A-F400DB619AA8}"/>
              </a:ext>
            </a:extLst>
          </p:cNvPr>
          <p:cNvSpPr/>
          <p:nvPr/>
        </p:nvSpPr>
        <p:spPr>
          <a:xfrm>
            <a:off x="2743960" y="2478505"/>
            <a:ext cx="179714" cy="247904"/>
          </a:xfrm>
          <a:prstGeom prst="rightArrow">
            <a:avLst/>
          </a:prstGeom>
          <a:solidFill>
            <a:srgbClr val="8C8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Bent-Up Arrow 8">
            <a:extLst>
              <a:ext uri="{FF2B5EF4-FFF2-40B4-BE49-F238E27FC236}">
                <a16:creationId xmlns:a16="http://schemas.microsoft.com/office/drawing/2014/main" id="{3738C712-5ED1-4E0A-8200-37EC3A27825B}"/>
              </a:ext>
            </a:extLst>
          </p:cNvPr>
          <p:cNvSpPr/>
          <p:nvPr/>
        </p:nvSpPr>
        <p:spPr>
          <a:xfrm flipH="1">
            <a:off x="1263315" y="3970801"/>
            <a:ext cx="1559343" cy="517358"/>
          </a:xfrm>
          <a:prstGeom prst="bentUpArrow">
            <a:avLst/>
          </a:prstGeom>
          <a:solidFill>
            <a:srgbClr val="8C8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Right Arrow 20">
            <a:extLst>
              <a:ext uri="{FF2B5EF4-FFF2-40B4-BE49-F238E27FC236}">
                <a16:creationId xmlns:a16="http://schemas.microsoft.com/office/drawing/2014/main" id="{3822FF8B-FE68-4369-BB1A-501D8EC1C858}"/>
              </a:ext>
            </a:extLst>
          </p:cNvPr>
          <p:cNvSpPr/>
          <p:nvPr/>
        </p:nvSpPr>
        <p:spPr>
          <a:xfrm>
            <a:off x="6549539" y="2844293"/>
            <a:ext cx="392602" cy="252663"/>
          </a:xfrm>
          <a:prstGeom prst="rightArrow">
            <a:avLst/>
          </a:prstGeom>
          <a:solidFill>
            <a:srgbClr val="8C8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21" name="Group 20">
            <a:extLst>
              <a:ext uri="{FF2B5EF4-FFF2-40B4-BE49-F238E27FC236}">
                <a16:creationId xmlns:a16="http://schemas.microsoft.com/office/drawing/2014/main" id="{DCBAED19-633F-4C92-8516-C901AA7DA947}"/>
              </a:ext>
            </a:extLst>
          </p:cNvPr>
          <p:cNvGrpSpPr/>
          <p:nvPr/>
        </p:nvGrpSpPr>
        <p:grpSpPr>
          <a:xfrm>
            <a:off x="7594264" y="3707293"/>
            <a:ext cx="632972" cy="794335"/>
            <a:chOff x="9952501" y="5376194"/>
            <a:chExt cx="843962" cy="1059113"/>
          </a:xfrm>
        </p:grpSpPr>
        <p:sp>
          <p:nvSpPr>
            <p:cNvPr id="22" name="Cube 21">
              <a:extLst>
                <a:ext uri="{FF2B5EF4-FFF2-40B4-BE49-F238E27FC236}">
                  <a16:creationId xmlns:a16="http://schemas.microsoft.com/office/drawing/2014/main" id="{01717BBA-6203-4088-85D9-3FAFDF6F7696}"/>
                </a:ext>
              </a:extLst>
            </p:cNvPr>
            <p:cNvSpPr/>
            <p:nvPr/>
          </p:nvSpPr>
          <p:spPr>
            <a:xfrm>
              <a:off x="9952501" y="5376194"/>
              <a:ext cx="843962" cy="1059113"/>
            </a:xfrm>
            <a:prstGeom prst="cube">
              <a:avLst/>
            </a:prstGeom>
            <a:solidFill>
              <a:schemeClr val="tx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23" name="Group 22">
              <a:extLst>
                <a:ext uri="{FF2B5EF4-FFF2-40B4-BE49-F238E27FC236}">
                  <a16:creationId xmlns:a16="http://schemas.microsoft.com/office/drawing/2014/main" id="{B6D4E613-9D87-428E-A5BF-E8DBA105F3D5}"/>
                </a:ext>
              </a:extLst>
            </p:cNvPr>
            <p:cNvGrpSpPr/>
            <p:nvPr/>
          </p:nvGrpSpPr>
          <p:grpSpPr>
            <a:xfrm>
              <a:off x="9970085" y="5626361"/>
              <a:ext cx="587146" cy="785105"/>
              <a:chOff x="10181922" y="5550836"/>
              <a:chExt cx="587146" cy="785105"/>
            </a:xfrm>
          </p:grpSpPr>
          <p:pic>
            <p:nvPicPr>
              <p:cNvPr id="24" name="Graphic 1">
                <a:extLst>
                  <a:ext uri="{FF2B5EF4-FFF2-40B4-BE49-F238E27FC236}">
                    <a16:creationId xmlns:a16="http://schemas.microsoft.com/office/drawing/2014/main" id="{CB3BC11F-5AB6-4BB0-9B5A-93E97CA13D4F}"/>
                  </a:ext>
                </a:extLst>
              </p:cNvPr>
              <p:cNvPicPr>
                <a:picLocks noChangeAspect="1"/>
              </p:cNvPicPr>
              <p:nvPr/>
            </p:nvPicPr>
            <p:blipFill rotWithShape="1">
              <a:blip r:embed="rId10" cstate="screen">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a:ext>
                </a:extLst>
              </a:blip>
              <a:srcRect/>
              <a:stretch/>
            </p:blipFill>
            <p:spPr>
              <a:xfrm>
                <a:off x="10181922" y="5550836"/>
                <a:ext cx="587146" cy="382379"/>
              </a:xfrm>
              <a:prstGeom prst="rect">
                <a:avLst/>
              </a:prstGeom>
              <a:noFill/>
              <a:ln>
                <a:noFill/>
              </a:ln>
            </p:spPr>
          </p:pic>
          <p:pic>
            <p:nvPicPr>
              <p:cNvPr id="25" name="Graphic 1">
                <a:extLst>
                  <a:ext uri="{FF2B5EF4-FFF2-40B4-BE49-F238E27FC236}">
                    <a16:creationId xmlns:a16="http://schemas.microsoft.com/office/drawing/2014/main" id="{CBBC707A-738E-4F0A-8947-506741C8F1D8}"/>
                  </a:ext>
                </a:extLst>
              </p:cNvPr>
              <p:cNvPicPr>
                <a:picLocks noChangeAspect="1"/>
              </p:cNvPicPr>
              <p:nvPr/>
            </p:nvPicPr>
            <p:blipFill rotWithShape="1">
              <a:blip r:embed="rId10" cstate="screen">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a:ext>
                </a:extLst>
              </a:blip>
              <a:srcRect/>
              <a:stretch/>
            </p:blipFill>
            <p:spPr>
              <a:xfrm>
                <a:off x="10181922" y="5953562"/>
                <a:ext cx="587146" cy="382379"/>
              </a:xfrm>
              <a:prstGeom prst="rect">
                <a:avLst/>
              </a:prstGeom>
              <a:noFill/>
              <a:ln>
                <a:noFill/>
              </a:ln>
            </p:spPr>
          </p:pic>
        </p:grpSp>
      </p:grpSp>
    </p:spTree>
    <p:extLst>
      <p:ext uri="{BB962C8B-B14F-4D97-AF65-F5344CB8AC3E}">
        <p14:creationId xmlns:p14="http://schemas.microsoft.com/office/powerpoint/2010/main" val="4258672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1DB4916-F6C6-429F-B183-0DCF686849A7}"/>
              </a:ext>
            </a:extLst>
          </p:cNvPr>
          <p:cNvSpPr>
            <a:spLocks noGrp="1"/>
          </p:cNvSpPr>
          <p:nvPr>
            <p:ph type="title"/>
          </p:nvPr>
        </p:nvSpPr>
        <p:spPr>
          <a:xfrm>
            <a:off x="228599" y="201168"/>
            <a:ext cx="5433969" cy="381000"/>
          </a:xfrm>
        </p:spPr>
        <p:txBody>
          <a:bodyPr/>
          <a:lstStyle/>
          <a:p>
            <a:r>
              <a:rPr lang="en-US" dirty="0"/>
              <a:t>PowerAI Vision core</a:t>
            </a:r>
            <a:r>
              <a:rPr lang="en-US" b="1" dirty="0"/>
              <a:t> </a:t>
            </a:r>
            <a:r>
              <a:rPr lang="en-US" dirty="0"/>
              <a:t>capabilities</a:t>
            </a:r>
            <a:endParaRPr lang="en-CA" dirty="0"/>
          </a:p>
        </p:txBody>
      </p:sp>
      <p:pic>
        <p:nvPicPr>
          <p:cNvPr id="6" name="Picture 5">
            <a:extLst>
              <a:ext uri="{FF2B5EF4-FFF2-40B4-BE49-F238E27FC236}">
                <a16:creationId xmlns:a16="http://schemas.microsoft.com/office/drawing/2014/main" id="{FE7818E2-75CD-4CA5-8646-EDEB33CDB87D}"/>
              </a:ext>
            </a:extLst>
          </p:cNvPr>
          <p:cNvPicPr>
            <a:picLocks noChangeAspect="1"/>
          </p:cNvPicPr>
          <p:nvPr/>
        </p:nvPicPr>
        <p:blipFill>
          <a:blip r:embed="rId3"/>
          <a:stretch>
            <a:fillRect/>
          </a:stretch>
        </p:blipFill>
        <p:spPr>
          <a:xfrm>
            <a:off x="0" y="976983"/>
            <a:ext cx="9144000" cy="3986657"/>
          </a:xfrm>
          <a:prstGeom prst="rect">
            <a:avLst/>
          </a:prstGeom>
        </p:spPr>
      </p:pic>
    </p:spTree>
    <p:extLst>
      <p:ext uri="{BB962C8B-B14F-4D97-AF65-F5344CB8AC3E}">
        <p14:creationId xmlns:p14="http://schemas.microsoft.com/office/powerpoint/2010/main" val="2267663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PowerAI Vision</a:t>
            </a:r>
            <a:br>
              <a:rPr lang="en-US" dirty="0">
                <a:solidFill>
                  <a:schemeClr val="tx1"/>
                </a:solidFill>
              </a:rPr>
            </a:br>
            <a:br>
              <a:rPr lang="en-US" dirty="0">
                <a:solidFill>
                  <a:schemeClr val="tx1"/>
                </a:solidFill>
              </a:rPr>
            </a:br>
            <a:r>
              <a:rPr lang="en-US" i="1" dirty="0">
                <a:solidFill>
                  <a:schemeClr val="tx1"/>
                </a:solidFill>
              </a:rPr>
              <a:t>Label</a:t>
            </a:r>
            <a:br>
              <a:rPr lang="en-US" i="1" dirty="0">
                <a:solidFill>
                  <a:schemeClr val="tx1"/>
                </a:solidFill>
              </a:rPr>
            </a:br>
            <a:br>
              <a:rPr lang="en-US" i="1" dirty="0">
                <a:solidFill>
                  <a:schemeClr val="tx1"/>
                </a:solidFill>
              </a:rPr>
            </a:br>
            <a:r>
              <a:rPr lang="en-US" i="1" dirty="0">
                <a:solidFill>
                  <a:schemeClr val="bg2">
                    <a:lumMod val="75000"/>
                  </a:schemeClr>
                </a:solidFill>
              </a:rPr>
              <a:t>Train</a:t>
            </a:r>
            <a:br>
              <a:rPr lang="en-US" i="1" dirty="0">
                <a:solidFill>
                  <a:schemeClr val="bg2">
                    <a:lumMod val="75000"/>
                  </a:schemeClr>
                </a:solidFill>
              </a:rPr>
            </a:br>
            <a:br>
              <a:rPr lang="en-US" i="1" dirty="0">
                <a:solidFill>
                  <a:schemeClr val="bg2">
                    <a:lumMod val="75000"/>
                  </a:schemeClr>
                </a:solidFill>
              </a:rPr>
            </a:br>
            <a:r>
              <a:rPr lang="en-US" i="1" dirty="0">
                <a:solidFill>
                  <a:schemeClr val="bg2">
                    <a:lumMod val="75000"/>
                  </a:schemeClr>
                </a:solidFill>
              </a:rPr>
              <a:t>Deploy</a:t>
            </a:r>
            <a:endParaRPr lang="en-US" b="0" i="1" dirty="0">
              <a:solidFill>
                <a:schemeClr val="bg2">
                  <a:lumMod val="75000"/>
                </a:schemeClr>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sp>
        <p:nvSpPr>
          <p:cNvPr id="9" name="Rectangle 8"/>
          <p:cNvSpPr/>
          <p:nvPr/>
        </p:nvSpPr>
        <p:spPr>
          <a:xfrm>
            <a:off x="4572000" y="69348"/>
            <a:ext cx="4572000" cy="5143500"/>
          </a:xfrm>
          <a:prstGeom prst="rect">
            <a:avLst/>
          </a:prstGeom>
          <a:solidFill>
            <a:schemeClr val="tx1"/>
          </a:solidFill>
        </p:spPr>
        <p:txBody>
          <a:bodyPr wrap="square" lIns="0" tIns="0" rIns="0" bIns="0" rtlCol="0" anchor="ctr">
            <a:noAutofit/>
          </a:bodyPr>
          <a:lstStyle/>
          <a:p>
            <a:pPr algn="ctr"/>
            <a:endParaRPr lang="en-US" sz="1200" dirty="0">
              <a:solidFill>
                <a:srgbClr val="FFFFFF"/>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27FE738-279D-4E03-B126-9A0B034FC810}"/>
              </a:ext>
            </a:extLst>
          </p:cNvPr>
          <p:cNvPicPr>
            <a:picLocks noChangeAspect="1"/>
          </p:cNvPicPr>
          <p:nvPr/>
        </p:nvPicPr>
        <p:blipFill>
          <a:blip r:embed="rId4"/>
          <a:stretch>
            <a:fillRect/>
          </a:stretch>
        </p:blipFill>
        <p:spPr>
          <a:xfrm>
            <a:off x="4572000" y="879996"/>
            <a:ext cx="4572000" cy="3383508"/>
          </a:xfrm>
          <a:prstGeom prst="rect">
            <a:avLst/>
          </a:prstGeom>
        </p:spPr>
      </p:pic>
    </p:spTree>
    <p:extLst>
      <p:ext uri="{BB962C8B-B14F-4D97-AF65-F5344CB8AC3E}">
        <p14:creationId xmlns:p14="http://schemas.microsoft.com/office/powerpoint/2010/main" val="794740221"/>
      </p:ext>
    </p:extLst>
  </p:cSld>
  <p:clrMapOvr>
    <a:masterClrMapping/>
  </p:clrMapOvr>
</p:sld>
</file>

<file path=ppt/theme/theme1.xml><?xml version="1.0" encoding="utf-8"?>
<a:theme xmlns:a="http://schemas.openxmlformats.org/drawingml/2006/main" name="wht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Client and Seller presentation template_2017-Oct-19" id="{2A839EB4-25B4-4F11-A235-A0523D294E2A}" vid="{D883021D-71AA-4395-8BD6-9BFC5CE77A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themeOverride>
</file>

<file path=docProps/app.xml><?xml version="1.0" encoding="utf-8"?>
<Properties xmlns="http://schemas.openxmlformats.org/officeDocument/2006/extended-properties" xmlns:vt="http://schemas.openxmlformats.org/officeDocument/2006/docPropsVTypes">
  <Template/>
  <TotalTime>9257</TotalTime>
  <Words>8778</Words>
  <Application>Microsoft Office PowerPoint</Application>
  <PresentationFormat>On-screen Show (16:9)</PresentationFormat>
  <Paragraphs>470</Paragraphs>
  <Slides>41</Slides>
  <Notes>41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DengXian</vt:lpstr>
      <vt:lpstr>微软雅黑</vt:lpstr>
      <vt:lpstr>ＭＳ Ｐゴシック</vt:lpstr>
      <vt:lpstr>黑体</vt:lpstr>
      <vt:lpstr>Arial</vt:lpstr>
      <vt:lpstr>Calibri</vt:lpstr>
      <vt:lpstr>IBM Plex Mono</vt:lpstr>
      <vt:lpstr>Lubalin for IBM Book</vt:lpstr>
      <vt:lpstr>Mangal</vt:lpstr>
      <vt:lpstr>Wingdings</vt:lpstr>
      <vt:lpstr>wht_background_2017</vt:lpstr>
      <vt:lpstr>PowerAI Vision  Understanding the Details  — </vt:lpstr>
      <vt:lpstr>Agenda</vt:lpstr>
      <vt:lpstr>How Computers See</vt:lpstr>
      <vt:lpstr>PowerPoint Presentation</vt:lpstr>
      <vt:lpstr>PowerPoint Presentation</vt:lpstr>
      <vt:lpstr>PowerPoint Presentation</vt:lpstr>
      <vt:lpstr>PowerAI Vision: ”Point-and-Click” AI for images &amp; video</vt:lpstr>
      <vt:lpstr>PowerAI Vision core capabilities</vt:lpstr>
      <vt:lpstr>PowerAI Vision  Label  Train  Deploy</vt:lpstr>
      <vt:lpstr>First you add data by simply creating a new data set,  give the data set a name, and upload your images or video</vt:lpstr>
      <vt:lpstr>For Image Classification you then select the  images and assign a category</vt:lpstr>
      <vt:lpstr>For Object Detection, define object labels and simply create a bounding box around the object with the correct label</vt:lpstr>
      <vt:lpstr>Generate additional data using automated image augmentation</vt:lpstr>
      <vt:lpstr>PowerAI Vision  Label  Train  Deploy</vt:lpstr>
      <vt:lpstr>Train your model</vt:lpstr>
      <vt:lpstr>While the model is training you will be shown the loss function as the iterations are running</vt:lpstr>
      <vt:lpstr>When the training is complete you can review the details of the model or deploy it with the click of a button</vt:lpstr>
      <vt:lpstr>PowerAI Vision  Image Classification</vt:lpstr>
      <vt:lpstr>After adding images, simply assign images to categories  no need for a data scientist, just domain knowledge</vt:lpstr>
      <vt:lpstr>With Image Classification you have advanced settings to tune hyperparameters and you can select a predefined model or import your own customer models.</vt:lpstr>
      <vt:lpstr>PowerAI Vision  Object Detection</vt:lpstr>
      <vt:lpstr>Once you have added images, simply create labels and draw boxes around the objects you want to detect</vt:lpstr>
      <vt:lpstr>With Object Detection you have similar advanced settings to tune hyperparameters and you also have the option to select either a model that is optimized for accuracy or one optimized for speed or you can import your own customer models.</vt:lpstr>
      <vt:lpstr>PowerAI Vision  Label  Train  Deploy</vt:lpstr>
      <vt:lpstr>After the model is trained you can export the model or deploy it in place. Details on the quality of the model are also displayed.</vt:lpstr>
      <vt:lpstr>Deploy the model and access it from an API Endpoint, or test the model directly from within the AI Vision console</vt:lpstr>
      <vt:lpstr>Test your model with a sample image for classification</vt:lpstr>
      <vt:lpstr>Test your model with a sample image for object detection</vt:lpstr>
      <vt:lpstr>Compile optimized models to deploy on FPGA cards</vt:lpstr>
      <vt:lpstr>PowerAI Vision  Working with Video</vt:lpstr>
      <vt:lpstr>Upload video and select Label Objects</vt:lpstr>
      <vt:lpstr>Label the frames with object names</vt:lpstr>
      <vt:lpstr>Build a simple model and then use it to auto-label more frames</vt:lpstr>
      <vt:lpstr> </vt:lpstr>
      <vt:lpstr>Test your model – upload a video and click “Detect”</vt:lpstr>
      <vt:lpstr>PowerAI Vision  Roadmap, Pricing, and  Competitive Comparisons</vt:lpstr>
      <vt:lpstr>Product Roadmap</vt:lpstr>
      <vt:lpstr>Product Structure and Pricing </vt:lpstr>
      <vt:lpstr>Competitive Pricing</vt:lpstr>
      <vt:lpstr>Competitive Price Comparison</vt:lpstr>
      <vt:lpstr>Competitive Price Comparison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Seller and client presentation template and guidelines</dc:title>
  <dc:subject/>
  <dc:creator>Patricia Donohue</dc:creator>
  <cp:keywords/>
  <dc:description/>
  <cp:lastModifiedBy>CHRIS Eaton</cp:lastModifiedBy>
  <cp:revision>195</cp:revision>
  <dcterms:created xsi:type="dcterms:W3CDTF">2017-10-19T21:12:46Z</dcterms:created>
  <dcterms:modified xsi:type="dcterms:W3CDTF">2018-12-11T21:42:51Z</dcterms:modified>
  <cp:category/>
</cp:coreProperties>
</file>