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9" r:id="rId2"/>
    <p:sldMasterId id="2147483745" r:id="rId3"/>
    <p:sldMasterId id="2147483781" r:id="rId4"/>
  </p:sldMasterIdLst>
  <p:notesMasterIdLst>
    <p:notesMasterId r:id="rId46"/>
  </p:notesMasterIdLst>
  <p:handoutMasterIdLst>
    <p:handoutMasterId r:id="rId47"/>
  </p:handoutMasterIdLst>
  <p:sldIdLst>
    <p:sldId id="262" r:id="rId5"/>
    <p:sldId id="1938" r:id="rId6"/>
    <p:sldId id="1950" r:id="rId7"/>
    <p:sldId id="325" r:id="rId8"/>
    <p:sldId id="1942" r:id="rId9"/>
    <p:sldId id="420" r:id="rId10"/>
    <p:sldId id="930" r:id="rId11"/>
    <p:sldId id="1944" r:id="rId12"/>
    <p:sldId id="422" r:id="rId13"/>
    <p:sldId id="1933" r:id="rId14"/>
    <p:sldId id="1934" r:id="rId15"/>
    <p:sldId id="756" r:id="rId16"/>
    <p:sldId id="373" r:id="rId17"/>
    <p:sldId id="1941" r:id="rId18"/>
    <p:sldId id="1879" r:id="rId19"/>
    <p:sldId id="1920" r:id="rId20"/>
    <p:sldId id="1946" r:id="rId21"/>
    <p:sldId id="392" r:id="rId22"/>
    <p:sldId id="1887" r:id="rId23"/>
    <p:sldId id="395" r:id="rId24"/>
    <p:sldId id="1948" r:id="rId25"/>
    <p:sldId id="1904" r:id="rId26"/>
    <p:sldId id="1932" r:id="rId27"/>
    <p:sldId id="1937" r:id="rId28"/>
    <p:sldId id="1947" r:id="rId29"/>
    <p:sldId id="1929" r:id="rId30"/>
    <p:sldId id="1945" r:id="rId31"/>
    <p:sldId id="1909" r:id="rId32"/>
    <p:sldId id="398" r:id="rId33"/>
    <p:sldId id="1951" r:id="rId34"/>
    <p:sldId id="426" r:id="rId35"/>
    <p:sldId id="1930" r:id="rId36"/>
    <p:sldId id="1931" r:id="rId37"/>
    <p:sldId id="1949" r:id="rId38"/>
    <p:sldId id="1891" r:id="rId39"/>
    <p:sldId id="376" r:id="rId40"/>
    <p:sldId id="928" r:id="rId41"/>
    <p:sldId id="371" r:id="rId42"/>
    <p:sldId id="1893" r:id="rId43"/>
    <p:sldId id="393" r:id="rId44"/>
    <p:sldId id="394" r:id="rId45"/>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62415" autoAdjust="0"/>
  </p:normalViewPr>
  <p:slideViewPr>
    <p:cSldViewPr snapToGrid="0" snapToObjects="1" showGuides="1">
      <p:cViewPr varScale="1">
        <p:scale>
          <a:sx n="65" d="100"/>
          <a:sy n="65" d="100"/>
        </p:scale>
        <p:origin x="1325" y="53"/>
      </p:cViewPr>
      <p:guideLst>
        <p:guide orient="horz" pos="1620"/>
        <p:guide pos="2880"/>
      </p:guideLst>
    </p:cSldViewPr>
  </p:slideViewPr>
  <p:outlineViewPr>
    <p:cViewPr>
      <p:scale>
        <a:sx n="33" d="100"/>
        <a:sy n="33" d="100"/>
      </p:scale>
      <p:origin x="0" y="-11304"/>
    </p:cViewPr>
  </p:outlineViewPr>
  <p:notesTextViewPr>
    <p:cViewPr>
      <p:scale>
        <a:sx n="1" d="1"/>
        <a:sy n="1" d="1"/>
      </p:scale>
      <p:origin x="0" y="0"/>
    </p:cViewPr>
  </p:notesTextViewPr>
  <p:sorterViewPr>
    <p:cViewPr>
      <p:scale>
        <a:sx n="66" d="100"/>
        <a:sy n="66" d="100"/>
      </p:scale>
      <p:origin x="0" y="-806"/>
    </p:cViewPr>
  </p:sorterViewPr>
  <p:notesViewPr>
    <p:cSldViewPr snapToGrid="0" snapToObjects="1">
      <p:cViewPr varScale="1">
        <p:scale>
          <a:sx n="59" d="100"/>
          <a:sy n="59" d="100"/>
        </p:scale>
        <p:origin x="1973"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89A5F8-85A0-4129-80DD-DC5A106CE14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E21AA9A-2392-404A-8892-7E6F81E4BE1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B7D014-BE45-464D-9ED3-930F59E37362}" type="datetimeFigureOut">
              <a:rPr lang="en-US" smtClean="0"/>
              <a:t>11/8/2018</a:t>
            </a:fld>
            <a:endParaRPr lang="en-US"/>
          </a:p>
        </p:txBody>
      </p:sp>
      <p:sp>
        <p:nvSpPr>
          <p:cNvPr id="4" name="Footer Placeholder 3">
            <a:extLst>
              <a:ext uri="{FF2B5EF4-FFF2-40B4-BE49-F238E27FC236}">
                <a16:creationId xmlns:a16="http://schemas.microsoft.com/office/drawing/2014/main" id="{726E9467-8456-45FE-AC73-E325C894574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4AD501-463D-4F0F-9DF1-85AFCF09FD5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F0DBEA6-D88C-4672-8012-286F7291E374}" type="slidenum">
              <a:rPr lang="en-US" smtClean="0"/>
              <a:t>‹#›</a:t>
            </a:fld>
            <a:endParaRPr lang="en-US"/>
          </a:p>
        </p:txBody>
      </p:sp>
    </p:spTree>
    <p:extLst>
      <p:ext uri="{BB962C8B-B14F-4D97-AF65-F5344CB8AC3E}">
        <p14:creationId xmlns:p14="http://schemas.microsoft.com/office/powerpoint/2010/main" val="3340704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BE012A-D992-5D42-B86E-AA2BC0764EE1}" type="datetimeFigureOut">
              <a:rPr lang="en-US" smtClean="0"/>
              <a:t>11/8/2018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cover the details of the POWER9 Enterprise servers which include both the new E950 and E980 along with their SAP optimized “twins” the H950 and H980. Note that in these slides we will focus on the E9xx servers but the same features and functions are also planned at some point in the future for the H9xx models. The H950/H980 have not been announced and so SAP HANA clients should look at the E950 and E980 as their platform of choice for SAP HANA workloads. </a:t>
            </a:r>
          </a:p>
          <a:p>
            <a:endParaRPr lang="en-US" dirty="0"/>
          </a:p>
          <a:p>
            <a:r>
              <a:rPr lang="en-US" dirty="0"/>
              <a:t>For these specific servers, you will often be talking to existing Power Enterprise server accounts about the new POWER9 capabilities and as such we have included performance comparisons with POWER7 as well as POWER8 servers in addition to comparisons vs. x86 systems.</a:t>
            </a:r>
          </a:p>
          <a:p>
            <a:endParaRPr lang="en-US" dirty="0"/>
          </a:p>
        </p:txBody>
      </p:sp>
      <p:sp>
        <p:nvSpPr>
          <p:cNvPr id="6" name="Slide Number Placeholder 3">
            <a:extLst>
              <a:ext uri="{FF2B5EF4-FFF2-40B4-BE49-F238E27FC236}">
                <a16:creationId xmlns:a16="http://schemas.microsoft.com/office/drawing/2014/main" id="{8A7CDD87-98CB-41CA-835A-25E7531B5000}"/>
              </a:ext>
            </a:extLst>
          </p:cNvPr>
          <p:cNvSpPr>
            <a:spLocks noGrp="1"/>
          </p:cNvSpPr>
          <p:nvPr>
            <p:ph type="sldNum" sz="quarter" idx="5"/>
          </p:nvPr>
        </p:nvSpPr>
        <p:spPr>
          <a:xfrm>
            <a:off x="3970938" y="8829967"/>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smtClean="0"/>
              <a:pPr/>
              <a:t>1</a:t>
            </a:fld>
            <a:endParaRPr lang="en-US" altLang="en-US"/>
          </a:p>
        </p:txBody>
      </p:sp>
    </p:spTree>
    <p:extLst>
      <p:ext uri="{BB962C8B-B14F-4D97-AF65-F5344CB8AC3E}">
        <p14:creationId xmlns:p14="http://schemas.microsoft.com/office/powerpoint/2010/main" val="82242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 I/O perspective, the E950 has a total of 12 PCIe slots with the first slot (C1) reserved for the service processor card. This leaves 11 slots available for clients to populate. Of those 11 slots, 10 are PCIe Gen4 while one Gen3 slot is reserved for the Base Ethernet card (C6). </a:t>
            </a:r>
          </a:p>
          <a:p>
            <a:endParaRPr lang="en-US" dirty="0"/>
          </a:p>
          <a:p>
            <a:r>
              <a:rPr lang="en-US" dirty="0"/>
              <a:t>As you can see from the above diagram, in a 2 socket configuration there are 6 PCIe Gen4 slots and the one Gen3 base ethernet card slot available. Adding the 2 additional sockets allows for another 4 PCIe Gen 4 x16 slots. All of the slots are concurrently maintainable and all are full height half length form factor slots. </a:t>
            </a:r>
          </a:p>
          <a:p>
            <a:endParaRPr lang="en-US" dirty="0"/>
          </a:p>
          <a:p>
            <a:r>
              <a:rPr lang="en-US" dirty="0"/>
              <a:t>The external PCIe expansion information is available on the lower left corner of the slide. As you can see, in 4Q2018, the E950 allows for an additional 2 drawers in the 4 socket configuration, for a total of 51 PCIe slots (internal plus external).</a:t>
            </a:r>
          </a:p>
          <a:p>
            <a:endParaRPr lang="en-US" dirty="0"/>
          </a:p>
          <a:p>
            <a:r>
              <a:rPr lang="en-US" dirty="0"/>
              <a:t>Use the following information while selecting slots for installing PCIe adapters in the E950 system:</a:t>
            </a:r>
          </a:p>
          <a:p>
            <a:endParaRPr lang="en-US" dirty="0"/>
          </a:p>
          <a:p>
            <a:pPr marL="174708" indent="-174708">
              <a:buFont typeface="Arial" panose="020B0604020202020204" pitchFamily="34" charset="0"/>
              <a:buChar char="•"/>
            </a:pPr>
            <a:r>
              <a:rPr lang="en-US" dirty="0"/>
              <a:t>C9 and C12 are general-purpose slots that are also designated as serial-attached SCSI (SAS) controller slots for controlling the internal disk bays.</a:t>
            </a:r>
          </a:p>
          <a:p>
            <a:pPr marL="174708" indent="-174708">
              <a:buFont typeface="Arial" panose="020B0604020202020204" pitchFamily="34" charset="0"/>
              <a:buChar char="•"/>
            </a:pPr>
            <a:r>
              <a:rPr lang="en-US" dirty="0"/>
              <a:t>All of the x16 PCIe slots are coherent accelerator processor interface (CAPI) enabled.</a:t>
            </a:r>
          </a:p>
          <a:p>
            <a:pPr marL="174708" indent="-174708">
              <a:buFont typeface="Arial" panose="020B0604020202020204" pitchFamily="34" charset="0"/>
              <a:buChar char="•"/>
            </a:pPr>
            <a:r>
              <a:rPr lang="en-US" dirty="0"/>
              <a:t>Four of the x16 PCIe slots support </a:t>
            </a:r>
            <a:r>
              <a:rPr lang="en-US" dirty="0" err="1"/>
              <a:t>NVlink</a:t>
            </a:r>
            <a:r>
              <a:rPr lang="en-US" dirty="0"/>
              <a:t> or </a:t>
            </a:r>
            <a:r>
              <a:rPr lang="en-US" dirty="0" err="1"/>
              <a:t>OpenCAPI</a:t>
            </a:r>
            <a:r>
              <a:rPr lang="en-US" dirty="0"/>
              <a:t> 25 </a:t>
            </a:r>
            <a:r>
              <a:rPr lang="en-US" dirty="0" err="1"/>
              <a:t>Gbs</a:t>
            </a:r>
            <a:r>
              <a:rPr lang="en-US" dirty="0"/>
              <a:t> cable cards. The </a:t>
            </a:r>
            <a:r>
              <a:rPr lang="en-US" dirty="0" err="1"/>
              <a:t>OpenCAPI</a:t>
            </a:r>
            <a:r>
              <a:rPr lang="en-US" dirty="0"/>
              <a:t> cable cards cannot be serviced with the system power turned on.</a:t>
            </a:r>
          </a:p>
          <a:p>
            <a:pPr marL="174708" indent="-174708">
              <a:buFont typeface="Arial" panose="020B0604020202020204" pitchFamily="34" charset="0"/>
              <a:buChar char="•"/>
            </a:pPr>
            <a:r>
              <a:rPr lang="en-US" dirty="0"/>
              <a:t>C1 is for the FSP2 service processor card. The FSP2 slot cannot be serviced with the system power turned on.</a:t>
            </a:r>
          </a:p>
          <a:p>
            <a:pPr marL="174708" indent="-174708">
              <a:buFont typeface="Arial" panose="020B0604020202020204" pitchFamily="34" charset="0"/>
              <a:buChar char="•"/>
            </a:pPr>
            <a:r>
              <a:rPr lang="en-US" dirty="0"/>
              <a:t>C6 is designated for the Base Ethernet card.</a:t>
            </a:r>
          </a:p>
          <a:p>
            <a:endParaRPr lang="en-US" dirty="0"/>
          </a:p>
          <a:p>
            <a:r>
              <a:rPr lang="en-US" dirty="0"/>
              <a:t>The feature code (FC) column listed in table 3 on this Knowledge Center lists all of the supported adapters for the E950: https://www.ibm.com/support/knowledgecenter/en/POWER9/p9eab/p9eab_950_slot_details.htm</a:t>
            </a:r>
          </a:p>
          <a:p>
            <a:endParaRPr lang="en-US" dirty="0"/>
          </a:p>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10</a:t>
            </a:fld>
            <a:endParaRPr 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356061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406400" y="695325"/>
            <a:ext cx="6199188" cy="3486150"/>
          </a:xfrm>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35842" name="Rectangle 3"/>
          <p:cNvSpPr>
            <a:spLocks noGrp="1" noChangeArrowheads="1"/>
          </p:cNvSpPr>
          <p:nvPr>
            <p:ph type="body" idx="1"/>
          </p:nvPr>
        </p:nvSpPr>
        <p:spPr>
          <a:xfrm>
            <a:off x="701345" y="4416099"/>
            <a:ext cx="5607712" cy="41839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txBody>
          <a:bodyPr lIns="93152" tIns="46576" rIns="93152" bIns="46576"/>
          <a:lstStyle/>
          <a:p>
            <a:pPr defTabSz="439152">
              <a:lnSpc>
                <a:spcPct val="90000"/>
              </a:lnSpc>
            </a:pPr>
            <a:r>
              <a:rPr lang="en-US" dirty="0"/>
              <a:t>As for the operating and firmware supported, the E950 supports AIX (6.1, 7.1 and 7.2) as well as Linux (SLES 11, 12, and 15, as well as RHEL 7.5 and Ubuntu 16.04.4). Also shown on this slide are the firmware and HMC versions supported. And of course </a:t>
            </a:r>
            <a:r>
              <a:rPr lang="en-US" dirty="0" err="1"/>
              <a:t>PowerVM</a:t>
            </a:r>
            <a:r>
              <a:rPr lang="en-US" dirty="0"/>
              <a:t> comes preinstalled on all POWER9 servers.</a:t>
            </a:r>
          </a:p>
        </p:txBody>
      </p:sp>
      <p:sp>
        <p:nvSpPr>
          <p:cNvPr id="4" name="Slide Number Placeholder 3">
            <a:extLst>
              <a:ext uri="{FF2B5EF4-FFF2-40B4-BE49-F238E27FC236}">
                <a16:creationId xmlns:a16="http://schemas.microsoft.com/office/drawing/2014/main" id="{054FED96-3FDD-4EC6-AA2D-7729770210ED}"/>
              </a:ext>
            </a:extLst>
          </p:cNvPr>
          <p:cNvSpPr txBox="1">
            <a:spLocks/>
          </p:cNvSpPr>
          <p:nvPr/>
        </p:nvSpPr>
        <p:spPr>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defPPr>
              <a:defRPr lang="en-US"/>
            </a:defPPr>
            <a:lvl1pPr algn="r" defTabSz="985157">
              <a:defRPr sz="1200">
                <a:latin typeface="Arial" panose="020B0604020202020204" pitchFamily="34" charset="0"/>
                <a:ea typeface="ヒラギノ角ゴ Pro W3" pitchFamily="124" charset="-128"/>
              </a:defRPr>
            </a:lvl1pPr>
            <a:lvl2pPr marL="757066" indent="-291179" defTabSz="985157">
              <a:defRPr>
                <a:latin typeface="Arial" panose="020B0604020202020204" pitchFamily="34" charset="0"/>
                <a:ea typeface="ヒラギノ角ゴ Pro W3" pitchFamily="124" charset="-128"/>
              </a:defRPr>
            </a:lvl2pPr>
            <a:lvl3pPr marL="1164717" indent="-232943" defTabSz="985157">
              <a:defRPr>
                <a:latin typeface="Arial" panose="020B0604020202020204" pitchFamily="34" charset="0"/>
                <a:ea typeface="ヒラギノ角ゴ Pro W3" pitchFamily="124" charset="-128"/>
              </a:defRPr>
            </a:lvl3pPr>
            <a:lvl4pPr marL="1630604" indent="-232943" defTabSz="985157">
              <a:defRPr>
                <a:latin typeface="Arial" panose="020B0604020202020204" pitchFamily="34" charset="0"/>
                <a:ea typeface="ヒラギノ角ゴ Pro W3" pitchFamily="124" charset="-128"/>
              </a:defRPr>
            </a:lvl4pPr>
            <a:lvl5pPr marL="2096491" indent="-232943" defTabSz="985157">
              <a:defRPr>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latin typeface="Arial" panose="020B0604020202020204" pitchFamily="34" charset="0"/>
                <a:ea typeface="ヒラギノ角ゴ Pro W3" pitchFamily="124" charset="-128"/>
              </a:defRPr>
            </a:lvl9pPr>
          </a:lstStyle>
          <a:p>
            <a:fld id="{18D02FFD-07D4-5C4F-BD77-921008177348}" type="slidenum">
              <a:rPr lang="en-US"/>
              <a:pPr/>
              <a:t>11</a:t>
            </a:fld>
            <a:endParaRPr lang="en-US"/>
          </a:p>
        </p:txBody>
      </p:sp>
    </p:spTree>
    <p:extLst>
      <p:ext uri="{BB962C8B-B14F-4D97-AF65-F5344CB8AC3E}">
        <p14:creationId xmlns:p14="http://schemas.microsoft.com/office/powerpoint/2010/main" val="625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A2EA54A9-50EA-4F51-90B8-03CE88E560EE}"/>
              </a:ext>
            </a:extLst>
          </p:cNvPr>
          <p:cNvSpPr>
            <a:spLocks noGrp="1" noRot="1" noChangeAspect="1" noChangeArrowheads="1" noTextEdit="1"/>
          </p:cNvSpPr>
          <p:nvPr>
            <p:ph type="sldImg"/>
          </p:nvPr>
        </p:nvSpPr>
        <p:spPr>
          <a:ln/>
        </p:spPr>
      </p:sp>
      <p:sp>
        <p:nvSpPr>
          <p:cNvPr id="340995" name="Notes Placeholder 2">
            <a:extLst>
              <a:ext uri="{FF2B5EF4-FFF2-40B4-BE49-F238E27FC236}">
                <a16:creationId xmlns:a16="http://schemas.microsoft.com/office/drawing/2014/main" id="{8A437EFD-71D1-4EDE-B0F6-F7AF6F75AD2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ヒラギノ角ゴ Pro W3"/>
                <a:cs typeface="ヒラギノ角ゴ Pro W3"/>
              </a:rPr>
              <a:t>As previously mentioned, the E950 is typically a roll in of a new fully configured system and a roll-out of the older E850 or E850C system. However, it is possible to move some of the components from the older POWER8 E850/E850C to the new E950 server. </a:t>
            </a:r>
          </a:p>
          <a:p>
            <a:endParaRPr lang="en-US" altLang="en-US" dirty="0">
              <a:ea typeface="ヒラギノ角ゴ Pro W3"/>
              <a:cs typeface="ヒラギノ角ゴ Pro W3"/>
            </a:endParaRPr>
          </a:p>
          <a:p>
            <a:r>
              <a:rPr lang="en-US" altLang="en-US" dirty="0">
                <a:ea typeface="ヒラギノ角ゴ Pro W3"/>
                <a:cs typeface="ヒラギノ角ゴ Pro W3"/>
              </a:rPr>
              <a:t>The above slide lists the components that you can move to the E950. Remember, as previously mentioned, the </a:t>
            </a:r>
            <a:r>
              <a:rPr lang="en-US" altLang="en-US" b="1" dirty="0">
                <a:ea typeface="ヒラギノ角ゴ Pro W3"/>
                <a:cs typeface="ヒラギノ角ゴ Pro W3"/>
              </a:rPr>
              <a:t>E850 memory cannot be moved </a:t>
            </a:r>
            <a:r>
              <a:rPr lang="en-US" altLang="en-US" dirty="0">
                <a:ea typeface="ヒラギノ角ゴ Pro W3"/>
                <a:cs typeface="ヒラギノ角ゴ Pro W3"/>
              </a:rPr>
              <a:t>to the E950 servers.</a:t>
            </a:r>
          </a:p>
        </p:txBody>
      </p:sp>
      <p:sp>
        <p:nvSpPr>
          <p:cNvPr id="340996" name="Slide Number Placeholder 3">
            <a:extLst>
              <a:ext uri="{FF2B5EF4-FFF2-40B4-BE49-F238E27FC236}">
                <a16:creationId xmlns:a16="http://schemas.microsoft.com/office/drawing/2014/main" id="{50502A3D-E6B9-43C5-AC17-8DBFCA6F320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cs typeface="Arial" panose="020B0604020202020204" pitchFamily="34" charset="0"/>
              </a:defRPr>
            </a:lvl1pPr>
            <a:lvl2pPr marL="757066" indent="-291179" defTabSz="985157">
              <a:defRPr>
                <a:solidFill>
                  <a:schemeClr val="tx1"/>
                </a:solidFill>
                <a:latin typeface="Arial" panose="020B0604020202020204" pitchFamily="34" charset="0"/>
                <a:cs typeface="Arial" panose="020B0604020202020204" pitchFamily="34" charset="0"/>
              </a:defRPr>
            </a:lvl2pPr>
            <a:lvl3pPr marL="1164717" indent="-232943" defTabSz="985157">
              <a:defRPr>
                <a:solidFill>
                  <a:schemeClr val="tx1"/>
                </a:solidFill>
                <a:latin typeface="Arial" panose="020B0604020202020204" pitchFamily="34" charset="0"/>
                <a:cs typeface="Arial" panose="020B0604020202020204" pitchFamily="34" charset="0"/>
              </a:defRPr>
            </a:lvl3pPr>
            <a:lvl4pPr marL="1630604" indent="-232943" defTabSz="985157">
              <a:defRPr>
                <a:solidFill>
                  <a:schemeClr val="tx1"/>
                </a:solidFill>
                <a:latin typeface="Arial" panose="020B0604020202020204" pitchFamily="34" charset="0"/>
                <a:cs typeface="Arial" panose="020B0604020202020204" pitchFamily="34" charset="0"/>
              </a:defRPr>
            </a:lvl4pPr>
            <a:lvl5pPr marL="2096491" indent="-232943" defTabSz="985157">
              <a:defRPr>
                <a:solidFill>
                  <a:schemeClr val="tx1"/>
                </a:solidFill>
                <a:latin typeface="Arial" panose="020B0604020202020204" pitchFamily="34" charset="0"/>
                <a:cs typeface="Arial" panose="020B0604020202020204" pitchFamily="34" charset="0"/>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D004D4-5D4A-4154-A875-10293510FA38}" type="slidenum">
              <a:rPr lang="en-US" altLang="en-US">
                <a:ea typeface="ヒラギノ角ゴ Pro W3" pitchFamily="124" charset="-128"/>
              </a:rPr>
              <a:pPr/>
              <a:t>12</a:t>
            </a:fld>
            <a:endParaRPr lang="en-US" altLang="en-US">
              <a:ea typeface="ヒラギノ角ゴ Pro W3" pitchFamily="124" charset="-128"/>
            </a:endParaRPr>
          </a:p>
        </p:txBody>
      </p:sp>
    </p:spTree>
    <p:extLst>
      <p:ext uri="{BB962C8B-B14F-4D97-AF65-F5344CB8AC3E}">
        <p14:creationId xmlns:p14="http://schemas.microsoft.com/office/powerpoint/2010/main" val="101352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Capacity on demand (</a:t>
            </a:r>
            <a:r>
              <a:rPr lang="en-US" dirty="0" err="1"/>
              <a:t>CoD</a:t>
            </a:r>
            <a:r>
              <a:rPr lang="en-US" dirty="0"/>
              <a:t>) is available in the E950, but it is important to highlight the price. This is a tremendous opportunity for clients that are deploying private cloud environments and turn on processors, as well as memory, for one day at a time at a very low cost. </a:t>
            </a:r>
          </a:p>
          <a:p>
            <a:endParaRPr lang="en-US" dirty="0"/>
          </a:p>
          <a:p>
            <a:r>
              <a:rPr lang="en-US" dirty="0"/>
              <a:t>This ability to burst new workloads for short periods, and be able to react quickly to increased demand in a private cloud is extremely valuable to clients. The pricing in the United States is just $3US per core per day and $1US per 8 GB of memory per day. This means that for just $5US per day clients can utilize a processor core + 16 GB of memory on a Power E950 that has dark resources installed. This is ideal for an extra project which requires resources for a short period of time or for increased application testing or for a short spike in demand.</a:t>
            </a:r>
          </a:p>
          <a:p>
            <a:endParaRPr lang="en-US" dirty="0"/>
          </a:p>
          <a:p>
            <a:r>
              <a:rPr lang="en-US" dirty="0"/>
              <a:t>Clients can buy this through the IBM marketplace where they can prepay for a set of resources. They simply need to sign up at the IBM marketplace, get their keys, and allocate their credits to a given system to be able to utilize this capability…SIMPLE!</a:t>
            </a:r>
          </a:p>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13</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13460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r>
              <a:rPr lang="en-US" b="0" dirty="0"/>
              <a:t>What are the defining characteristics of the E980 (and H980)?</a:t>
            </a:r>
          </a:p>
          <a:p>
            <a:endParaRPr lang="en-US" b="1" dirty="0"/>
          </a:p>
          <a:p>
            <a:r>
              <a:rPr lang="en-US" b="1" dirty="0"/>
              <a:t>Massive throughput, performance, and scalability</a:t>
            </a:r>
          </a:p>
          <a:p>
            <a:r>
              <a:rPr lang="en-US" dirty="0"/>
              <a:t>The IBM Power System E980 server offers a modular high-end system with up to 192 POWER9 cores, up to 64 TB memory, and the fastest POWER9 processors in the IBM Power Systems portfolio.</a:t>
            </a:r>
          </a:p>
          <a:p>
            <a:endParaRPr lang="en-US" dirty="0"/>
          </a:p>
          <a:p>
            <a:r>
              <a:rPr lang="en-US" b="1" dirty="0"/>
              <a:t>Consolidation of underutilized servers</a:t>
            </a:r>
          </a:p>
          <a:p>
            <a:r>
              <a:rPr lang="en-US" dirty="0"/>
              <a:t>The Power E980 allows clients to enable large-scale consolidation of older, underutilized servers onto an ultra-efficient POWER9 high-end system with unprecedented levels of utilization and resource sharing. The E980 concurrently supports AIX, IBM </a:t>
            </a:r>
            <a:r>
              <a:rPr lang="en-US" dirty="0" err="1"/>
              <a:t>i</a:t>
            </a:r>
            <a:r>
              <a:rPr lang="en-US" dirty="0"/>
              <a:t>, and Linux applications.</a:t>
            </a:r>
          </a:p>
          <a:p>
            <a:endParaRPr lang="en-US" dirty="0"/>
          </a:p>
          <a:p>
            <a:r>
              <a:rPr lang="en-US" b="1" dirty="0"/>
              <a:t>Infrastructure resilience</a:t>
            </a:r>
          </a:p>
          <a:p>
            <a:r>
              <a:rPr lang="en-US" dirty="0"/>
              <a:t>This POWER9 high-end system is engineered to deliver the highest level of reliability, availability, and serviceability (RAS). Features like hot plug, redundant power supplies and cooling are standard on the Power E980; as well as active memory mirroring which, when reading data from one location in memory, if an error is detected, the subsystem reads the data from an alternate location. A fault, even a solid uncorrectable error in the data, can be tolerated by using this feature. Note that IBM Power Systems has long had concurrent maintenance for various parts of the hardware; allowing clients to add, remove, or replace components while the system is still up and running. This includes power supplies, fans, disk drives, PCIe adapters, and I/O expansion drawers.</a:t>
            </a:r>
          </a:p>
          <a:p>
            <a:endParaRPr lang="en-US" b="1" dirty="0"/>
          </a:p>
          <a:p>
            <a:r>
              <a:rPr lang="en-US" b="1" dirty="0"/>
              <a:t>Rapid service delivery</a:t>
            </a:r>
          </a:p>
          <a:p>
            <a:r>
              <a:rPr lang="en-US" dirty="0"/>
              <a:t>These servers deliver industry-leading virtualization, capacity on demand for processors and memory, and private cloud capacity to provide seamless, non-disruptive growth and increased flexibility for multiple systems in an enterprise private cloud.</a:t>
            </a:r>
          </a:p>
          <a:p>
            <a:endParaRPr lang="en-US" dirty="0"/>
          </a:p>
          <a:p>
            <a:r>
              <a:rPr lang="en-US" b="1" dirty="0"/>
              <a:t>Smooth, non-disruptive transition</a:t>
            </a:r>
          </a:p>
          <a:p>
            <a:r>
              <a:rPr lang="en-US" dirty="0"/>
              <a:t>Clients can upgrade from IBM POWER8 servers E870, E870C, E880, and E880C and maintain the investments they had previously made in POWER8 and realize a smooth, non-disruptive transition by modernizing your infrastructure in less than 24 hours!</a:t>
            </a:r>
          </a:p>
          <a:p>
            <a:endParaRPr lang="en-US" dirty="0"/>
          </a:p>
          <a:p>
            <a:pPr defTabSz="966529">
              <a:defRPr/>
            </a:pPr>
            <a:r>
              <a:rPr lang="en-US" dirty="0"/>
              <a:t>These features make the E980 the i</a:t>
            </a:r>
            <a:r>
              <a:rPr lang="en-US" altLang="en-US" dirty="0">
                <a:solidFill>
                  <a:srgbClr val="000000"/>
                </a:solidFill>
                <a:latin typeface="Arial" charset="0"/>
                <a:ea typeface="ＭＳ Ｐゴシック" charset="-128"/>
              </a:rPr>
              <a:t>ndustry leader in per-core performance, throughput, and bandwidth for the most demanding transactional and analytic database applications. With </a:t>
            </a:r>
            <a:r>
              <a:rPr lang="en-US" altLang="en-US" dirty="0">
                <a:solidFill>
                  <a:schemeClr val="tx1"/>
                </a:solidFill>
                <a:latin typeface="Arial" charset="0"/>
                <a:ea typeface="ＭＳ Ｐゴシック" charset="-128"/>
              </a:rPr>
              <a:t>advanced virtualization capabilities, including dynamic sharing of up to 192-cores, 64TB of memory across up to 1,000 partitions, micro-partitioning, and the ability to move live applications from one physical system to another without user interruption, the E980 is the best platform for workload consolidation.</a:t>
            </a:r>
            <a:r>
              <a:rPr lang="en-US" altLang="en-US" dirty="0">
                <a:solidFill>
                  <a:srgbClr val="000000"/>
                </a:solidFill>
                <a:latin typeface="Arial" charset="0"/>
                <a:ea typeface="ＭＳ Ｐゴシック" charset="-128"/>
              </a:rPr>
              <a:t> </a:t>
            </a:r>
          </a:p>
        </p:txBody>
      </p:sp>
      <p:sp>
        <p:nvSpPr>
          <p:cNvPr id="4" name="Slide Number Placeholder 3">
            <a:extLst>
              <a:ext uri="{FF2B5EF4-FFF2-40B4-BE49-F238E27FC236}">
                <a16:creationId xmlns:a16="http://schemas.microsoft.com/office/drawing/2014/main" id="{D76C5FAE-0BA2-473D-9EFD-CA16FCBCBFE0}"/>
              </a:ext>
            </a:extLst>
          </p:cNvPr>
          <p:cNvSpPr txBox="1">
            <a:spLocks/>
          </p:cNvSpPr>
          <p:nvPr/>
        </p:nvSpPr>
        <p:spPr>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defPPr>
              <a:defRPr lang="en-US"/>
            </a:defPPr>
            <a:lvl1pPr marL="0" algn="r"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85157"/>
            <a:fld id="{18D02FFD-07D4-5C4F-BD77-921008177348}" type="slidenum">
              <a:rPr lang="en-US" smtClean="0">
                <a:latin typeface="Arial" panose="020B0604020202020204" pitchFamily="34" charset="0"/>
                <a:ea typeface="ヒラギノ角ゴ Pro W3" pitchFamily="124" charset="-128"/>
              </a:rPr>
              <a:pPr defTabSz="985157"/>
              <a:t>14</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61763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879C7EED-27C3-FF4E-B2CA-2E298DB30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9C7CBE5-F2CD-E242-82B2-08E75044AE1C}"/>
              </a:ext>
            </a:extLst>
          </p:cNvPr>
          <p:cNvSpPr>
            <a:spLocks noGrp="1"/>
          </p:cNvSpPr>
          <p:nvPr>
            <p:ph type="body" idx="1"/>
          </p:nvPr>
        </p:nvSpPr>
        <p:spPr/>
        <p:txBody>
          <a:bodyPr/>
          <a:lstStyle/>
          <a:p>
            <a:pPr defTabSz="698830">
              <a:defRPr/>
            </a:pPr>
            <a:r>
              <a:rPr lang="en-US" dirty="0"/>
              <a:t>Let’s move on now to the flagship of the IBM Power Systems portfolio; the Power E980. This is IBM’s new modular high-end system that takes the place in our portfolio of both the E870 and the E880. </a:t>
            </a:r>
          </a:p>
          <a:p>
            <a:pPr defTabSz="698830">
              <a:defRPr/>
            </a:pPr>
            <a:endParaRPr lang="en-US" dirty="0"/>
          </a:p>
          <a:p>
            <a:pPr defTabSz="698830">
              <a:defRPr/>
            </a:pPr>
            <a:r>
              <a:rPr lang="en-US" dirty="0"/>
              <a:t>The E980 is the most scalable and most reliable system in the Power portfolio. And we aren’t just talking about the scalability of processors. This system also doubles the memory capacity from its POWER8 predecessor, now with up to 64TB. The E980 also has up to 16 PCIe I/O expansion drawers. This is truly an industry-leading platform in terms of packaging and performance all put together. The E980 is built for the largest enterprises and can scale up to 4 nodes but it can also be configured in a one node or a two node system </a:t>
            </a:r>
            <a:r>
              <a:rPr lang="en-US"/>
              <a:t>for clients </a:t>
            </a:r>
            <a:r>
              <a:rPr lang="en-US" dirty="0"/>
              <a:t>that really want the ultimate in reliability and the absolute scalability with a better form factor for their needs.</a:t>
            </a:r>
          </a:p>
          <a:p>
            <a:pPr defTabSz="698830">
              <a:defRPr/>
            </a:pPr>
            <a:endParaRPr lang="en-US" dirty="0"/>
          </a:p>
          <a:p>
            <a:pPr rtl="0" eaLnBrk="1" fontAlgn="base" latinLnBrk="0" hangingPunct="1"/>
            <a:r>
              <a:rPr lang="en-US" dirty="0">
                <a:ea typeface="ヒラギノ角ゴ Pro W3" charset="0"/>
                <a:cs typeface="ヒラギノ角ゴ Pro W3" charset="0"/>
              </a:rPr>
              <a:t>The E980 is ideal for a consolidated, large-scale virtualized application landscapes or large-scale, in-memory database applications like SAP HANA.</a:t>
            </a:r>
          </a:p>
          <a:p>
            <a:pPr rtl="0" eaLnBrk="1" fontAlgn="base" latinLnBrk="0" hangingPunct="1"/>
            <a:endParaRPr lang="en-US" dirty="0">
              <a:ea typeface="ヒラギノ角ゴ Pro W3" charset="0"/>
              <a:cs typeface="ヒラギノ角ゴ Pro W3" charset="0"/>
            </a:endParaRPr>
          </a:p>
          <a:p>
            <a:pPr marL="232943" indent="-111619" defTabSz="931774" fontAlgn="base">
              <a:spcBef>
                <a:spcPct val="25000"/>
              </a:spcBef>
              <a:spcAft>
                <a:spcPct val="0"/>
              </a:spcAft>
              <a:buClr>
                <a:srgbClr val="7DBA00"/>
              </a:buClr>
              <a:buSzPct val="120000"/>
              <a:buFont typeface="Wingdings" charset="2"/>
              <a:buChar char="§"/>
              <a:tabLst>
                <a:tab pos="2384435" algn="l"/>
              </a:tabLst>
              <a:defRPr/>
            </a:pPr>
            <a:endParaRPr lang="en-US" dirty="0"/>
          </a:p>
          <a:p>
            <a:pPr marL="232943" indent="-111619" defTabSz="931774" fontAlgn="base">
              <a:spcBef>
                <a:spcPct val="25000"/>
              </a:spcBef>
              <a:spcAft>
                <a:spcPct val="0"/>
              </a:spcAft>
              <a:buClr>
                <a:srgbClr val="7DBA00"/>
              </a:buClr>
              <a:buSzPct val="120000"/>
              <a:buFont typeface="Wingdings" charset="2"/>
              <a:buChar char="§"/>
              <a:tabLst>
                <a:tab pos="2384435" algn="l"/>
              </a:tabLst>
            </a:pPr>
            <a:endParaRPr lang="en-US" dirty="0"/>
          </a:p>
          <a:p>
            <a:pPr>
              <a:defRPr/>
            </a:pPr>
            <a:endParaRPr lang="en-US" dirty="0"/>
          </a:p>
        </p:txBody>
      </p:sp>
      <p:sp>
        <p:nvSpPr>
          <p:cNvPr id="71683" name="Slide Number Placeholder 3">
            <a:extLst>
              <a:ext uri="{FF2B5EF4-FFF2-40B4-BE49-F238E27FC236}">
                <a16:creationId xmlns:a16="http://schemas.microsoft.com/office/drawing/2014/main" id="{2DDD39E5-3A85-5F46-B878-2A3583115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a:defRPr sz="1300">
                <a:solidFill>
                  <a:schemeClr val="tx1"/>
                </a:solidFill>
                <a:latin typeface="IBM Plex Sans" panose="020B0503050203000203" pitchFamily="34" charset="77"/>
              </a:defRPr>
            </a:lvl1pPr>
            <a:lvl2pPr marL="757066" indent="-291179">
              <a:defRPr sz="1300">
                <a:solidFill>
                  <a:schemeClr val="tx1"/>
                </a:solidFill>
                <a:latin typeface="IBM Plex Sans" panose="020B0503050203000203" pitchFamily="34" charset="77"/>
              </a:defRPr>
            </a:lvl2pPr>
            <a:lvl3pPr marL="1164717" indent="-232943">
              <a:defRPr sz="1300">
                <a:solidFill>
                  <a:schemeClr val="tx1"/>
                </a:solidFill>
                <a:latin typeface="IBM Plex Sans" panose="020B0503050203000203" pitchFamily="34" charset="77"/>
              </a:defRPr>
            </a:lvl3pPr>
            <a:lvl4pPr marL="1630604" indent="-232943">
              <a:defRPr sz="1300">
                <a:solidFill>
                  <a:schemeClr val="tx1"/>
                </a:solidFill>
                <a:latin typeface="IBM Plex Sans" panose="020B0503050203000203" pitchFamily="34" charset="77"/>
              </a:defRPr>
            </a:lvl4pPr>
            <a:lvl5pPr marL="2096491" indent="-232943">
              <a:defRPr sz="1300">
                <a:solidFill>
                  <a:schemeClr val="tx1"/>
                </a:solidFill>
                <a:latin typeface="IBM Plex Sans" panose="020B0503050203000203" pitchFamily="34" charset="77"/>
              </a:defRPr>
            </a:lvl5pPr>
            <a:lvl6pPr marL="2562377" indent="-232943" defTabSz="698830" fontAlgn="base">
              <a:spcBef>
                <a:spcPct val="0"/>
              </a:spcBef>
              <a:spcAft>
                <a:spcPct val="0"/>
              </a:spcAft>
              <a:defRPr sz="1300">
                <a:solidFill>
                  <a:schemeClr val="tx1"/>
                </a:solidFill>
                <a:latin typeface="IBM Plex Sans" panose="020B0503050203000203" pitchFamily="34" charset="77"/>
              </a:defRPr>
            </a:lvl6pPr>
            <a:lvl7pPr marL="3028264" indent="-232943" defTabSz="698830" fontAlgn="base">
              <a:spcBef>
                <a:spcPct val="0"/>
              </a:spcBef>
              <a:spcAft>
                <a:spcPct val="0"/>
              </a:spcAft>
              <a:defRPr sz="1300">
                <a:solidFill>
                  <a:schemeClr val="tx1"/>
                </a:solidFill>
                <a:latin typeface="IBM Plex Sans" panose="020B0503050203000203" pitchFamily="34" charset="77"/>
              </a:defRPr>
            </a:lvl7pPr>
            <a:lvl8pPr marL="3494151" indent="-232943" defTabSz="698830" fontAlgn="base">
              <a:spcBef>
                <a:spcPct val="0"/>
              </a:spcBef>
              <a:spcAft>
                <a:spcPct val="0"/>
              </a:spcAft>
              <a:defRPr sz="1300">
                <a:solidFill>
                  <a:schemeClr val="tx1"/>
                </a:solidFill>
                <a:latin typeface="IBM Plex Sans" panose="020B0503050203000203" pitchFamily="34" charset="77"/>
              </a:defRPr>
            </a:lvl8pPr>
            <a:lvl9pPr marL="3960038" indent="-232943" defTabSz="698830" fontAlgn="base">
              <a:spcBef>
                <a:spcPct val="0"/>
              </a:spcBef>
              <a:spcAft>
                <a:spcPct val="0"/>
              </a:spcAft>
              <a:defRPr sz="1300">
                <a:solidFill>
                  <a:schemeClr val="tx1"/>
                </a:solidFill>
                <a:latin typeface="IBM Plex Sans" panose="020B0503050203000203" pitchFamily="34" charset="77"/>
              </a:defRPr>
            </a:lvl9pPr>
          </a:lstStyle>
          <a:p>
            <a:pPr defTabSz="985157"/>
            <a:fld id="{657DF9D1-2EB4-964E-81D2-30D34BC52730}" type="slidenum">
              <a:rPr lang="en-US" altLang="en-US">
                <a:latin typeface="Arial" panose="020B0604020202020204" pitchFamily="34" charset="0"/>
                <a:ea typeface="ヒラギノ角ゴ Pro W3" pitchFamily="124" charset="-128"/>
              </a:rPr>
              <a:pPr defTabSz="985157"/>
              <a:t>15</a:t>
            </a:fld>
            <a:endParaRPr lang="en-US" alt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400743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E980 and E880C come with up to 4 sockets and 198 cores but it should be noted that the POWER8 processor was a dual chip module (DCM) while the E980 is a single chip module (SCM) which is delivers more efficient processor communications. With a flatter SMP topology, the E980 delivers a 4x increase in internode bandwidth.</a:t>
            </a:r>
          </a:p>
          <a:p>
            <a:endParaRPr lang="en-US" dirty="0"/>
          </a:p>
          <a:p>
            <a:r>
              <a:rPr lang="en-US" dirty="0"/>
              <a:t>The E980 supports 2x more memory (64TB vs. 32TB) allowing for greater consolidation of memory intensive workloads (like SAP HANA for example). The memory bandwidth between the P8 and P9 is the same (920 GB/sec/drawer) but the I/O bandwidth has been increased by 2X and the E980 supports PCIe Gen4 which is 2x faster than the PCIe Gen3 of the E880c. </a:t>
            </a:r>
          </a:p>
          <a:p>
            <a:endParaRPr lang="en-US" dirty="0"/>
          </a:p>
          <a:p>
            <a:r>
              <a:rPr lang="en-US" dirty="0"/>
              <a:t>On the storage side, the E980 provides faster and more compact storage with 4 </a:t>
            </a:r>
            <a:r>
              <a:rPr lang="en-US" dirty="0" err="1"/>
              <a:t>NVMe</a:t>
            </a:r>
            <a:r>
              <a:rPr lang="en-US" dirty="0"/>
              <a:t> bays which also allow clients to boot a system (locally) without the need for an external I/O drawer. The E980 also improves the serviceability cost of the storage with concurrently maintainable storage controllers. </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16</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1331311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that the E980 is being delivered across two releases in 2018. The key difference on the technology side is that the first release, in 3Q 2018, will support up to 2 drawers (i.e. 2 nodes) which supports up to 96 total cores and 32TB of memory. It also supports 16 PCIe Gen4 slots (8 per drawer) and 4 I/O expansion drawers. </a:t>
            </a:r>
          </a:p>
          <a:p>
            <a:endParaRPr lang="en-US" dirty="0"/>
          </a:p>
          <a:p>
            <a:r>
              <a:rPr lang="en-US" dirty="0"/>
              <a:t>The 4Q 2018 release doubles the number of drawers to 4 which of course doubles the number of cores (to 192), doubles the memory (to 64TB) and doubles the number of PCIe Gen4 slots to 32. Note however, that it quadruples the number of I/O Expansion drawers available from 4 in the September 2018 release, to 16 in the November 2018 release.</a:t>
            </a:r>
          </a:p>
          <a:p>
            <a:endParaRPr lang="en-US" dirty="0"/>
          </a:p>
          <a:p>
            <a:r>
              <a:rPr lang="en-US" dirty="0"/>
              <a:t>On the non technical side, the 4Q2018 release also allows for the preservation of serial numbers when upgrading from POWER8 (for the benefit of client accounting methods and support). As well, MES drawer adds will be supported and as well as the delivery of earthquake certification for the E980.</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17</a:t>
            </a:fld>
            <a:endParaRPr 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57070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124" charset="-128"/>
              </a:rPr>
              <a:t>As previously mentioned, POWER9 is a single chip module (SCM) which is different from the dual chip modules used in POWER8 where 2 dies were on a single socket. As shown on this slide, there are 4 offerings in the E980 (as in the E950) with an 8-core, 10-core, 11-core, and a 12-core processor.</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With the same guidance we have had previously stated for the E950, maximum throughput is available with the 12-core or 11-core processor. Whereas the fastest execution of a single thread or core, is available with the use of 8-core processors. The 8-core will be running between 3.9 and 4.0 GHz while the 12-core will be running between 3.55 and 3.9GHz. </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For the E980, regardless of the number of nodes/drawers in the system, you must have a minimum of 8 cores activated at all times. </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As with the E950, frequencies with the full POWER9 line are dynamic and the default setting is </a:t>
            </a:r>
            <a:r>
              <a:rPr lang="en-US" altLang="en-US" b="1" dirty="0">
                <a:latin typeface="Arial" panose="020B0604020202020204" pitchFamily="34" charset="0"/>
                <a:ea typeface="ヒラギノ角ゴ Pro W3" pitchFamily="124" charset="-128"/>
              </a:rPr>
              <a:t>maximum performance mode</a:t>
            </a:r>
            <a:r>
              <a:rPr lang="en-US" altLang="en-US" dirty="0">
                <a:latin typeface="Arial" panose="020B0604020202020204" pitchFamily="34" charset="0"/>
                <a:ea typeface="ヒラギノ角ゴ Pro W3" pitchFamily="124" charset="-128"/>
              </a:rPr>
              <a:t>.</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Note the new interconnect fabric between POWER9 sockets is running at significantly higher speeds. With POWER9, the interconnect fabric runs at 16GB/s for maximum scalability and it is also more tolerant of any memory affinity issues that may arise in some software applications.</a:t>
            </a:r>
          </a:p>
          <a:p>
            <a:endParaRPr lang="en-US" altLang="en-US" dirty="0">
              <a:latin typeface="Arial" panose="020B0604020202020204" pitchFamily="34" charset="0"/>
              <a:ea typeface="ヒラギノ角ゴ Pro W3" pitchFamily="124"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A7D9F3B1-5406-4F39-8727-E3D8D3DFDD70}" type="slidenum">
              <a:rPr lang="en-US" altLang="en-US"/>
              <a:pPr/>
              <a:t>18</a:t>
            </a:fld>
            <a:endParaRPr lang="en-US" altLang="en-US"/>
          </a:p>
        </p:txBody>
      </p:sp>
    </p:spTree>
    <p:extLst>
      <p:ext uri="{BB962C8B-B14F-4D97-AF65-F5344CB8AC3E}">
        <p14:creationId xmlns:p14="http://schemas.microsoft.com/office/powerpoint/2010/main" val="254124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memory subsystem, the E980 is similar to the POWER8 Enterprise servers, except there is 2x the memory on the E980 compared to the E880C. Each of the feature codes listed in the table on the lower left has four DIMMs per feature. For example, the 2TB feature (EF24) comes with four 512GB DIMMs.</a:t>
            </a:r>
          </a:p>
          <a:p>
            <a:endParaRPr lang="en-US" dirty="0"/>
          </a:p>
          <a:p>
            <a:r>
              <a:rPr lang="en-US" dirty="0"/>
              <a:t>This system delivers a very high capacity, high performance, memory subsystem to feed these very high-performance processors and IBM is delivering the unique 16 MB </a:t>
            </a:r>
            <a:r>
              <a:rPr lang="en-US" dirty="0" err="1"/>
              <a:t>eDRAM</a:t>
            </a:r>
            <a:r>
              <a:rPr lang="en-US" dirty="0"/>
              <a:t> forecast buffer on each CDIMM similar to POWER8.</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It is important to note that clients can bring DDR3 or DDR4 DIMMs over, as part of an upgrade, from POWER8. Clients retain the capability not only to bring memory across, but they will also continue to have DRAM sparing in this configuration. Clients that have capacity on demand systems, with non-active memory installed will have that memory automatically activated by the system in the event some active memory fails for any reason. That’s a big difference between the E950 and the E980. </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EA14CF5C-4FD9-492F-AF4D-A31237C06971}" type="slidenum">
              <a:rPr lang="en-US" altLang="en-US">
                <a:latin typeface="Arial" panose="020B0604020202020204" pitchFamily="34" charset="0"/>
                <a:ea typeface="ヒラギノ角ゴ Pro W3" pitchFamily="124" charset="-128"/>
              </a:rPr>
              <a:pPr defTabSz="985157"/>
              <a:t>19</a:t>
            </a:fld>
            <a:endParaRPr lang="en-US" alt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182239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deck is broken down into three parts:</a:t>
            </a:r>
          </a:p>
          <a:p>
            <a:pPr marL="232943" indent="-232943">
              <a:buAutoNum type="arabicParenR"/>
            </a:pPr>
            <a:r>
              <a:rPr lang="en-US" dirty="0"/>
              <a:t>The details on the E950 (and by extension the H950)</a:t>
            </a:r>
          </a:p>
          <a:p>
            <a:pPr marL="232943" indent="-232943">
              <a:buAutoNum type="arabicParenR"/>
            </a:pPr>
            <a:r>
              <a:rPr lang="en-US" dirty="0"/>
              <a:t>The details on the E980 (and the H980)</a:t>
            </a:r>
          </a:p>
          <a:p>
            <a:pPr marL="232943" indent="-232943">
              <a:buAutoNum type="arabicParenR"/>
            </a:pPr>
            <a:r>
              <a:rPr lang="en-US" dirty="0"/>
              <a:t>Strategies for getting clients to upgrade to POWER9 (cost savings and other programs available to help clients make the move).</a:t>
            </a:r>
          </a:p>
          <a:p>
            <a:pPr marL="232943" indent="-232943">
              <a:buAutoNum type="arabicParenR"/>
            </a:pPr>
            <a:endParaRPr lang="en-US" dirty="0"/>
          </a:p>
          <a:p>
            <a:r>
              <a:rPr lang="en-US" dirty="0"/>
              <a:t>The first two sections will cover the processor and memory options as well as the I/O capabilities of each server. We will also look at the operating system support levels and the benefits of clients leveraging capacity on demand with each of those two servers. </a:t>
            </a:r>
          </a:p>
          <a:p>
            <a:endParaRPr lang="en-US" dirty="0"/>
          </a:p>
          <a:p>
            <a:r>
              <a:rPr lang="en-US" dirty="0"/>
              <a:t>Where appropriate, this deck will call out what was made available in 3Q of 2018 and what was delivered in Q4 of 2018 (specifically around the E980 larger number of nodes supported).</a:t>
            </a:r>
          </a:p>
        </p:txBody>
      </p:sp>
      <p:sp>
        <p:nvSpPr>
          <p:cNvPr id="5" name="Slide Number Placeholder 3">
            <a:extLst>
              <a:ext uri="{FF2B5EF4-FFF2-40B4-BE49-F238E27FC236}">
                <a16:creationId xmlns:a16="http://schemas.microsoft.com/office/drawing/2014/main" id="{838AFE93-5711-4C5A-9CAF-BCF4DD56AFBB}"/>
              </a:ext>
            </a:extLst>
          </p:cNvPr>
          <p:cNvSpPr>
            <a:spLocks noGrp="1"/>
          </p:cNvSpPr>
          <p:nvPr>
            <p:ph type="sldNum" sz="quarter" idx="5"/>
          </p:nvPr>
        </p:nvSpPr>
        <p:spPr>
          <a:xfrm>
            <a:off x="3970938" y="8829967"/>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smtClean="0"/>
              <a:pPr/>
              <a:t>2</a:t>
            </a:fld>
            <a:endParaRPr lang="en-US" altLang="en-US"/>
          </a:p>
        </p:txBody>
      </p:sp>
    </p:spTree>
    <p:extLst>
      <p:ext uri="{BB962C8B-B14F-4D97-AF65-F5344CB8AC3E}">
        <p14:creationId xmlns:p14="http://schemas.microsoft.com/office/powerpoint/2010/main" val="320276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PCIe slots on the E980 are very simple to remember, there are 8 ports per drawer and all ports are PCIe Gen4 x16 slots (half height, half length form factor). All of the slots support I/O expansion adapters and all slots are concurrently maintainable. </a:t>
            </a:r>
          </a:p>
          <a:p>
            <a:endParaRPr lang="en-US" dirty="0"/>
          </a:p>
          <a:p>
            <a:r>
              <a:rPr lang="en-US" dirty="0"/>
              <a:t>One thing to note is that in the first release (3Q18), the system supports up to 4 I/O expansion drawers (EMX0) for a total of 56 PCIe slots. The 4Q18 release increases the maximum number of I/O expansion drawers to 16 which supports up to 192 PCIe slots.</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20</a:t>
            </a:fld>
            <a:endParaRPr 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03981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406400" y="695325"/>
            <a:ext cx="6199188" cy="3486150"/>
          </a:xfrm>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35842" name="Rectangle 3"/>
          <p:cNvSpPr>
            <a:spLocks noGrp="1" noChangeArrowheads="1"/>
          </p:cNvSpPr>
          <p:nvPr>
            <p:ph type="body" idx="1"/>
          </p:nvPr>
        </p:nvSpPr>
        <p:spPr>
          <a:xfrm>
            <a:off x="701345" y="4416099"/>
            <a:ext cx="5607712" cy="41839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txBody>
          <a:bodyPr lIns="93152" tIns="46576" rIns="93152" bIns="46576"/>
          <a:lstStyle/>
          <a:p>
            <a:pPr marL="0" marR="0" lvl="0" indent="0" algn="l" defTabSz="439152" rtl="0" eaLnBrk="1" fontAlgn="auto" latinLnBrk="0" hangingPunct="1">
              <a:lnSpc>
                <a:spcPct val="90000"/>
              </a:lnSpc>
              <a:spcBef>
                <a:spcPts val="0"/>
              </a:spcBef>
              <a:spcAft>
                <a:spcPts val="0"/>
              </a:spcAft>
              <a:buClrTx/>
              <a:buSzTx/>
              <a:buFontTx/>
              <a:buNone/>
              <a:tabLst/>
              <a:defRPr/>
            </a:pPr>
            <a:r>
              <a:rPr lang="en-US" dirty="0"/>
              <a:t>Much like the E950, the E980 supports AIX (6.1, 7.1 and 7.2) and Linux (SLES 11, 12, and 15, as well as RHEL 7.5 and 7.6 in Q42018 as well as Ubuntu 16.04.4). The big difference of course is that the E980 also supports IBM </a:t>
            </a:r>
            <a:r>
              <a:rPr lang="en-US" dirty="0" err="1"/>
              <a:t>i</a:t>
            </a:r>
            <a:r>
              <a:rPr lang="en-US" dirty="0"/>
              <a:t> (7.2 TR9 and 7.3 TR5). Also shown on this slide are the firmware and HMC versions supported, and of course, </a:t>
            </a:r>
            <a:r>
              <a:rPr lang="en-US" dirty="0" err="1"/>
              <a:t>PowerVM</a:t>
            </a:r>
            <a:r>
              <a:rPr lang="en-US" dirty="0"/>
              <a:t> comes preinstalled on all POWER9 servers.</a:t>
            </a:r>
          </a:p>
          <a:p>
            <a:pPr defTabSz="439152">
              <a:lnSpc>
                <a:spcPct val="90000"/>
              </a:lnSpc>
              <a:defRPr/>
            </a:pPr>
            <a:endParaRPr lang="en-US" dirty="0"/>
          </a:p>
          <a:p>
            <a:pPr defTabSz="439152">
              <a:lnSpc>
                <a:spcPct val="90000"/>
              </a:lnSpc>
            </a:pPr>
            <a:endParaRPr lang="en-US" dirty="0"/>
          </a:p>
        </p:txBody>
      </p:sp>
      <p:sp>
        <p:nvSpPr>
          <p:cNvPr id="4" name="Slide Number Placeholder 3">
            <a:extLst>
              <a:ext uri="{FF2B5EF4-FFF2-40B4-BE49-F238E27FC236}">
                <a16:creationId xmlns:a16="http://schemas.microsoft.com/office/drawing/2014/main" id="{26B34BCB-3A6A-459E-AC2F-24E6FE9155BD}"/>
              </a:ext>
            </a:extLst>
          </p:cNvPr>
          <p:cNvSpPr txBox="1">
            <a:spLocks/>
          </p:cNvSpPr>
          <p:nvPr/>
        </p:nvSpPr>
        <p:spPr>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defPPr>
              <a:defRPr lang="en-US"/>
            </a:defPPr>
            <a:lvl1pPr marL="0" algn="r"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85157"/>
            <a:fld id="{18D02FFD-07D4-5C4F-BD77-921008177348}" type="slidenum">
              <a:rPr lang="en-US" smtClean="0">
                <a:latin typeface="Arial" panose="020B0604020202020204" pitchFamily="34" charset="0"/>
                <a:ea typeface="ヒラギノ角ゴ Pro W3" pitchFamily="124" charset="-128"/>
              </a:rPr>
              <a:pPr defTabSz="985157"/>
              <a:t>21</a:t>
            </a:fld>
            <a:endParaRPr 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306678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 Capacity on Demand (</a:t>
            </a:r>
            <a:r>
              <a:rPr lang="en-US" dirty="0" err="1"/>
              <a:t>CoD</a:t>
            </a:r>
            <a:r>
              <a:rPr lang="en-US" dirty="0"/>
              <a:t>) is also available for the E980 as well, but it is important to highlight the price. This is a tremendous opportunity for clients that are deploying private cloud environments and turn on processors as well as memory for one day at a time at a very low cost. This ability to burst new workloads for short periods and be able to react quickly to increased demand in a private cloud is extremely valuable to clients. The pricing in the United States is just $11US per core per day and $1US per 8 GB of memory per day. This means that for just $15US per day clients can utilize a processor core + 16 GB of memory on a Power E980 that has dark resources installed. This is ideal for an extra project which requires resources for a short period of time or for increased application testing or for a short spike in demand.</a:t>
            </a:r>
          </a:p>
          <a:p>
            <a:endParaRPr lang="en-US" dirty="0"/>
          </a:p>
          <a:p>
            <a:r>
              <a:rPr lang="en-US" dirty="0"/>
              <a:t>Clients can buy this through the IBM marketplace where they could prepay for a set of resources. They simply need to sign up at the IBM marketplace, get their keys, and allocate their credits to a given system to be able to utilize this capability…SIMPLE!</a:t>
            </a:r>
          </a:p>
          <a:p>
            <a:pPr defTabSz="698830">
              <a:defRPr/>
            </a:pPr>
            <a:endParaRPr lang="en-US" dirty="0"/>
          </a:p>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22</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313486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final section we will discuss the upgrade options from POWER7 and POWER8 systems, as well as the total cost of ownership (TCO) savings by moving to POWER9 E950 and E980.</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23</a:t>
            </a:fld>
            <a:endParaRPr 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3156654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a simplistic, high-level view of the potential transition paths from POWER8 to POWER9. Since IBM is only announcing two new enterprise servers, our clients with Power 770, Power E870 or Power E870C will most likely want to move to the Power E980. However, a transition to a Power E950 is also an option depending on their workloads.</a:t>
            </a:r>
          </a:p>
          <a:p>
            <a:pPr defTabSz="931774">
              <a:defRPr/>
            </a:pPr>
            <a:endParaRPr lang="en-US" dirty="0"/>
          </a:p>
          <a:p>
            <a:pPr defTabSz="931774">
              <a:defRPr/>
            </a:pPr>
            <a:r>
              <a:rPr lang="en-US" dirty="0"/>
              <a:t>The dark blue arrows represent what would be a typical upgrade while the light gray dotted arrows represent other options a client may consider when moving from POWER8 to POWER9.</a:t>
            </a:r>
          </a:p>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6E2E38B8-B0B4-AD41-AC6E-B781F46A9FD3}" type="slidenum">
              <a:rPr lang="en-US">
                <a:latin typeface="Arial" panose="020B0604020202020204" pitchFamily="34" charset="0"/>
                <a:ea typeface="ヒラギノ角ゴ Pro W3" pitchFamily="124" charset="-128"/>
              </a:rPr>
              <a:pPr defTabSz="985157"/>
              <a:t>24</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3389322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real benefits of moving from an older Power server to one with POWER9. On this slide we have an example of a Power 770 moving to a new Power E950. These configurations are just examples, but they demonstrate the advantages of moving. In this example, clients are able to move from a 4 node Power 770, to a single node Power E950. This drives cost saving opportunities on a number of levels. With the enhanced performance of the POWER9 processor clients will achieve nearly 3x performance per core, which allows for consolidation that reduces the data center footprint and lowers energy consumption/costs. The Power E950 configuration also has room to grow and scale based on clients business needs, and includes innovation for private cloud deployment, along with enhanced security and RAS capabilities. Clients can also save on software costs with fewer cores and the move from DCM to SCM cores. </a:t>
            </a:r>
          </a:p>
          <a:p>
            <a:endParaRPr lang="en-US" dirty="0"/>
          </a:p>
          <a:p>
            <a:r>
              <a:rPr lang="en-US" dirty="0"/>
              <a:t>Clients can get all of these enhanced capabilities </a:t>
            </a:r>
            <a:r>
              <a:rPr lang="en-US" b="1" dirty="0"/>
              <a:t>and</a:t>
            </a:r>
            <a:r>
              <a:rPr lang="en-US" dirty="0"/>
              <a:t> save over 50% versus maintaining the older Power 770 system. This estimated cost reduction does not factor in the additional cooling and power savings that may be realized based on consolidating to a single node system.</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25</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771776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dirty="0"/>
              <a:t>Similar to the prior example, this example shows a similar high-end Power 780 server moving to a new Power E980 server. The first benefit here is that clients are able to move from a multi-node Power 780 to a single node Power E980. This drives cost saving opportunities on a number of levels including reduced footprint, lower power and cooling costs, and simpler maintenance. </a:t>
            </a:r>
          </a:p>
          <a:p>
            <a:pPr defTabSz="698830">
              <a:defRPr/>
            </a:pPr>
            <a:endParaRPr lang="en-US" dirty="0"/>
          </a:p>
          <a:p>
            <a:pPr defTabSz="698830">
              <a:defRPr/>
            </a:pPr>
            <a:r>
              <a:rPr lang="en-US" dirty="0"/>
              <a:t>With the enhanced performance of the POWER9 processor, clients can realize a near 3x performance per core increase which allows for consolidation and can lower software costs for clients (in addition to the move from DCM to SCM chips which can also save on software costs). The Power E980 configuration also has room to grow and scale, based on business needs, and includes innovation for private cloud deployment along with enhanced security and RAS capabilities. </a:t>
            </a:r>
          </a:p>
          <a:p>
            <a:pPr defTabSz="698830">
              <a:defRPr/>
            </a:pPr>
            <a:endParaRPr lang="en-US" dirty="0"/>
          </a:p>
          <a:p>
            <a:pPr defTabSz="698830">
              <a:defRPr/>
            </a:pPr>
            <a:r>
              <a:rPr lang="en-US" dirty="0"/>
              <a:t>Clients get all of these advantages </a:t>
            </a:r>
            <a:r>
              <a:rPr lang="en-US" b="1" dirty="0"/>
              <a:t>and</a:t>
            </a:r>
            <a:r>
              <a:rPr lang="en-US" dirty="0"/>
              <a:t> save over 35% versus maintaining their older Power 780 system (this estimated cost reduction does not factor in the additional cooling and power savings that may be realized based on consolidating to a single node system).</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26</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30355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8202">
              <a:spcBef>
                <a:spcPts val="1993"/>
              </a:spcBef>
              <a:defRPr/>
            </a:pPr>
            <a:r>
              <a:rPr lang="en-US" dirty="0">
                <a:cs typeface="Arial" panose="020B0604020202020204" pitchFamily="34" charset="0"/>
              </a:rPr>
              <a:t>Although this presentation focused primarily on the hardware characteristics of the E950 and E980, what clients really care about is infrastructure to drive their application workloads. What clients are truly looking for is a platform </a:t>
            </a:r>
            <a:r>
              <a:rPr lang="en-US" dirty="0">
                <a:solidFill>
                  <a:srgbClr val="000000"/>
                </a:solidFill>
                <a:cs typeface="Arial" panose="020B0604020202020204" pitchFamily="34" charset="0"/>
              </a:rPr>
              <a:t>optimized for private, public, hybrid, and </a:t>
            </a:r>
            <a:r>
              <a:rPr lang="en-US" dirty="0" err="1">
                <a:solidFill>
                  <a:srgbClr val="000000"/>
                </a:solidFill>
                <a:cs typeface="Arial" panose="020B0604020202020204" pitchFamily="34" charset="0"/>
              </a:rPr>
              <a:t>multicloud</a:t>
            </a:r>
            <a:r>
              <a:rPr lang="en-US" dirty="0">
                <a:solidFill>
                  <a:srgbClr val="000000"/>
                </a:solidFill>
                <a:cs typeface="Arial" panose="020B0604020202020204" pitchFamily="34" charset="0"/>
              </a:rPr>
              <a:t> environments. As discussed in the client presentation, there is no platform better positioned for private cloud. On this slide we discuss some key capabilities that make the POWER9 platform the best cloud infrastructure for clients that need private cloud in addition to their public cloud solutions.</a:t>
            </a:r>
          </a:p>
          <a:p>
            <a:pPr defTabSz="828202">
              <a:spcBef>
                <a:spcPts val="1993"/>
              </a:spcBef>
              <a:defRPr/>
            </a:pPr>
            <a:r>
              <a:rPr lang="en-US" dirty="0">
                <a:solidFill>
                  <a:srgbClr val="000000"/>
                </a:solidFill>
                <a:cs typeface="Arial" panose="020B0604020202020204" pitchFamily="34" charset="0"/>
              </a:rPr>
              <a:t>Industry leading virtualization with cloud management capabilities allow clients to deliver agile IT to their lines of business while keeping the systems secure and highly available.</a:t>
            </a:r>
          </a:p>
          <a:p>
            <a:pPr defTabSz="828202">
              <a:spcBef>
                <a:spcPts val="1993"/>
              </a:spcBef>
              <a:defRPr/>
            </a:pPr>
            <a:r>
              <a:rPr lang="en-US" dirty="0">
                <a:solidFill>
                  <a:srgbClr val="000000"/>
                </a:solidFill>
                <a:cs typeface="Arial" panose="020B0604020202020204" pitchFamily="34" charset="0"/>
              </a:rPr>
              <a:t>In addition, IBM makes it simple to transfer VMs between private and public clouds. Our cloud-ready Power software images also facilitate rapid workload provisioning.</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27</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1139375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63" tIns="46582" rIns="93163" bIns="46582" anchor="b"/>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algn="r" defTabSz="698830" eaLnBrk="1" hangingPunct="1">
              <a:buClr>
                <a:srgbClr val="000000"/>
              </a:buClr>
              <a:defRPr/>
            </a:pPr>
            <a:fld id="{1842A212-9811-0847-B599-991B33E467F6}" type="slidenum">
              <a:rPr lang="en-US" sz="1200">
                <a:solidFill>
                  <a:srgbClr val="000000"/>
                </a:solidFill>
                <a:latin typeface="Helvetica" charset="0"/>
                <a:ea typeface="SimSun" charset="0"/>
                <a:cs typeface="SimSun" charset="0"/>
                <a:sym typeface="Helvetica" charset="0"/>
              </a:rPr>
              <a:pPr algn="r" defTabSz="698830" eaLnBrk="1" hangingPunct="1">
                <a:buClr>
                  <a:srgbClr val="000000"/>
                </a:buClr>
                <a:defRPr/>
              </a:pPr>
              <a:t>28</a:t>
            </a:fld>
            <a:endParaRPr lang="en-US" sz="1200" dirty="0">
              <a:solidFill>
                <a:srgbClr val="000000"/>
              </a:solidFill>
              <a:latin typeface="Helvetica" charset="0"/>
              <a:ea typeface="SimSun" charset="0"/>
              <a:cs typeface="SimSun" charset="0"/>
              <a:sym typeface="Helvetica" charset="0"/>
            </a:endParaRPr>
          </a:p>
        </p:txBody>
      </p:sp>
      <p:sp>
        <p:nvSpPr>
          <p:cNvPr id="32771"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48" tIns="46574" rIns="93148" bIns="46574" anchor="b"/>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algn="r" defTabSz="698830" eaLnBrk="1" hangingPunct="1">
              <a:buClr>
                <a:srgbClr val="000000"/>
              </a:buClr>
              <a:defRPr/>
            </a:pPr>
            <a:fld id="{C14FD00A-A18C-8E48-A64F-92D0E9023991}" type="slidenum">
              <a:rPr lang="zh-CN" altLang="en-US" sz="1200">
                <a:solidFill>
                  <a:srgbClr val="000000"/>
                </a:solidFill>
                <a:ea typeface="SimSun" charset="0"/>
                <a:cs typeface="SimSun" charset="0"/>
                <a:sym typeface="Helvetica" charset="0"/>
              </a:rPr>
              <a:pPr algn="r" defTabSz="698830" eaLnBrk="1" hangingPunct="1">
                <a:buClr>
                  <a:srgbClr val="000000"/>
                </a:buClr>
                <a:defRPr/>
              </a:pPr>
              <a:t>28</a:t>
            </a:fld>
            <a:endParaRPr lang="en-US" altLang="zh-CN" sz="1200" dirty="0">
              <a:solidFill>
                <a:srgbClr val="000000"/>
              </a:solidFill>
              <a:ea typeface="SimSun" charset="0"/>
              <a:cs typeface="SimSun" charset="0"/>
              <a:sym typeface="Helvetica" charset="0"/>
            </a:endParaRPr>
          </a:p>
        </p:txBody>
      </p:sp>
      <p:sp>
        <p:nvSpPr>
          <p:cNvPr id="32772" name="Rectangle 7"/>
          <p:cNvSpPr txBox="1">
            <a:spLocks noGrp="1" noChangeArrowheads="1"/>
          </p:cNvSpPr>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3177" tIns="46589" rIns="93177" bIns="46589" rtlCol="0" anchor="b"/>
          <a:lstStyle>
            <a:defPPr>
              <a:defRPr lang="en-US"/>
            </a:defPPr>
            <a:lvl1pPr algn="r" defTabSz="985157">
              <a:defRPr sz="1200">
                <a:latin typeface="Arial" panose="020B0604020202020204" pitchFamily="34" charset="0"/>
                <a:ea typeface="ヒラギノ角ゴ Pro W3" pitchFamily="124" charset="-128"/>
              </a:defRPr>
            </a:lvl1pPr>
            <a:lvl2pPr marL="37931725" indent="-37474525" defTabSz="868363"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fld id="{25821ADF-B0E3-AD40-850B-C634A2967F46}" type="slidenum">
              <a:rPr lang="en-US">
                <a:sym typeface="Helvetica" charset="0"/>
              </a:rPr>
              <a:pPr/>
              <a:t>28</a:t>
            </a:fld>
            <a:endParaRPr lang="en-US" dirty="0">
              <a:sym typeface="Helvetica" charset="0"/>
            </a:endParaRPr>
          </a:p>
        </p:txBody>
      </p:sp>
      <p:sp>
        <p:nvSpPr>
          <p:cNvPr id="32773" name="Rectangle 2"/>
          <p:cNvSpPr>
            <a:spLocks noGrp="1" noRot="1" noChangeAspect="1" noChangeArrowheads="1" noTextEdit="1"/>
          </p:cNvSpPr>
          <p:nvPr>
            <p:ph type="sldImg"/>
          </p:nvPr>
        </p:nvSpPr>
        <p:spPr>
          <a:xfrm>
            <a:off x="406400" y="695325"/>
            <a:ext cx="6197600" cy="3486150"/>
          </a:xfrm>
          <a:ln/>
        </p:spPr>
      </p:sp>
      <p:sp>
        <p:nvSpPr>
          <p:cNvPr id="32774" name="Rectangle 3"/>
          <p:cNvSpPr>
            <a:spLocks noGrp="1" noChangeArrowheads="1"/>
          </p:cNvSpPr>
          <p:nvPr>
            <p:ph type="body" idx="1"/>
          </p:nvPr>
        </p:nvSpPr>
        <p:spPr>
          <a:xfrm>
            <a:off x="701040" y="4415790"/>
            <a:ext cx="5608320" cy="418499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11" tIns="46555" rIns="93111" bIns="46555">
            <a:normAutofit/>
          </a:bodyPr>
          <a:lstStyle/>
          <a:p>
            <a:pPr fontAlgn="base"/>
            <a:r>
              <a:rPr lang="en-US" dirty="0"/>
              <a:t>IBM Power Systems are designed to eliminate planned and unplanned downtime for the world’s most demanding workloads. IBM continues to enhance Power Enterprise Pools and Capacity on Demand to help clients move from one generation of product to the next, as well as gain access to the compute resources they need, on demand.</a:t>
            </a:r>
          </a:p>
          <a:p>
            <a:pPr fontAlgn="base"/>
            <a:endParaRPr lang="en-US" dirty="0"/>
          </a:p>
          <a:p>
            <a:pPr fontAlgn="base"/>
            <a:r>
              <a:rPr lang="en-US" b="1" dirty="0"/>
              <a:t>Elastic Capacity on Demand </a:t>
            </a:r>
            <a:r>
              <a:rPr lang="en-US" dirty="0"/>
              <a:t>(</a:t>
            </a:r>
            <a:r>
              <a:rPr lang="en-US" dirty="0" err="1"/>
              <a:t>CoD</a:t>
            </a:r>
            <a:r>
              <a:rPr lang="en-US" dirty="0"/>
              <a:t> - formerly referred to as On/Off </a:t>
            </a:r>
            <a:r>
              <a:rPr lang="en-US" dirty="0" err="1"/>
              <a:t>CoD</a:t>
            </a:r>
            <a:r>
              <a:rPr lang="en-US" dirty="0"/>
              <a:t>) allows clients to temporarily activate and deactivate processor cores and memory units to help meet the demands of business peaks. After a client activates a number of processor cores or memory units for a specified number of days, those processor cores and memory units are available immediately. Clients can start and stop requests for Elastic </a:t>
            </a:r>
            <a:r>
              <a:rPr lang="en-US" dirty="0" err="1"/>
              <a:t>CoD</a:t>
            </a:r>
            <a:r>
              <a:rPr lang="en-US" dirty="0"/>
              <a:t>, and are billed for usage at the end of each quarter.</a:t>
            </a:r>
          </a:p>
          <a:p>
            <a:pPr fontAlgn="base"/>
            <a:endParaRPr lang="en-US" dirty="0"/>
          </a:p>
          <a:p>
            <a:pPr fontAlgn="base"/>
            <a:r>
              <a:rPr lang="en-US" dirty="0"/>
              <a:t>POWER9 also integrates seamlessly into a client’s </a:t>
            </a:r>
            <a:r>
              <a:rPr lang="en-US" b="1" dirty="0"/>
              <a:t>Power Enterprise Pool</a:t>
            </a:r>
            <a:r>
              <a:rPr lang="en-US" dirty="0"/>
              <a:t>. A Power Enterprise Pool is a group of systems that can share Mobile Capacity on Demand (</a:t>
            </a:r>
            <a:r>
              <a:rPr lang="en-US" dirty="0" err="1"/>
              <a:t>CoD</a:t>
            </a:r>
            <a:r>
              <a:rPr lang="en-US" dirty="0"/>
              <a:t>) processor resources and memory resources.</a:t>
            </a:r>
          </a:p>
          <a:p>
            <a:pPr fontAlgn="base"/>
            <a:endParaRPr lang="en-US" dirty="0"/>
          </a:p>
          <a:p>
            <a:pPr fontAlgn="base"/>
            <a:r>
              <a:rPr lang="en-US" dirty="0"/>
              <a:t>Clients can move Mobile </a:t>
            </a:r>
            <a:r>
              <a:rPr lang="en-US" dirty="0" err="1"/>
              <a:t>CoD</a:t>
            </a:r>
            <a:r>
              <a:rPr lang="en-US" dirty="0"/>
              <a:t> resource activations among the systems in a pool with Hardware Management Console (HMC) commands. These operations provide flexibility when clients manage large workloads in a pool of systems and helps them to rebalance the resources to respond to business needs. This feature is useful for providing continuous application availability during maintenance. Not only can workloads be easily moved to alternate systems, but processor and memory activations can be moved. Disaster recovery planning is also more manageable with the ability to move activations where and when they are needed.</a:t>
            </a:r>
          </a:p>
        </p:txBody>
      </p:sp>
    </p:spTree>
    <p:extLst>
      <p:ext uri="{BB962C8B-B14F-4D97-AF65-F5344CB8AC3E}">
        <p14:creationId xmlns:p14="http://schemas.microsoft.com/office/powerpoint/2010/main" val="1619166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highlight>
                  <a:srgbClr val="FFFF00"/>
                </a:highlight>
              </a:rPr>
              <a:t>NOTE – These offers are ONLY available in North America &amp; Europe</a:t>
            </a:r>
          </a:p>
          <a:p>
            <a:endParaRPr lang="en-US" dirty="0"/>
          </a:p>
          <a:p>
            <a:r>
              <a:rPr lang="en-US" dirty="0"/>
              <a:t>IBM Global Financing offer leases, loans, and payment plans for IBM Power Systems solutions that can include the server plus systems software and prepaid maintenance. IBM also offers financing packages for additional IBM and non-IBM components of a solution such as application software, services, including SaaS, and other hardware. IBM rates are competitive and for IBM products and solutions, are often offered with low interest – sometimes at 0% over a 12 month payment plan.</a:t>
            </a:r>
          </a:p>
          <a:p>
            <a:endParaRPr lang="en-US" dirty="0"/>
          </a:p>
          <a:p>
            <a:r>
              <a:rPr lang="en-US" dirty="0"/>
              <a:t>For a limited time only (installation before December 1, 2018), there is a promotion in NA and Europe only. IBM Global Financing offers credit qualified clients a 4 month payment deferral with 0% interest, followed by a 32 month payment plan with low rate financing (30 or 33 in countries with quarterly payments) </a:t>
            </a:r>
          </a:p>
          <a:p>
            <a:endParaRPr lang="en-US" dirty="0"/>
          </a:p>
          <a:p>
            <a:r>
              <a:rPr lang="en-US" dirty="0"/>
              <a:t>Visit ibm.com/financing/power for more information.</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67A05BA4-BCF9-4710-90DF-10545D58690E}" type="slidenum">
              <a:rPr lang="en-US">
                <a:latin typeface="Arial" panose="020B0604020202020204" pitchFamily="34" charset="0"/>
                <a:ea typeface="ヒラギノ角ゴ Pro W3" pitchFamily="124" charset="-128"/>
              </a:rPr>
              <a:pPr defTabSz="985157"/>
              <a:t>29</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83426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09297"/>
          </a:xfrm>
        </p:spPr>
        <p:txBody>
          <a:bodyPr/>
          <a:lstStyle/>
          <a:p>
            <a:r>
              <a:rPr lang="en-US" dirty="0"/>
              <a:t>To address these IT challenges, IBM has recently announced the next evolution in Power Enterprise Systems…the E950 and E980.</a:t>
            </a:r>
          </a:p>
          <a:p>
            <a:endParaRPr lang="en-US" dirty="0"/>
          </a:p>
          <a:p>
            <a:r>
              <a:rPr lang="en-US" b="1" dirty="0"/>
              <a:t>The E950</a:t>
            </a:r>
            <a:r>
              <a:rPr lang="en-US" dirty="0"/>
              <a:t>: Designed for private cloud and cognitive workloads, the E950 offers a unique blend of enterprise-class capabilities in a 4-socket 4U form factor. Optimized for private cloud deployments, the IBM® Power System E950 midrange server offers a unique blend of enterprise-class capabilities in a reliable, secure, space-efficient 4-socket 4U form factor that delivers exceptional performance for medium and large enterprises at an affordable price. The Power E950 is ideal for cloud deployments with built-in virtualization and flexible capacity for AIX and Linux workloads. It allows you to deliver faster business results by increasing throughput and reducing response times with POWER9 processors and increased memory and I/O bandwidth.</a:t>
            </a:r>
          </a:p>
          <a:p>
            <a:endParaRPr lang="en-US" dirty="0"/>
          </a:p>
          <a:p>
            <a:r>
              <a:rPr lang="en-US" b="1" dirty="0"/>
              <a:t>The E980</a:t>
            </a:r>
            <a:r>
              <a:rPr lang="en-US" dirty="0"/>
              <a:t>: The flexibility of the IBM® Power System E980 high-end enterprise server can help you deploy large cloud infrastructures with proven reliability, tighter security, rapid scalability, and simplified maintenance and management. With up to 192 POWER9 cores, up to 64 TB memory, and the fastest POWER9 processors in the Power Systems portfolio, the Power E980 delivers extraordinary performance and availability for data centers with demanding AIX, IBM </a:t>
            </a:r>
            <a:r>
              <a:rPr lang="en-US" dirty="0" err="1"/>
              <a:t>i</a:t>
            </a:r>
            <a:r>
              <a:rPr lang="en-US" dirty="0"/>
              <a:t>, and Linux workloads.</a:t>
            </a:r>
          </a:p>
          <a:p>
            <a:endParaRPr lang="en-US" dirty="0"/>
          </a:p>
        </p:txBody>
      </p:sp>
      <p:sp>
        <p:nvSpPr>
          <p:cNvPr id="5" name="Slide Number Placeholder 3">
            <a:extLst>
              <a:ext uri="{FF2B5EF4-FFF2-40B4-BE49-F238E27FC236}">
                <a16:creationId xmlns:a16="http://schemas.microsoft.com/office/drawing/2014/main" id="{D2FE4D36-5009-4CE1-8551-AF0F45983ECA}"/>
              </a:ext>
            </a:extLst>
          </p:cNvPr>
          <p:cNvSpPr>
            <a:spLocks noGrp="1"/>
          </p:cNvSpPr>
          <p:nvPr>
            <p:ph type="sldNum" sz="quarter" idx="5"/>
          </p:nvPr>
        </p:nvSpPr>
        <p:spPr>
          <a:xfrm>
            <a:off x="3970938" y="8829967"/>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smtClean="0"/>
              <a:pPr/>
              <a:t>3</a:t>
            </a:fld>
            <a:endParaRPr lang="en-US" altLang="en-US"/>
          </a:p>
        </p:txBody>
      </p:sp>
    </p:spTree>
    <p:extLst>
      <p:ext uri="{BB962C8B-B14F-4D97-AF65-F5344CB8AC3E}">
        <p14:creationId xmlns:p14="http://schemas.microsoft.com/office/powerpoint/2010/main" val="1276581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IBM Power to Cloud Rewards Program allows clients to earn rewards points on purchases of IBM Power Systems including the IBM Power E980 and E950 and helps them to plan, design, and implement clouds platforms on IBM Power Systems and accelerate the transformation of IT infrastructure to private and hybrid cloud. </a:t>
            </a:r>
          </a:p>
          <a:p>
            <a:endParaRPr lang="en-US" dirty="0"/>
          </a:p>
          <a:p>
            <a:r>
              <a:rPr lang="en-US" dirty="0"/>
              <a:t>IBM Power to Cloud Rewards points can be used for a range of services focused on helping the transition from traditional IT platforms to private and hybrid cloud platforms leveraging the proven expertise of IBM Systems Lab Services consultants. </a:t>
            </a:r>
          </a:p>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6E2E38B8-B0B4-AD41-AC6E-B781F46A9FD3}" type="slidenum">
              <a:rPr lang="en-US">
                <a:latin typeface="Arial" panose="020B0604020202020204" pitchFamily="34" charset="0"/>
                <a:ea typeface="ヒラギノ角ゴ Pro W3" pitchFamily="124" charset="-128"/>
              </a:rPr>
              <a:pPr defTabSz="985157"/>
              <a:t>30</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1783460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understands the business challenges our clients deal with every day. POWER9 Enterprise Systems were designed to enable our clients to overcome those challenges.</a:t>
            </a:r>
          </a:p>
          <a:p>
            <a:endParaRPr lang="en-US" dirty="0"/>
          </a:p>
          <a:p>
            <a:pPr rtl="0" eaLnBrk="1" fontAlgn="auto" latinLnBrk="0" hangingPunct="1"/>
            <a:r>
              <a:rPr lang="en-US" dirty="0"/>
              <a:t>IBM Power Systems enables the most data intensive and mission critical workloads in both private and hybrid cloud environments, to help our clients build and manage the best cloud strategy for their business.</a:t>
            </a:r>
          </a:p>
          <a:p>
            <a:pPr rtl="0" eaLnBrk="1" fontAlgn="auto" latinLnBrk="0" hangingPunct="1"/>
            <a:endParaRPr lang="en-US" dirty="0"/>
          </a:p>
          <a:p>
            <a:pPr rtl="0" eaLnBrk="1" fontAlgn="auto" latinLnBrk="0" hangingPunct="1"/>
            <a:r>
              <a:rPr lang="en-US" dirty="0"/>
              <a:t>POWER9 has security built-in at all layers, from the processor to the OS, IBM delivers end-to-end security to safeguard our clients against the increasing number of security threats in the market.</a:t>
            </a:r>
          </a:p>
          <a:p>
            <a:pPr rtl="0" eaLnBrk="1" fontAlgn="auto" latinLnBrk="0" hangingPunct="1"/>
            <a:endParaRPr lang="en-US" dirty="0"/>
          </a:p>
          <a:p>
            <a:pPr rtl="0" eaLnBrk="1" fontAlgn="auto" latinLnBrk="0" hangingPunct="1"/>
            <a:r>
              <a:rPr lang="en-US" dirty="0"/>
              <a:t>POWER9 delivers great price/ performance advantages and can be managed with fewer resources than x86 to help our customers manage both their capital and operational expenses.</a:t>
            </a:r>
          </a:p>
          <a:p>
            <a:pPr rtl="0" eaLnBrk="1" fontAlgn="auto" latinLnBrk="0" hangingPunct="1"/>
            <a:endParaRPr lang="en-US" dirty="0"/>
          </a:p>
          <a:p>
            <a:pPr rtl="0" eaLnBrk="1" fontAlgn="auto" latinLnBrk="0" hangingPunct="1"/>
            <a:r>
              <a:rPr lang="en-US" dirty="0"/>
              <a:t>IBM Power Systems ranked the most reliable for the 10</a:t>
            </a:r>
            <a:r>
              <a:rPr lang="en-US" baseline="30000" dirty="0"/>
              <a:t>th</a:t>
            </a:r>
            <a:r>
              <a:rPr lang="en-US" dirty="0"/>
              <a:t> straight year and delivered uptime of 99.9996% to ensure our clients businesses stay up and running with minimal interruptions.</a:t>
            </a:r>
          </a:p>
          <a:p>
            <a:pPr rtl="0" eaLnBrk="1" fontAlgn="auto" latinLnBrk="0" hangingPunct="1"/>
            <a:endParaRPr lang="en-US" dirty="0"/>
          </a:p>
          <a:p>
            <a:pPr rtl="0" eaLnBrk="1" fontAlgn="auto" latinLnBrk="0" hangingPunct="1"/>
            <a:r>
              <a:rPr lang="en-US" dirty="0"/>
              <a:t>IBM POWER9 Enterprise servers provide up to 16TB (E950) and 64TB (E980) memory footprint which gives a competitive advantage and exploits current SAP HANA licenses better than x86.</a:t>
            </a:r>
          </a:p>
          <a:p>
            <a:endParaRPr lang="en-US" dirty="0"/>
          </a:p>
        </p:txBody>
      </p:sp>
      <p:sp>
        <p:nvSpPr>
          <p:cNvPr id="4" name="Slide Number Placeholder 3"/>
          <p:cNvSpPr>
            <a:spLocks noGrp="1"/>
          </p:cNvSpPr>
          <p:nvPr>
            <p:ph type="sldNum" sz="quarter" idx="10"/>
          </p:nvPr>
        </p:nvSpPr>
        <p:spPr/>
        <p:txBody>
          <a:bodyPr/>
          <a:lstStyle/>
          <a:p>
            <a:fld id="{130BBCD7-B62F-4E72-B2C4-FEDF23ACFE1F}" type="slidenum">
              <a:rPr lang="en-US" smtClean="0"/>
              <a:pPr/>
              <a:t>31</a:t>
            </a:fld>
            <a:endParaRPr lang="en-US"/>
          </a:p>
        </p:txBody>
      </p:sp>
    </p:spTree>
    <p:extLst>
      <p:ext uri="{BB962C8B-B14F-4D97-AF65-F5344CB8AC3E}">
        <p14:creationId xmlns:p14="http://schemas.microsoft.com/office/powerpoint/2010/main" val="168486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E017B2-750D-4EB4-91A0-83A6E14091B8}"/>
              </a:ext>
            </a:extLst>
          </p:cNvPr>
          <p:cNvSpPr txBox="1">
            <a:spLocks/>
          </p:cNvSpPr>
          <p:nvPr/>
        </p:nvSpPr>
        <p:spPr>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defPPr>
              <a:defRPr lang="en-US"/>
            </a:defPPr>
            <a:lvl1pPr marL="0" algn="r"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85157"/>
            <a:fld id="{67A05BA4-BCF9-4710-90DF-10545D58690E}" type="slidenum">
              <a:rPr lang="en-US" smtClean="0">
                <a:latin typeface="Arial" panose="020B0604020202020204" pitchFamily="34" charset="0"/>
                <a:ea typeface="ヒラギノ角ゴ Pro W3" pitchFamily="124" charset="-128"/>
              </a:rPr>
              <a:pPr defTabSz="985157"/>
              <a:t>32</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925457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28C961-74AA-421F-860F-C5B3A256FE4B}"/>
              </a:ext>
            </a:extLst>
          </p:cNvPr>
          <p:cNvSpPr txBox="1">
            <a:spLocks/>
          </p:cNvSpPr>
          <p:nvPr/>
        </p:nvSpPr>
        <p:spPr>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defPPr>
              <a:defRPr lang="en-US"/>
            </a:defPPr>
            <a:lvl1pPr marL="0" algn="r"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85157"/>
            <a:fld id="{67A05BA4-BCF9-4710-90DF-10545D58690E}" type="slidenum">
              <a:rPr lang="en-US" smtClean="0">
                <a:latin typeface="Arial" panose="020B0604020202020204" pitchFamily="34" charset="0"/>
                <a:ea typeface="ヒラギノ角ゴ Pro W3" pitchFamily="124" charset="-128"/>
              </a:rPr>
              <a:pPr defTabSz="985157"/>
              <a:t>33</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0498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A7F235BB-2532-4321-A1BC-BCA4D9D1C26A}" type="slidenum">
              <a:rPr lang="en-US">
                <a:latin typeface="Arial" panose="020B0604020202020204" pitchFamily="34" charset="0"/>
                <a:ea typeface="ヒラギノ角ゴ Pro W3" pitchFamily="124" charset="-128"/>
              </a:rPr>
              <a:pPr defTabSz="985157"/>
              <a:t>34</a:t>
            </a:fld>
            <a:endParaRPr lang="en-US">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1286746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35</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139189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on the left side of the chart are the POWER8 feature codes that are supported on the Power E950. </a:t>
            </a:r>
          </a:p>
          <a:p>
            <a:endParaRPr lang="en-US" dirty="0"/>
          </a:p>
          <a:p>
            <a:r>
              <a:rPr lang="en-US" dirty="0"/>
              <a:t>The one notable exception to POWER8 drawers that will not be initially supported is the home run drawer of the 5887 - EXP24S. This is not supported initially, but it will be supported along with these other cards that on the right hand side of the chart, with a plan to update the firmware in 1H19</a:t>
            </a:r>
          </a:p>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36</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1127811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24"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A7D9F3B1-5406-4F39-8727-E3D8D3DFDD70}" type="slidenum">
              <a:rPr lang="en-US" altLang="en-US"/>
              <a:pPr/>
              <a:t>37</a:t>
            </a:fld>
            <a:endParaRPr lang="en-US" altLang="en-US" dirty="0"/>
          </a:p>
        </p:txBody>
      </p:sp>
    </p:spTree>
    <p:extLst>
      <p:ext uri="{BB962C8B-B14F-4D97-AF65-F5344CB8AC3E}">
        <p14:creationId xmlns:p14="http://schemas.microsoft.com/office/powerpoint/2010/main" val="4218444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performance perspective, these are the performance estimates that we've been working with subjective change.</a:t>
            </a:r>
          </a:p>
          <a:p>
            <a:endParaRPr lang="en-US" dirty="0"/>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38</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2653496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side of the chart is the range of options we have to bring existing cards over to a new system. </a:t>
            </a:r>
          </a:p>
          <a:p>
            <a:endParaRPr lang="en-US" dirty="0"/>
          </a:p>
          <a:p>
            <a:r>
              <a:rPr lang="en-US" dirty="0"/>
              <a:t>The right-hand side of the chart are some additional cards that we will continue to test and we expect to deliver support for but not until the first half of 2019 with a new firmware update. </a:t>
            </a: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p>
            <a:pPr defTabSz="985157"/>
            <a:fld id="{18D02FFD-07D4-5C4F-BD77-921008177348}" type="slidenum">
              <a:rPr lang="en-US">
                <a:latin typeface="Arial" panose="020B0604020202020204" pitchFamily="34" charset="0"/>
                <a:ea typeface="ヒラギノ角ゴ Pro W3" pitchFamily="124" charset="-128"/>
              </a:rPr>
              <a:pPr defTabSz="985157"/>
              <a:t>39</a:t>
            </a:fld>
            <a:endParaRPr lang="en-US" dirty="0">
              <a:latin typeface="Arial" panose="020B0604020202020204" pitchFamily="34" charset="0"/>
              <a:ea typeface="ヒラギノ角ゴ Pro W3" pitchFamily="124" charset="-128"/>
            </a:endParaRPr>
          </a:p>
        </p:txBody>
      </p:sp>
    </p:spTree>
    <p:extLst>
      <p:ext uri="{BB962C8B-B14F-4D97-AF65-F5344CB8AC3E}">
        <p14:creationId xmlns:p14="http://schemas.microsoft.com/office/powerpoint/2010/main" val="156369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a short side-by-side comparison of our two enterprise servers.</a:t>
            </a:r>
          </a:p>
          <a:p>
            <a:endParaRPr lang="en-US" dirty="0"/>
          </a:p>
          <a:p>
            <a:r>
              <a:rPr lang="en-US" dirty="0"/>
              <a:t>The E950 is a 4U server that supports up to four POWER9 processors. Aside from the processor, the biggest change from POWER8 is the memory. The E950 supports up to 16TB of memory which is 4x the capacity of the E850C. This significant improvement makes it a very compelling platform for SAP HANA in-memory database workloads. IBM has also shifted from its historical custom memory CDIMMs to industry standard DIMMs to make the E950 an even more affordable option. Like other POWER9 servers, the E950 also received an I/O upgrade with new PCIe Gen4 slots that double the bandwidth of previous systems. The operating systems supported on the E950 are AIX and Linux (the details of which are explained later in this deck). The E950 was made available August 17, 2018.</a:t>
            </a:r>
          </a:p>
          <a:p>
            <a:endParaRPr lang="en-US" dirty="0"/>
          </a:p>
          <a:p>
            <a:r>
              <a:rPr lang="en-US" dirty="0"/>
              <a:t>The E980 is a modular, multi-node system (note that we will use the term node, CEC, and drawer as synonyms throughout this presentation). The system scales from 1 to 4 nodes with the 1 and 2 node options delivered in September of 2018 while the 3 and 4 node options were delivered in November, 2018. In addition to the significant performance and scalability for IBM’s most powerful enterprise server, clients also benefit from enhancements to the memory and I/O subsystem as well. Details of each of these servers follow in the next set of slides.</a:t>
            </a:r>
          </a:p>
        </p:txBody>
      </p:sp>
      <p:sp>
        <p:nvSpPr>
          <p:cNvPr id="5" name="Slide Number Placeholder 3">
            <a:extLst>
              <a:ext uri="{FF2B5EF4-FFF2-40B4-BE49-F238E27FC236}">
                <a16:creationId xmlns:a16="http://schemas.microsoft.com/office/drawing/2014/main" id="{F603CCB5-6B72-439C-A992-3C18C4AD926C}"/>
              </a:ext>
            </a:extLst>
          </p:cNvPr>
          <p:cNvSpPr>
            <a:spLocks noGrp="1"/>
          </p:cNvSpPr>
          <p:nvPr>
            <p:ph type="sldNum" sz="quarter" idx="5"/>
          </p:nvPr>
        </p:nvSpPr>
        <p:spPr>
          <a:xfrm>
            <a:off x="3970938" y="8829967"/>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smtClean="0"/>
              <a:pPr/>
              <a:t>4</a:t>
            </a:fld>
            <a:endParaRPr lang="en-US" altLang="en-US"/>
          </a:p>
        </p:txBody>
      </p:sp>
    </p:spTree>
    <p:extLst>
      <p:ext uri="{BB962C8B-B14F-4D97-AF65-F5344CB8AC3E}">
        <p14:creationId xmlns:p14="http://schemas.microsoft.com/office/powerpoint/2010/main" val="31787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24"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A7D9F3B1-5406-4F39-8727-E3D8D3DFDD70}" type="slidenum">
              <a:rPr lang="en-US" altLang="en-US"/>
              <a:pPr/>
              <a:t>40</a:t>
            </a:fld>
            <a:endParaRPr lang="en-US" altLang="en-US"/>
          </a:p>
        </p:txBody>
      </p:sp>
    </p:spTree>
    <p:extLst>
      <p:ext uri="{BB962C8B-B14F-4D97-AF65-F5344CB8AC3E}">
        <p14:creationId xmlns:p14="http://schemas.microsoft.com/office/powerpoint/2010/main" val="1473556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24"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A7D9F3B1-5406-4F39-8727-E3D8D3DFDD70}" type="slidenum">
              <a:rPr lang="en-US" altLang="en-US"/>
              <a:pPr/>
              <a:t>41</a:t>
            </a:fld>
            <a:endParaRPr lang="en-US" altLang="en-US"/>
          </a:p>
        </p:txBody>
      </p:sp>
    </p:spTree>
    <p:extLst>
      <p:ext uri="{BB962C8B-B14F-4D97-AF65-F5344CB8AC3E}">
        <p14:creationId xmlns:p14="http://schemas.microsoft.com/office/powerpoint/2010/main" val="61116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96234"/>
          </a:xfrm>
        </p:spPr>
        <p:txBody>
          <a:bodyPr/>
          <a:lstStyle/>
          <a:p>
            <a:r>
              <a:rPr lang="en-US" dirty="0"/>
              <a:t>What are the key design features of the E950 (and H950)?</a:t>
            </a:r>
          </a:p>
          <a:p>
            <a:endParaRPr lang="en-US" dirty="0"/>
          </a:p>
          <a:p>
            <a:r>
              <a:rPr lang="en-US" b="1" dirty="0"/>
              <a:t>Improved economics of application delivery</a:t>
            </a:r>
          </a:p>
          <a:p>
            <a:r>
              <a:rPr lang="en-US" dirty="0"/>
              <a:t>The IBM Power System E950 improves the economics of application delivery and IT services with the POWER9 architecture. This high-performance 4-socket system for medium and large enterprises delivers faster business results by increasing throughput and reducing response time with POWER9 processors and increased memory and I/O bandwidth.</a:t>
            </a:r>
          </a:p>
          <a:p>
            <a:endParaRPr lang="en-US" dirty="0"/>
          </a:p>
          <a:p>
            <a:r>
              <a:rPr lang="en-US" b="1" dirty="0"/>
              <a:t>Increased efficiency and lower operations costs</a:t>
            </a:r>
          </a:p>
          <a:p>
            <a:r>
              <a:rPr lang="en-US" dirty="0"/>
              <a:t>You can increase efficiency and reduce operations costs by consolidating older, underutilized servers. The Power E950 offers a compact, more cost-effective, space and energy efficient 4U form factor than POWER8, with a single system backplane and single cooling domain. It allows you to reduce maintenance, increase resource utilization and efficiency with up to 48 POWER9 cores and up to 16 TB DDR4 memory (4x vs POWER8).</a:t>
            </a:r>
          </a:p>
          <a:p>
            <a:endParaRPr lang="en-US" dirty="0"/>
          </a:p>
          <a:p>
            <a:r>
              <a:rPr lang="en-US" b="1" dirty="0"/>
              <a:t>Enhanced resiliency and serviceability</a:t>
            </a:r>
          </a:p>
          <a:p>
            <a:r>
              <a:rPr lang="en-US" dirty="0"/>
              <a:t>Hot plug, redundant power supplies and cooling are standard on the Power E950. The server offers an N+1 phase redundant voltage regulator subsystem for both processors and memory, and concurrent maintenance on I/O - blind-swap PCIe adapter slots and disks.</a:t>
            </a:r>
          </a:p>
          <a:p>
            <a:endParaRPr lang="en-US" dirty="0"/>
          </a:p>
          <a:p>
            <a:r>
              <a:rPr lang="en-US" b="1" dirty="0"/>
              <a:t>Rapid adjustment to changing demands</a:t>
            </a:r>
          </a:p>
          <a:p>
            <a:r>
              <a:rPr lang="en-US" dirty="0"/>
              <a:t>With the Power E950, you can rapidly adjust to the demands of a changing business climate. The server allows you to dynamically respond to workload changes with IBM </a:t>
            </a:r>
            <a:r>
              <a:rPr lang="en-US" dirty="0" err="1"/>
              <a:t>PowerVM</a:t>
            </a:r>
            <a:r>
              <a:rPr lang="en-US" dirty="0"/>
              <a:t> virtualization. You can seamlessly provision the processor or memory capacity permanently, or only as long as required, with capacity on demand for processors and memory.</a:t>
            </a:r>
          </a:p>
          <a:p>
            <a:endParaRPr lang="en-US" dirty="0"/>
          </a:p>
          <a:p>
            <a:r>
              <a:rPr lang="en-US" dirty="0"/>
              <a:t>The Power E950 is a redesigned 4-socket 4U system with increased bandwidth and efficiency compared to the POWER8 E880C. Each Power E950 includes built-in </a:t>
            </a:r>
            <a:r>
              <a:rPr lang="en-US" dirty="0" err="1"/>
              <a:t>PowerVM</a:t>
            </a:r>
            <a:r>
              <a:rPr lang="en-US" dirty="0"/>
              <a:t> virtualization and provides a secure and scalable server virtualization environment for AIX and Linux (as well as IBM </a:t>
            </a:r>
            <a:r>
              <a:rPr lang="en-US" dirty="0" err="1"/>
              <a:t>i</a:t>
            </a:r>
            <a:r>
              <a:rPr lang="en-US" dirty="0"/>
              <a:t> but the E950 only supports AIX and Linux) applications built upon the advanced RAS (Reliability, Availability, Serviceability) features and leading performance of the Power Systems platform. </a:t>
            </a:r>
            <a:r>
              <a:rPr lang="en-US" dirty="0" err="1"/>
              <a:t>PowerVC</a:t>
            </a:r>
            <a:r>
              <a:rPr lang="en-US" dirty="0"/>
              <a:t> (based on OpenStack) cloud management is shipped as a priced option to support our clients cloud needs. Power E950 also includes Capacity on Demand and a three year license for the Cloud Management Console (CMC). Similar to the Power E850C, the Power E950 will be in the small software tier. Finally, each Power E950 comes with three years of 24x7 service included which is a big advantage from a TCO perspective for customers currently on older Power systems.</a:t>
            </a:r>
          </a:p>
          <a:p>
            <a:pPr marL="246223" indent="-117982" defTabSz="984893" fontAlgn="base">
              <a:spcBef>
                <a:spcPct val="25000"/>
              </a:spcBef>
              <a:spcAft>
                <a:spcPct val="0"/>
              </a:spcAft>
              <a:buClr>
                <a:srgbClr val="7DBA00"/>
              </a:buClr>
              <a:buSzPct val="120000"/>
              <a:buFont typeface="Wingdings" charset="2"/>
              <a:buChar char="§"/>
              <a:tabLst>
                <a:tab pos="2520368" algn="l"/>
              </a:tabLst>
              <a:defRPr/>
            </a:pPr>
            <a:endParaRPr lang="en-US" dirty="0"/>
          </a:p>
        </p:txBody>
      </p:sp>
      <p:sp>
        <p:nvSpPr>
          <p:cNvPr id="4" name="Slide Number Placeholder 3">
            <a:extLst>
              <a:ext uri="{FF2B5EF4-FFF2-40B4-BE49-F238E27FC236}">
                <a16:creationId xmlns:a16="http://schemas.microsoft.com/office/drawing/2014/main" id="{FD5D2E98-9E72-4250-B7BB-D21968A98569}"/>
              </a:ext>
            </a:extLst>
          </p:cNvPr>
          <p:cNvSpPr>
            <a:spLocks noGrp="1"/>
          </p:cNvSpPr>
          <p:nvPr>
            <p:ph type="sldNum" sz="quarter" idx="5"/>
          </p:nvPr>
        </p:nvSpPr>
        <p:spPr>
          <a:xfrm>
            <a:off x="3970938" y="8829967"/>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smtClean="0"/>
              <a:pPr/>
              <a:t>5</a:t>
            </a:fld>
            <a:endParaRPr lang="en-US" altLang="en-US"/>
          </a:p>
        </p:txBody>
      </p:sp>
    </p:spTree>
    <p:extLst>
      <p:ext uri="{BB962C8B-B14F-4D97-AF65-F5344CB8AC3E}">
        <p14:creationId xmlns:p14="http://schemas.microsoft.com/office/powerpoint/2010/main" val="414660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Power E950 is a redesigned 4-socket 4U system with increased bandwidth and efficiency compared to the POWER8 E880C. With 4 options for core counts (12, 11, 10, and 8 core options) this server can be configured with 2 or 4 sockets populated. There is a plan to have a 3 socket option in the future. Note that unlike the dual chip modules of POWER8, the POWER9 processor is a single chip module (SCM) which provides for more efficient communication between processors and improves memory locality issues. SCM also reduces software costs for vendors that previously required twice the number of licenses for a dual chip module (DCM) processor.</a:t>
            </a:r>
          </a:p>
          <a:p>
            <a:pPr defTabSz="698830">
              <a:defRPr/>
            </a:pPr>
            <a:endParaRPr lang="en-US" dirty="0"/>
          </a:p>
          <a:p>
            <a:pPr defTabSz="698830">
              <a:defRPr/>
            </a:pPr>
            <a:r>
              <a:rPr lang="en-US" dirty="0"/>
              <a:t>The E950 supports up to 16TB of memory when all sockets are populated (4TB per socket) and supports up to 230GB/s memory bandwidth per processor. This server also includes superior reliability with chip kill (take a processor offline but keep the system running) and lane sparing technology (if a data lane is faulty take it offline but keep the system running) for higher availability. </a:t>
            </a:r>
            <a:r>
              <a:rPr lang="en-US" b="1" dirty="0"/>
              <a:t>This is a big enhancement over the E850C and a key differentiator when comparing to the POWER9 scale-out servers.</a:t>
            </a:r>
          </a:p>
          <a:p>
            <a:pPr defTabSz="698830">
              <a:defRPr/>
            </a:pPr>
            <a:endParaRPr lang="en-US" dirty="0"/>
          </a:p>
          <a:p>
            <a:pPr defTabSz="698830">
              <a:defRPr/>
            </a:pPr>
            <a:r>
              <a:rPr lang="en-US" dirty="0"/>
              <a:t>In addition to the memory bandwidth enhancements, the I/O bandwidth has also been greatly improved with the availability of 10 PCIe Gen 4 slots which are 2x faster than Gen3. Along with the addition of 4 </a:t>
            </a:r>
            <a:r>
              <a:rPr lang="en-US" dirty="0" err="1"/>
              <a:t>NVMe</a:t>
            </a:r>
            <a:r>
              <a:rPr lang="en-US" dirty="0"/>
              <a:t> flash bays, the E950 is able to deliver higher performance for both in-memory databases as well as traditional I/O intensive applications like transactional and other analytic and data intensive workloads.</a:t>
            </a:r>
          </a:p>
          <a:p>
            <a:pPr defTabSz="698830">
              <a:defRPr/>
            </a:pPr>
            <a:endParaRPr lang="en-US" dirty="0"/>
          </a:p>
          <a:p>
            <a:pPr defTabSz="698830">
              <a:defRPr/>
            </a:pPr>
            <a:endParaRPr lang="en-US" dirty="0"/>
          </a:p>
          <a:p>
            <a:endParaRPr lang="en-US" altLang="en-US" dirty="0">
              <a:latin typeface="Arial" panose="020B0604020202020204" pitchFamily="34" charset="0"/>
              <a:ea typeface="ヒラギノ角ゴ Pro W3" pitchFamily="124" charset="-128"/>
            </a:endParaRPr>
          </a:p>
          <a:p>
            <a:endParaRPr lang="en-US" altLang="en-US" dirty="0">
              <a:latin typeface="Arial" panose="020B0604020202020204" pitchFamily="34" charset="0"/>
              <a:ea typeface="ヒラギノ角ゴ Pro W3" pitchFamily="124" charset="-128"/>
            </a:endParaRPr>
          </a:p>
        </p:txBody>
      </p:sp>
      <p:sp>
        <p:nvSpPr>
          <p:cNvPr id="5" name="Slide Number Placeholder 3">
            <a:extLst>
              <a:ext uri="{FF2B5EF4-FFF2-40B4-BE49-F238E27FC236}">
                <a16:creationId xmlns:a16="http://schemas.microsoft.com/office/drawing/2014/main" id="{54220619-A122-45E9-8291-01844C509E3A}"/>
              </a:ext>
            </a:extLst>
          </p:cNvPr>
          <p:cNvSpPr>
            <a:spLocks noGrp="1"/>
          </p:cNvSpPr>
          <p:nvPr>
            <p:ph type="sldNum" sz="quarter" idx="5"/>
          </p:nvPr>
        </p:nvSpPr>
        <p:spPr>
          <a:xfrm>
            <a:off x="3970938" y="8829967"/>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a:pPr/>
              <a:t>6</a:t>
            </a:fld>
            <a:endParaRPr lang="en-US" altLang="en-US"/>
          </a:p>
        </p:txBody>
      </p:sp>
    </p:spTree>
    <p:extLst>
      <p:ext uri="{BB962C8B-B14F-4D97-AF65-F5344CB8AC3E}">
        <p14:creationId xmlns:p14="http://schemas.microsoft.com/office/powerpoint/2010/main" val="405402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124" charset="-128"/>
              </a:rPr>
              <a:t>Let’s take a deeper look at the E950’s processor design. As previously mentioned, POWER9 is a single chip module (SCM) which is different from the POWER8 dual chip modules (DCM) which had 2 dies in one socket</a:t>
            </a:r>
            <a:r>
              <a:rPr lang="en-US" altLang="en-US" u="sng" dirty="0">
                <a:latin typeface="Arial" panose="020B0604020202020204" pitchFamily="34" charset="0"/>
                <a:ea typeface="ヒラギノ角ゴ Pro W3" pitchFamily="124" charset="-128"/>
              </a:rPr>
              <a:t>.</a:t>
            </a:r>
            <a:r>
              <a:rPr lang="en-US" altLang="en-US" u="none" dirty="0">
                <a:latin typeface="Arial" panose="020B0604020202020204" pitchFamily="34" charset="0"/>
                <a:ea typeface="ヒラギノ角ゴ Pro W3" pitchFamily="124" charset="-128"/>
              </a:rPr>
              <a:t> </a:t>
            </a:r>
            <a:r>
              <a:rPr lang="en-US" altLang="en-US" u="sng" dirty="0">
                <a:latin typeface="Arial" panose="020B0604020202020204" pitchFamily="34" charset="0"/>
                <a:ea typeface="ヒラギノ角ゴ Pro W3" pitchFamily="124" charset="-128"/>
              </a:rPr>
              <a:t>In POWER9 there are no dual chip modules</a:t>
            </a:r>
            <a:r>
              <a:rPr lang="en-US" altLang="en-US" dirty="0">
                <a:latin typeface="Arial" panose="020B0604020202020204" pitchFamily="34" charset="0"/>
                <a:ea typeface="ヒラギノ角ゴ Pro W3" pitchFamily="124" charset="-128"/>
              </a:rPr>
              <a:t>, only single chip modules are available. As mentioned above, IBM has 4 offerings in the E950 with an 8-core, 10-core, 11-core, and a 12-core processor.</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The same guidance applies to POWER9 as was given for POWER8 when it comes to choosing the core counts for the processor. If the client is looking for maximum throughput then they would use the 12-core processor. However, if their priority is the fastest execution of a single thread or core, then go down to the lower core counts with the 8-core having the fastest speed available. The 8-core will be running between 3.6 and 3.8 GHz while the 12-core will be running between 3.15 and 3.8GHz. </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For the E950, you can populate either 2 or 4 sockets. There is a planned option in the future to support 3 socket configurations, but at this time the minimum number of sockets populated is 2 and the only other option is 4.</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Power frequencies with the entire POWER9 line are dynamic. This is different than prior generations which had fixed frequencies. In the next slide we will discuss the various performance and power modes. For the E950 and E980, the default setting is </a:t>
            </a:r>
            <a:r>
              <a:rPr lang="en-US" altLang="en-US" b="1" dirty="0">
                <a:latin typeface="Arial" panose="020B0604020202020204" pitchFamily="34" charset="0"/>
                <a:ea typeface="ヒラギノ角ゴ Pro W3" pitchFamily="124" charset="-128"/>
              </a:rPr>
              <a:t>maximum performance mode </a:t>
            </a:r>
            <a:r>
              <a:rPr lang="en-US" altLang="en-US" dirty="0">
                <a:latin typeface="Arial" panose="020B0604020202020204" pitchFamily="34" charset="0"/>
                <a:ea typeface="ヒラギノ角ゴ Pro W3" pitchFamily="124" charset="-128"/>
              </a:rPr>
              <a:t>(described in more detail on the next chart).</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Note the new POWER9 interconnect fabric between the sockets is running at significantly higher speeds. With POWER9, the interconnect fabric runs at 16GB/s for maximum scalability and it is also more tolerant of any memory affinity issues that may arise in some software applications.</a:t>
            </a:r>
          </a:p>
          <a:p>
            <a:endParaRPr lang="en-US" altLang="en-US" dirty="0">
              <a:latin typeface="Arial" panose="020B0604020202020204" pitchFamily="34" charset="0"/>
              <a:ea typeface="ヒラギノ角ゴ Pro W3" pitchFamily="124" charset="-128"/>
            </a:endParaRPr>
          </a:p>
        </p:txBody>
      </p:sp>
      <p:sp>
        <p:nvSpPr>
          <p:cNvPr id="5" name="Slide Number Placeholder 3">
            <a:extLst>
              <a:ext uri="{FF2B5EF4-FFF2-40B4-BE49-F238E27FC236}">
                <a16:creationId xmlns:a16="http://schemas.microsoft.com/office/drawing/2014/main" id="{38F31C9C-99E0-4F89-BC27-AC4D0305CFD3}"/>
              </a:ext>
            </a:extLst>
          </p:cNvPr>
          <p:cNvSpPr>
            <a:spLocks noGrp="1"/>
          </p:cNvSpPr>
          <p:nvPr>
            <p:ph type="sldNum" sz="quarter" idx="5"/>
          </p:nvPr>
        </p:nvSpPr>
        <p:spPr>
          <a:xfrm>
            <a:off x="3970938" y="8829967"/>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a:pPr/>
              <a:t>7</a:t>
            </a:fld>
            <a:endParaRPr lang="en-US" altLang="en-US"/>
          </a:p>
        </p:txBody>
      </p:sp>
    </p:spTree>
    <p:extLst>
      <p:ext uri="{BB962C8B-B14F-4D97-AF65-F5344CB8AC3E}">
        <p14:creationId xmlns:p14="http://schemas.microsoft.com/office/powerpoint/2010/main" val="350230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124" charset="-128"/>
              </a:rPr>
              <a:t>Let’s walk through the power management modes (which are the same for all POWER9 systems). Static power save mode, which runs the systems at even lower than nominal mode, allows clients to set their systems at the lowest possible power mode for times when they are not using the system (weekends, holidays, etc.). </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Static nominal mode, runs at the nominal frequency and remains static regardless of the workload or data center temperature.</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For POWER9, there is a new capability that allows the system to run at an optimum frequency. POWER9 servers have micro processors that are measuring temperature, monitoring power, and also monitoring the workload frequency based on what the workload is doing. Most customers are running at a nominal environment and are rarely running the processor at 100% utilization. If processor utilizations are sitting at 30 to 50%, then the server will adjust the frequency and optimize it and go as high as possible.</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Maximum performance mode will run the processors at the highest possible frequency range. This will draw more power, but you will get a higher set of frequencies that can dynamically be adjusted within.</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Most POWER9 servers, including both the E950 and E980, are shipped with the default set to </a:t>
            </a:r>
            <a:r>
              <a:rPr lang="en-US" altLang="en-US" b="1" dirty="0">
                <a:latin typeface="Arial" panose="020B0604020202020204" pitchFamily="34" charset="0"/>
                <a:ea typeface="ヒラギノ角ゴ Pro W3" pitchFamily="124" charset="-128"/>
              </a:rPr>
              <a:t>maximum performance mode</a:t>
            </a:r>
            <a:r>
              <a:rPr lang="en-US" altLang="en-US" dirty="0">
                <a:latin typeface="Arial" panose="020B0604020202020204" pitchFamily="34" charset="0"/>
                <a:ea typeface="ヒラギノ角ゴ Pro W3" pitchFamily="124" charset="-128"/>
              </a:rPr>
              <a:t>.</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D1C7D469-A094-4D0B-85AF-A98EA02DB3DB}" type="slidenum">
              <a:rPr lang="en-US" altLang="en-US"/>
              <a:pPr/>
              <a:t>8</a:t>
            </a:fld>
            <a:endParaRPr lang="en-US" altLang="en-US"/>
          </a:p>
        </p:txBody>
      </p:sp>
    </p:spTree>
    <p:extLst>
      <p:ext uri="{BB962C8B-B14F-4D97-AF65-F5344CB8AC3E}">
        <p14:creationId xmlns:p14="http://schemas.microsoft.com/office/powerpoint/2010/main" val="66219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701040" y="4473891"/>
            <a:ext cx="5608320" cy="4108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two memory architectures in the POWER9 line. There are direct memory interfaces with POWER9 chips in the two-socket (scale out) market and a buffered memory attachment for the mid-range (E950) and the high-end (E980) enterprise servers.</a:t>
            </a:r>
          </a:p>
          <a:p>
            <a:endParaRPr lang="en-US" dirty="0"/>
          </a:p>
          <a:p>
            <a:r>
              <a:rPr lang="en-US" dirty="0"/>
              <a:t>The E950 buffered memory architecture is different than what was available in the POWER8 line. POWER8 enterprise servers used custom DIMMs on an IBM card that had the buffered memory. With the POWER9 E950 server, IBM is leveraging riser cards. This is similar to what Intel is doing as well. The E950 has 2 riser cards per socket for a total of 8 riser cards in the 4 socket configuration. </a:t>
            </a:r>
          </a:p>
          <a:p>
            <a:endParaRPr lang="en-US" dirty="0"/>
          </a:p>
          <a:p>
            <a:r>
              <a:rPr lang="en-US" dirty="0"/>
              <a:t>The riser cards and industry standard DIMMs help optimize overall cost and allows for more granular memory packaging which provides better competitive positioning without losing the value of the buffered memory. The E950 supports up to 16TB of DDR4 memory. Note however that the use of riser cards and industry standard DIMMs means that you cannot bring your POWER8 server CDIMMS over into this server. That said, our experience is that in this offering space, most customers going to new technology will typically make a full purchase of a new system with new memory. </a:t>
            </a:r>
          </a:p>
          <a:p>
            <a:endParaRPr lang="en-US" dirty="0"/>
          </a:p>
          <a:p>
            <a:r>
              <a:rPr lang="en-US" dirty="0"/>
              <a:t>As you can see from the slide, the E950 supports 8GB, 16GB, 64GB, and 128GB DDR4 DIMMs; this means the maximum amount of memory depends on the size of the DIMMs you choose and the number of sockets populated. Given 2 riser cards per socket and 16 DIMM slots available on each riser card, you can easily calculate the DIMM sizes required for the total amount of memory a client needs. Note that the minimum configuration is 1 riser card per socket (and the maximum is 2 riser cards per socket) and the system must have a minimum of 8 DIMMs installed per riser card. This gives a minimum configuration of 128GB of memory (8GB DIMMS x 8 DIMMs installed x 1 riser card per socket x 2 socket minimum). If you are running with the minimum memory configuration then all 128GB of memory must be activated. If you have more than 128GB of memory installed then at least 50% of the memory must be activated (as long as that 50% is greater than 128GB).</a:t>
            </a:r>
          </a:p>
          <a:p>
            <a:endParaRPr lang="en-US" altLang="en-US" dirty="0">
              <a:latin typeface="Arial" panose="020B0604020202020204" pitchFamily="34" charset="0"/>
              <a:ea typeface="ヒラギノ角ゴ Pro W3" pitchFamily="124" charset="-128"/>
            </a:endParaRPr>
          </a:p>
          <a:p>
            <a:r>
              <a:rPr lang="en-US" altLang="en-US" dirty="0">
                <a:latin typeface="Arial" panose="020B0604020202020204" pitchFamily="34" charset="0"/>
                <a:ea typeface="ヒラギノ角ゴ Pro W3" pitchFamily="124" charset="-128"/>
              </a:rPr>
              <a:t>There are of course plug rules for installing the memory which have been documented in the backup section of this presentation (it’s also available in the knowledge center for the E950).</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177" tIns="46589" rIns="93177" bIns="46589" rtlCol="0" anchor="b"/>
          <a:lstStyle>
            <a:lvl1pPr defTabSz="985157">
              <a:defRPr>
                <a:solidFill>
                  <a:schemeClr val="tx1"/>
                </a:solidFill>
                <a:latin typeface="Arial" panose="020B0604020202020204" pitchFamily="34" charset="0"/>
                <a:ea typeface="ヒラギノ角ゴ Pro W3" pitchFamily="124" charset="-128"/>
              </a:defRPr>
            </a:lvl1pPr>
            <a:lvl2pPr marL="757066" indent="-291179" defTabSz="985157">
              <a:defRPr>
                <a:solidFill>
                  <a:schemeClr val="tx1"/>
                </a:solidFill>
                <a:latin typeface="Arial" panose="020B0604020202020204" pitchFamily="34" charset="0"/>
                <a:ea typeface="ヒラギノ角ゴ Pro W3" pitchFamily="124" charset="-128"/>
              </a:defRPr>
            </a:lvl2pPr>
            <a:lvl3pPr marL="1164717" indent="-232943" defTabSz="985157">
              <a:defRPr>
                <a:solidFill>
                  <a:schemeClr val="tx1"/>
                </a:solidFill>
                <a:latin typeface="Arial" panose="020B0604020202020204" pitchFamily="34" charset="0"/>
                <a:ea typeface="ヒラギノ角ゴ Pro W3" pitchFamily="124" charset="-128"/>
              </a:defRPr>
            </a:lvl3pPr>
            <a:lvl4pPr marL="1630604" indent="-232943" defTabSz="985157">
              <a:defRPr>
                <a:solidFill>
                  <a:schemeClr val="tx1"/>
                </a:solidFill>
                <a:latin typeface="Arial" panose="020B0604020202020204" pitchFamily="34" charset="0"/>
                <a:ea typeface="ヒラギノ角ゴ Pro W3" pitchFamily="124" charset="-128"/>
              </a:defRPr>
            </a:lvl4pPr>
            <a:lvl5pPr marL="2096491" indent="-232943" defTabSz="985157">
              <a:defRPr>
                <a:solidFill>
                  <a:schemeClr val="tx1"/>
                </a:solidFill>
                <a:latin typeface="Arial" panose="020B0604020202020204" pitchFamily="34" charset="0"/>
                <a:ea typeface="ヒラギノ角ゴ Pro W3" pitchFamily="124" charset="-128"/>
              </a:defRPr>
            </a:lvl5pPr>
            <a:lvl6pPr marL="2562377"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3028264"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94151"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960038" indent="-232943" defTabSz="985157"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A7D9F3B1-5406-4F39-8727-E3D8D3DFDD70}" type="slidenum">
              <a:rPr lang="en-US" altLang="en-US"/>
              <a:pPr/>
              <a:t>9</a:t>
            </a:fld>
            <a:endParaRPr lang="en-US" altLang="en-US" dirty="0"/>
          </a:p>
        </p:txBody>
      </p:sp>
    </p:spTree>
    <p:extLst>
      <p:ext uri="{BB962C8B-B14F-4D97-AF65-F5344CB8AC3E}">
        <p14:creationId xmlns:p14="http://schemas.microsoft.com/office/powerpoint/2010/main" val="2373294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dirty="0"/>
              <a:t>Click to edit Master title style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ext uri="{BB962C8B-B14F-4D97-AF65-F5344CB8AC3E}">
        <p14:creationId xmlns:p14="http://schemas.microsoft.com/office/powerpoint/2010/main" val="18277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79856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71475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036767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5985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71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7546584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3586674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272381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988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4" name="Footer Placeholder 3"/>
          <p:cNvSpPr>
            <a:spLocks noGrp="1"/>
          </p:cNvSpPr>
          <p:nvPr>
            <p:ph type="ftr" sz="quarter" idx="11"/>
          </p:nvPr>
        </p:nvSpPr>
        <p:spPr/>
        <p:txBody>
          <a:bodyPr/>
          <a:lstStyle>
            <a:lvl1pPr>
              <a:defRPr>
                <a:latin typeface="+mn-lt"/>
              </a:defRPr>
            </a:lvl1pPr>
          </a:lstStyle>
          <a:p>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15823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9569089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31524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1342803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557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7889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8629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4749764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52557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dirty="0"/>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8554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60641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3726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850816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09120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9535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3878041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325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9399817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6553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279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013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896886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1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C86DB6BA-D2A3-0548-99DE-7EA3F6D8C650}" type="slidenum">
              <a:rPr lang="en-US" smtClean="0"/>
              <a:t>‹#›</a:t>
            </a:fld>
            <a:endParaRPr lang="en-US"/>
          </a:p>
        </p:txBody>
      </p:sp>
    </p:spTree>
    <p:extLst>
      <p:ext uri="{BB962C8B-B14F-4D97-AF65-F5344CB8AC3E}">
        <p14:creationId xmlns:p14="http://schemas.microsoft.com/office/powerpoint/2010/main" val="12681862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44983"/>
            <a:ext cx="7886700" cy="99417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p>
            <a:fld id="{A7171044-AD02-4B95-9EAF-AB9E9B4BA961}"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6450705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smtClean="0"/>
              <a:pPr>
                <a:defRPr/>
              </a:pPr>
              <a:t>‹#›</a:t>
            </a:fld>
            <a:endParaRPr lang="en-US" altLang="en-US"/>
          </a:p>
        </p:txBody>
      </p:sp>
    </p:spTree>
    <p:extLst>
      <p:ext uri="{BB962C8B-B14F-4D97-AF65-F5344CB8AC3E}">
        <p14:creationId xmlns:p14="http://schemas.microsoft.com/office/powerpoint/2010/main" val="349818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1"/>
          <p:cNvSpPr>
            <a:spLocks noGrp="1"/>
          </p:cNvSpPr>
          <p:nvPr>
            <p:ph type="title"/>
          </p:nvPr>
        </p:nvSpPr>
        <p:spPr>
          <a:xfrm>
            <a:off x="401735" y="648974"/>
            <a:ext cx="8225280" cy="603783"/>
          </a:xfrm>
          <a:prstGeom prst="rect">
            <a:avLst/>
          </a:prstGeom>
        </p:spPr>
        <p:txBody>
          <a:bodyPr lIns="162512" tIns="81262" rIns="162512" bIns="81262"/>
          <a:lstStyle>
            <a:lvl1pPr algn="l">
              <a:defRPr sz="2100" b="0">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6"/>
          <p:cNvSpPr>
            <a:spLocks noGrp="1" noChangeArrowheads="1"/>
          </p:cNvSpPr>
          <p:nvPr>
            <p:ph type="sldNum" sz="quarter" idx="10"/>
          </p:nvPr>
        </p:nvSpPr>
        <p:spPr>
          <a:xfrm>
            <a:off x="6457950" y="4767264"/>
            <a:ext cx="2057400" cy="273844"/>
          </a:xfrm>
        </p:spPr>
        <p:txBody>
          <a:bodyPr/>
          <a:lstStyle>
            <a:lvl1pPr eaLnBrk="1" hangingPunct="1">
              <a:defRPr smtClean="0">
                <a:ea typeface="MS PGothic" charset="0"/>
                <a:cs typeface="MS PGothic" charset="0"/>
              </a:defRPr>
            </a:lvl1pPr>
          </a:lstStyle>
          <a:p>
            <a:pPr>
              <a:defRPr/>
            </a:pPr>
            <a:fld id="{757DE690-90EC-0D43-84B7-8D5CA3B59B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806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024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02383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931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0372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923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887230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74288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40492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82511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8392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969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1550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3865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76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6096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74246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1166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533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321348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5056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9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65285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ext uri="{BB962C8B-B14F-4D97-AF65-F5344CB8AC3E}">
        <p14:creationId xmlns:p14="http://schemas.microsoft.com/office/powerpoint/2010/main" val="731088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dirty="0"/>
              <a:t>Click to edit Master title style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ext uri="{BB962C8B-B14F-4D97-AF65-F5344CB8AC3E}">
        <p14:creationId xmlns:p14="http://schemas.microsoft.com/office/powerpoint/2010/main" val="56035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182575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2034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68631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59304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1565154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2338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419803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59694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982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9890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56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524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914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877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1675255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716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546183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54069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62635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1476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69971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61589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618350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28396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15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017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51219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00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00483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1042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70464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42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2086515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32340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922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17829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2568061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ext uri="{BB962C8B-B14F-4D97-AF65-F5344CB8AC3E}">
        <p14:creationId xmlns:p14="http://schemas.microsoft.com/office/powerpoint/2010/main" val="1074286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8" name="Picture 7"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308249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26420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81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6829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44949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2698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43763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83762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91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dirty="0"/>
              <a:t>Click to edit Master text styles</a:t>
            </a:r>
          </a:p>
        </p:txBody>
      </p:sp>
    </p:spTree>
    <p:extLst>
      <p:ext uri="{BB962C8B-B14F-4D97-AF65-F5344CB8AC3E}">
        <p14:creationId xmlns:p14="http://schemas.microsoft.com/office/powerpoint/2010/main" val="491475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5845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092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2052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1018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8726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3044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66598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25360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128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138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85211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5205825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75148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068053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33692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453675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5027498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297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1202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2405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038301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8"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theme" Target="../theme/theme4.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8" Type="http://schemas.openxmlformats.org/officeDocument/2006/relationships/slideLayout" Target="../slideLayouts/slideLayout113.xml"/><Relationship Id="rId3"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endParaRPr lang="en-US"/>
          </a:p>
        </p:txBody>
      </p:sp>
    </p:spTree>
    <p:extLst>
      <p:ext uri="{BB962C8B-B14F-4D97-AF65-F5344CB8AC3E}">
        <p14:creationId xmlns:p14="http://schemas.microsoft.com/office/powerpoint/2010/main" val="117404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819"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822" r:id="rId34"/>
    <p:sldLayoutId id="2147483707" r:id="rId35"/>
  </p:sldLayoutIdLst>
  <p:hf sldNum="0" hdr="0" ft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endParaRPr lang="en-US"/>
          </a:p>
        </p:txBody>
      </p:sp>
    </p:spTree>
    <p:extLst>
      <p:ext uri="{BB962C8B-B14F-4D97-AF65-F5344CB8AC3E}">
        <p14:creationId xmlns:p14="http://schemas.microsoft.com/office/powerpoint/2010/main" val="8511004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818"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823" r:id="rId34"/>
    <p:sldLayoutId id="2147483744" r:id="rId35"/>
  </p:sldLayoutIdLst>
  <p:hf sldNum="0" hdr="0" ft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endParaRPr lang="en-US"/>
          </a:p>
        </p:txBody>
      </p:sp>
    </p:spTree>
    <p:extLst>
      <p:ext uri="{BB962C8B-B14F-4D97-AF65-F5344CB8AC3E}">
        <p14:creationId xmlns:p14="http://schemas.microsoft.com/office/powerpoint/2010/main" val="16397314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824" r:id="rId34"/>
    <p:sldLayoutId id="2147483780" r:id="rId35"/>
  </p:sldLayoutIdLst>
  <p:hf sldNum="0" hdr="0" ft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endParaRPr lang="en-US"/>
          </a:p>
        </p:txBody>
      </p:sp>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 id="2147483826" r:id="rId36"/>
    <p:sldLayoutId id="2147483827" r:id="rId37"/>
    <p:sldLayoutId id="2147483828" r:id="rId38"/>
    <p:sldLayoutId id="2147483829" r:id="rId39"/>
  </p:sldLayoutIdLst>
  <p:hf sldNum="0" hdr="0" ft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4.xml"/><Relationship Id="rId6" Type="http://schemas.openxmlformats.org/officeDocument/2006/relationships/image" Target="../media/image26.png"/><Relationship Id="rId5" Type="http://schemas.openxmlformats.org/officeDocument/2006/relationships/image" Target="../media/image2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6.xml"/><Relationship Id="rId6" Type="http://schemas.microsoft.com/office/2007/relationships/hdphoto" Target="../media/hdphoto4.wdp"/><Relationship Id="rId5" Type="http://schemas.openxmlformats.org/officeDocument/2006/relationships/image" Target="../media/image29.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1.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28.xml"/><Relationship Id="rId5" Type="http://schemas.microsoft.com/office/2007/relationships/hdphoto" Target="../media/hdphoto6.wdp"/><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28.xml"/><Relationship Id="rId5" Type="http://schemas.microsoft.com/office/2007/relationships/hdphoto" Target="../media/hdphoto7.wdp"/><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128.xml"/><Relationship Id="rId6" Type="http://schemas.openxmlformats.org/officeDocument/2006/relationships/image" Target="../media/image45.jpe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tiff"/></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13" Type="http://schemas.microsoft.com/office/2007/relationships/hdphoto" Target="../media/hdphoto9.wdp"/><Relationship Id="rId18" Type="http://schemas.microsoft.com/office/2007/relationships/hdphoto" Target="../media/hdphoto10.wdp"/><Relationship Id="rId3" Type="http://schemas.openxmlformats.org/officeDocument/2006/relationships/notesSlide" Target="../notesSlides/notesSlide28.xml"/><Relationship Id="rId7" Type="http://schemas.openxmlformats.org/officeDocument/2006/relationships/oleObject" Target="../embeddings/oleObject1.bin"/><Relationship Id="rId12" Type="http://schemas.openxmlformats.org/officeDocument/2006/relationships/image" Target="../media/image57.png"/><Relationship Id="rId17" Type="http://schemas.openxmlformats.org/officeDocument/2006/relationships/image" Target="../media/image61.png"/><Relationship Id="rId2" Type="http://schemas.openxmlformats.org/officeDocument/2006/relationships/slideLayout" Target="../slideLayouts/slideLayout124.xml"/><Relationship Id="rId16" Type="http://schemas.openxmlformats.org/officeDocument/2006/relationships/image" Target="../media/image60.emf"/><Relationship Id="rId20" Type="http://schemas.openxmlformats.org/officeDocument/2006/relationships/image" Target="../media/image63.jpeg"/><Relationship Id="rId1" Type="http://schemas.openxmlformats.org/officeDocument/2006/relationships/vmlDrawing" Target="../drawings/vmlDrawing1.vml"/><Relationship Id="rId6" Type="http://schemas.openxmlformats.org/officeDocument/2006/relationships/image" Target="../media/image54.png"/><Relationship Id="rId11" Type="http://schemas.openxmlformats.org/officeDocument/2006/relationships/image" Target="../media/image56.png"/><Relationship Id="rId5" Type="http://schemas.openxmlformats.org/officeDocument/2006/relationships/image" Target="../media/image53.png"/><Relationship Id="rId15" Type="http://schemas.openxmlformats.org/officeDocument/2006/relationships/image" Target="../media/image59.png"/><Relationship Id="rId10" Type="http://schemas.microsoft.com/office/2007/relationships/hdphoto" Target="../media/hdphoto8.wdp"/><Relationship Id="rId19" Type="http://schemas.openxmlformats.org/officeDocument/2006/relationships/image" Target="../media/image62.jpeg"/><Relationship Id="rId4" Type="http://schemas.openxmlformats.org/officeDocument/2006/relationships/image" Target="../media/image52.png"/><Relationship Id="rId9" Type="http://schemas.openxmlformats.org/officeDocument/2006/relationships/image" Target="../media/image55.png"/><Relationship Id="rId1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41.xml"/><Relationship Id="rId6" Type="http://schemas.openxmlformats.org/officeDocument/2006/relationships/hyperlink" Target="https://www.ibm.com/financing/power" TargetMode="Externa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7.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144.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1.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37.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59BE28-FD5E-480D-8DBA-86684ED129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1109" y="-422533"/>
            <a:ext cx="6399279" cy="5809274"/>
          </a:xfrm>
          <a:prstGeom prst="rect">
            <a:avLst/>
          </a:prstGeom>
        </p:spPr>
      </p:pic>
      <p:sp>
        <p:nvSpPr>
          <p:cNvPr id="12" name="Title 11"/>
          <p:cNvSpPr>
            <a:spLocks noGrp="1"/>
          </p:cNvSpPr>
          <p:nvPr>
            <p:ph type="title"/>
          </p:nvPr>
        </p:nvSpPr>
        <p:spPr>
          <a:xfrm>
            <a:off x="228600" y="1033272"/>
            <a:ext cx="4114800" cy="3566160"/>
          </a:xfrm>
        </p:spPr>
        <p:txBody>
          <a:bodyPr/>
          <a:lstStyle/>
          <a:p>
            <a:pPr defTabSz="914400"/>
            <a:r>
              <a:rPr lang="en-US" dirty="0">
                <a:latin typeface="+mn-lt"/>
              </a:rPr>
              <a:t>IBM POWER9:</a:t>
            </a:r>
            <a:br>
              <a:rPr lang="en-US" dirty="0">
                <a:latin typeface="+mn-lt"/>
              </a:rPr>
            </a:br>
            <a:r>
              <a:rPr lang="en-US" dirty="0">
                <a:latin typeface="+mn-lt"/>
              </a:rPr>
              <a:t>Enterprise servers </a:t>
            </a:r>
            <a:br>
              <a:rPr lang="en-US" dirty="0">
                <a:latin typeface="+mn-lt"/>
              </a:rPr>
            </a:br>
            <a:br>
              <a:rPr lang="en-US" dirty="0">
                <a:latin typeface="+mn-lt"/>
              </a:rPr>
            </a:br>
            <a:r>
              <a:rPr lang="en-US" sz="1400" i="1" dirty="0">
                <a:latin typeface="+mn-lt"/>
              </a:rPr>
              <a:t>Deeper Details for Sellers and Business Partners</a:t>
            </a:r>
            <a:br>
              <a:rPr lang="en-US" sz="1400" i="1" dirty="0">
                <a:latin typeface="+mn-lt"/>
              </a:rPr>
            </a:br>
            <a:br>
              <a:rPr lang="en-US" sz="1400" i="1" dirty="0">
                <a:latin typeface="+mn-lt"/>
                <a:ea typeface=""/>
                <a:cs typeface=""/>
              </a:rPr>
            </a:br>
            <a:r>
              <a:rPr lang="en-US" dirty="0">
                <a:latin typeface="+mn-lt"/>
                <a:ea typeface=""/>
                <a:cs typeface=""/>
              </a:rPr>
              <a:t>—</a:t>
            </a:r>
            <a:br>
              <a:rPr lang="en-US" dirty="0">
                <a:latin typeface="+mn-lt"/>
                <a:ea typeface=""/>
                <a:cs typeface=""/>
              </a:rPr>
            </a:br>
            <a:br>
              <a:rPr lang="en-US" dirty="0">
                <a:latin typeface="+mn-lt"/>
                <a:ea typeface=""/>
                <a:cs typeface=""/>
              </a:rPr>
            </a:br>
            <a:br>
              <a:rPr lang="en-US" dirty="0">
                <a:latin typeface="+mn-lt"/>
                <a:ea typeface=""/>
                <a:cs typeface=""/>
              </a:rPr>
            </a:br>
            <a:br>
              <a:rPr lang="en-US" dirty="0">
                <a:latin typeface="+mn-lt"/>
                <a:ea typeface=""/>
                <a:cs typeface=""/>
              </a:rPr>
            </a:br>
            <a:r>
              <a:rPr lang="en-US" sz="1600" dirty="0">
                <a:latin typeface="+mn-lt"/>
                <a:ea typeface=""/>
                <a:cs typeface=""/>
              </a:rPr>
              <a:t>Chris Eaton (ceaton@ca.ibm.com)</a:t>
            </a:r>
            <a:br>
              <a:rPr lang="en-US" sz="1600" dirty="0">
                <a:latin typeface="+mn-lt"/>
                <a:ea typeface=""/>
                <a:cs typeface=""/>
              </a:rPr>
            </a:br>
            <a:r>
              <a:rPr lang="en-US" sz="1600" dirty="0"/>
              <a:t>Ross Perry (ross.perry@ibm.com)</a:t>
            </a:r>
            <a:br>
              <a:rPr lang="en-US" sz="1600" dirty="0">
                <a:latin typeface="+mn-lt"/>
                <a:ea typeface=""/>
                <a:cs typeface=""/>
              </a:rPr>
            </a:br>
            <a:r>
              <a:rPr lang="en-US" sz="1600" dirty="0">
                <a:latin typeface="+mn-lt"/>
                <a:ea typeface=""/>
                <a:cs typeface=""/>
              </a:rPr>
              <a:t>Adrian Robinson (adrianor@us.ibm.com)</a:t>
            </a:r>
            <a:br>
              <a:rPr lang="en-US" sz="1600" dirty="0">
                <a:latin typeface="+mn-lt"/>
                <a:ea typeface=""/>
                <a:cs typeface=""/>
              </a:rPr>
            </a:br>
            <a:r>
              <a:rPr lang="en-US" sz="1600" dirty="0">
                <a:latin typeface="+mn-lt"/>
                <a:ea typeface=""/>
                <a:cs typeface=""/>
              </a:rPr>
              <a:t>George Gaylord (ggaylord@us.ibm.com)</a:t>
            </a:r>
            <a:endParaRPr lang="en-US" sz="1400" dirty="0">
              <a:latin typeface="+mn-lt"/>
            </a:endParaRPr>
          </a:p>
        </p:txBody>
      </p:sp>
      <p:sp>
        <p:nvSpPr>
          <p:cNvPr id="2" name="Text Placeholder 1">
            <a:extLst>
              <a:ext uri="{FF2B5EF4-FFF2-40B4-BE49-F238E27FC236}">
                <a16:creationId xmlns:a16="http://schemas.microsoft.com/office/drawing/2014/main" id="{01B9DEC5-2B7D-4D9B-A495-8B6D071B98C1}"/>
              </a:ext>
            </a:extLst>
          </p:cNvPr>
          <p:cNvSpPr>
            <a:spLocks noGrp="1"/>
          </p:cNvSpPr>
          <p:nvPr>
            <p:ph type="body" sz="quarter" idx="12"/>
          </p:nvPr>
        </p:nvSpPr>
        <p:spPr/>
        <p:txBody>
          <a:bodyPr/>
          <a:lstStyle/>
          <a:p>
            <a:r>
              <a:rPr lang="en-US" dirty="0"/>
              <a:t> </a:t>
            </a:r>
          </a:p>
        </p:txBody>
      </p:sp>
      <p:sp>
        <p:nvSpPr>
          <p:cNvPr id="4" name="Text Placeholder 3">
            <a:extLst>
              <a:ext uri="{FF2B5EF4-FFF2-40B4-BE49-F238E27FC236}">
                <a16:creationId xmlns:a16="http://schemas.microsoft.com/office/drawing/2014/main" id="{0EDEECB6-1841-424E-AA7F-3ECE45B497E4}"/>
              </a:ext>
            </a:extLst>
          </p:cNvPr>
          <p:cNvSpPr>
            <a:spLocks noGrp="1"/>
          </p:cNvSpPr>
          <p:nvPr>
            <p:ph type="body" sz="quarter" idx="13"/>
          </p:nvPr>
        </p:nvSpPr>
        <p:spPr/>
        <p:txBody>
          <a:bodyPr/>
          <a:lstStyle/>
          <a:p>
            <a:r>
              <a:rPr lang="en-US" dirty="0"/>
              <a:t> </a:t>
            </a:r>
          </a:p>
        </p:txBody>
      </p:sp>
      <p:sp>
        <p:nvSpPr>
          <p:cNvPr id="7" name="Title 3"/>
          <p:cNvSpPr txBox="1">
            <a:spLocks/>
          </p:cNvSpPr>
          <p:nvPr/>
        </p:nvSpPr>
        <p:spPr>
          <a:xfrm>
            <a:off x="201168" y="210312"/>
            <a:ext cx="4142232" cy="4276344"/>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a:solidFill>
                  <a:schemeClr val="tx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endParaRPr lang="en-US" sz="1350" kern="0" dirty="0">
              <a:solidFill>
                <a:srgbClr val="FFFFFF"/>
              </a:solidFill>
              <a:latin typeface="+mn-lt"/>
              <a:ea typeface=""/>
              <a:cs typeface=""/>
            </a:endParaRPr>
          </a:p>
        </p:txBody>
      </p:sp>
      <p:pic>
        <p:nvPicPr>
          <p:cNvPr id="8" name="Picture 7">
            <a:extLst>
              <a:ext uri="{FF2B5EF4-FFF2-40B4-BE49-F238E27FC236}">
                <a16:creationId xmlns:a16="http://schemas.microsoft.com/office/drawing/2014/main" id="{DEB2F5A2-247D-416C-965E-4CF28BB0E9EF}"/>
              </a:ext>
            </a:extLst>
          </p:cNvPr>
          <p:cNvPicPr>
            <a:picLocks noChangeAspect="1"/>
          </p:cNvPicPr>
          <p:nvPr/>
        </p:nvPicPr>
        <p:blipFill>
          <a:blip r:embed="rId4"/>
          <a:stretch>
            <a:fillRect/>
          </a:stretch>
        </p:blipFill>
        <p:spPr>
          <a:xfrm>
            <a:off x="5002167" y="1564547"/>
            <a:ext cx="3437161" cy="2014406"/>
          </a:xfrm>
          <a:prstGeom prst="rect">
            <a:avLst/>
          </a:prstGeom>
          <a:effectLst>
            <a:glow rad="101600">
              <a:schemeClr val="tx1">
                <a:alpha val="60000"/>
              </a:schemeClr>
            </a:glow>
          </a:effectLst>
        </p:spPr>
      </p:pic>
    </p:spTree>
    <p:extLst>
      <p:ext uri="{BB962C8B-B14F-4D97-AF65-F5344CB8AC3E}">
        <p14:creationId xmlns:p14="http://schemas.microsoft.com/office/powerpoint/2010/main" val="50282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0ED4-DC21-6D4B-8DC9-8F2D3E51ED7E}"/>
              </a:ext>
            </a:extLst>
          </p:cNvPr>
          <p:cNvSpPr>
            <a:spLocks noGrp="1"/>
          </p:cNvSpPr>
          <p:nvPr>
            <p:ph type="title"/>
          </p:nvPr>
        </p:nvSpPr>
        <p:spPr>
          <a:xfrm>
            <a:off x="1163908" y="50842"/>
            <a:ext cx="6694051" cy="382544"/>
          </a:xfrm>
        </p:spPr>
        <p:txBody>
          <a:bodyPr anchor="ctr"/>
          <a:lstStyle/>
          <a:p>
            <a:pPr algn="ctr"/>
            <a:r>
              <a:rPr lang="en-US" dirty="0"/>
              <a:t>E950 </a:t>
            </a:r>
            <a:r>
              <a:rPr lang="en-US" sz="2400" dirty="0">
                <a:solidFill>
                  <a:schemeClr val="tx1"/>
                </a:solidFill>
              </a:rPr>
              <a:t>PCIe Slots</a:t>
            </a:r>
          </a:p>
        </p:txBody>
      </p:sp>
      <p:graphicFrame>
        <p:nvGraphicFramePr>
          <p:cNvPr id="3" name="Table 2">
            <a:extLst>
              <a:ext uri="{FF2B5EF4-FFF2-40B4-BE49-F238E27FC236}">
                <a16:creationId xmlns:a16="http://schemas.microsoft.com/office/drawing/2014/main" id="{A6D4618F-2857-3043-B98C-B05E7431610A}"/>
              </a:ext>
            </a:extLst>
          </p:cNvPr>
          <p:cNvGraphicFramePr>
            <a:graphicFrameLocks noGrp="1"/>
          </p:cNvGraphicFramePr>
          <p:nvPr>
            <p:extLst>
              <p:ext uri="{D42A27DB-BD31-4B8C-83A1-F6EECF244321}">
                <p14:modId xmlns:p14="http://schemas.microsoft.com/office/powerpoint/2010/main" val="1769561814"/>
              </p:ext>
            </p:extLst>
          </p:nvPr>
        </p:nvGraphicFramePr>
        <p:xfrm>
          <a:off x="89969" y="677098"/>
          <a:ext cx="3658685" cy="3268980"/>
        </p:xfrm>
        <a:graphic>
          <a:graphicData uri="http://schemas.openxmlformats.org/drawingml/2006/table">
            <a:tbl>
              <a:tblPr firstRow="1" bandRow="1">
                <a:tableStyleId>{5C22544A-7EE6-4342-B048-85BDC9FD1C3A}</a:tableStyleId>
              </a:tblPr>
              <a:tblGrid>
                <a:gridCol w="639506">
                  <a:extLst>
                    <a:ext uri="{9D8B030D-6E8A-4147-A177-3AD203B41FA5}">
                      <a16:colId xmlns:a16="http://schemas.microsoft.com/office/drawing/2014/main" val="1034235051"/>
                    </a:ext>
                  </a:extLst>
                </a:gridCol>
                <a:gridCol w="2216361">
                  <a:extLst>
                    <a:ext uri="{9D8B030D-6E8A-4147-A177-3AD203B41FA5}">
                      <a16:colId xmlns:a16="http://schemas.microsoft.com/office/drawing/2014/main" val="1473916253"/>
                    </a:ext>
                  </a:extLst>
                </a:gridCol>
                <a:gridCol w="802818">
                  <a:extLst>
                    <a:ext uri="{9D8B030D-6E8A-4147-A177-3AD203B41FA5}">
                      <a16:colId xmlns:a16="http://schemas.microsoft.com/office/drawing/2014/main" val="3007837479"/>
                    </a:ext>
                  </a:extLst>
                </a:gridCol>
              </a:tblGrid>
              <a:tr h="210312">
                <a:tc>
                  <a:txBody>
                    <a:bodyPr/>
                    <a:lstStyle/>
                    <a:p>
                      <a:r>
                        <a:rPr lang="en-US" sz="1050" b="0" i="0" dirty="0">
                          <a:solidFill>
                            <a:schemeClr val="tx1"/>
                          </a:solidFill>
                          <a:latin typeface="Arial Regular"/>
                        </a:rPr>
                        <a:t>Slot</a:t>
                      </a:r>
                    </a:p>
                  </a:txBody>
                  <a:tcPr anchor="ctr"/>
                </a:tc>
                <a:tc>
                  <a:txBody>
                    <a:bodyPr/>
                    <a:lstStyle/>
                    <a:p>
                      <a:r>
                        <a:rPr lang="en-US" sz="1050" b="0" i="0" dirty="0">
                          <a:solidFill>
                            <a:schemeClr val="tx1"/>
                          </a:solidFill>
                          <a:latin typeface="Arial Regular"/>
                        </a:rPr>
                        <a:t>Attributes</a:t>
                      </a:r>
                    </a:p>
                  </a:txBody>
                  <a:tcPr anchor="ctr"/>
                </a:tc>
                <a:tc>
                  <a:txBody>
                    <a:bodyPr/>
                    <a:lstStyle/>
                    <a:p>
                      <a:r>
                        <a:rPr lang="en-US" sz="1050" b="0" i="0" dirty="0">
                          <a:solidFill>
                            <a:schemeClr val="tx1"/>
                          </a:solidFill>
                          <a:latin typeface="Arial Regular"/>
                        </a:rPr>
                        <a:t>Note</a:t>
                      </a:r>
                    </a:p>
                  </a:txBody>
                  <a:tcPr anchor="ctr"/>
                </a:tc>
                <a:extLst>
                  <a:ext uri="{0D108BD9-81ED-4DB2-BD59-A6C34878D82A}">
                    <a16:rowId xmlns:a16="http://schemas.microsoft.com/office/drawing/2014/main" val="178490708"/>
                  </a:ext>
                </a:extLst>
              </a:tr>
              <a:tr h="210312">
                <a:tc>
                  <a:txBody>
                    <a:bodyPr/>
                    <a:lstStyle/>
                    <a:p>
                      <a:r>
                        <a:rPr lang="en-US" sz="1050" b="0" i="0" dirty="0">
                          <a:solidFill>
                            <a:schemeClr val="tx1"/>
                          </a:solidFill>
                          <a:latin typeface="Arial Regular"/>
                        </a:rPr>
                        <a:t>C12</a:t>
                      </a:r>
                    </a:p>
                  </a:txBody>
                  <a:tcPr anchor="ctr">
                    <a:solidFill>
                      <a:srgbClr val="F5FEC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Arial Regular"/>
                        </a:rPr>
                        <a:t>PCIe Gen4 x8   (SAS adapter)</a:t>
                      </a:r>
                    </a:p>
                  </a:txBody>
                  <a:tcPr anchor="ctr">
                    <a:solidFill>
                      <a:srgbClr val="F5FEC6"/>
                    </a:solidFill>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Arial Regular"/>
                        </a:rPr>
                        <a:t>1</a:t>
                      </a:r>
                      <a:r>
                        <a:rPr lang="en-US" sz="900" baseline="30000" dirty="0">
                          <a:solidFill>
                            <a:schemeClr val="tx1"/>
                          </a:solidFill>
                        </a:rPr>
                        <a:t>st</a:t>
                      </a:r>
                      <a:r>
                        <a:rPr lang="en-US" sz="900" dirty="0">
                          <a:solidFill>
                            <a:schemeClr val="tx1"/>
                          </a:solidFill>
                        </a:rPr>
                        <a:t> POWER9 socket</a:t>
                      </a:r>
                    </a:p>
                  </a:txBody>
                  <a:tcPr anchor="ctr">
                    <a:solidFill>
                      <a:srgbClr val="F5FEC6"/>
                    </a:solidFill>
                  </a:tcPr>
                </a:tc>
                <a:extLst>
                  <a:ext uri="{0D108BD9-81ED-4DB2-BD59-A6C34878D82A}">
                    <a16:rowId xmlns:a16="http://schemas.microsoft.com/office/drawing/2014/main" val="2821782877"/>
                  </a:ext>
                </a:extLst>
              </a:tr>
              <a:tr h="210312">
                <a:tc>
                  <a:txBody>
                    <a:bodyPr/>
                    <a:lstStyle/>
                    <a:p>
                      <a:r>
                        <a:rPr lang="en-US" sz="1050" b="0" i="0" dirty="0">
                          <a:solidFill>
                            <a:schemeClr val="tx1"/>
                          </a:solidFill>
                          <a:latin typeface="Arial Regular"/>
                        </a:rPr>
                        <a:t>C11</a:t>
                      </a:r>
                    </a:p>
                  </a:txBody>
                  <a:tcPr anchor="ctr">
                    <a:solidFill>
                      <a:srgbClr val="F5FEC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rgbClr val="F5FEC6"/>
                    </a:solidFill>
                  </a:tcPr>
                </a:tc>
                <a:tc vMerge="1">
                  <a:txBody>
                    <a:bodyPr/>
                    <a:lstStyle/>
                    <a:p>
                      <a:endParaRPr lang="en-US"/>
                    </a:p>
                  </a:txBody>
                  <a:tcPr/>
                </a:tc>
                <a:extLst>
                  <a:ext uri="{0D108BD9-81ED-4DB2-BD59-A6C34878D82A}">
                    <a16:rowId xmlns:a16="http://schemas.microsoft.com/office/drawing/2014/main" val="2310419444"/>
                  </a:ext>
                </a:extLst>
              </a:tr>
              <a:tr h="210312">
                <a:tc>
                  <a:txBody>
                    <a:bodyPr/>
                    <a:lstStyle/>
                    <a:p>
                      <a:r>
                        <a:rPr lang="en-US" sz="1050" b="0" i="0" dirty="0">
                          <a:solidFill>
                            <a:schemeClr val="tx1"/>
                          </a:solidFill>
                          <a:latin typeface="Arial Regular"/>
                        </a:rPr>
                        <a:t>C10</a:t>
                      </a:r>
                    </a:p>
                  </a:txBody>
                  <a:tcPr anchor="ctr">
                    <a:solidFill>
                      <a:srgbClr val="F5FEC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rgbClr val="F5FEC6"/>
                    </a:solidFill>
                  </a:tcPr>
                </a:tc>
                <a:tc vMerge="1">
                  <a:txBody>
                    <a:bodyPr/>
                    <a:lstStyle/>
                    <a:p>
                      <a:endParaRPr lang="en-US"/>
                    </a:p>
                  </a:txBody>
                  <a:tcPr/>
                </a:tc>
                <a:extLst>
                  <a:ext uri="{0D108BD9-81ED-4DB2-BD59-A6C34878D82A}">
                    <a16:rowId xmlns:a16="http://schemas.microsoft.com/office/drawing/2014/main" val="368116016"/>
                  </a:ext>
                </a:extLst>
              </a:tr>
              <a:tr h="210312">
                <a:tc>
                  <a:txBody>
                    <a:bodyPr/>
                    <a:lstStyle/>
                    <a:p>
                      <a:r>
                        <a:rPr lang="en-US" sz="1050" b="0" i="0" dirty="0">
                          <a:solidFill>
                            <a:schemeClr val="tx1"/>
                          </a:solidFill>
                          <a:latin typeface="Arial Regular"/>
                        </a:rPr>
                        <a:t>C9</a:t>
                      </a:r>
                    </a:p>
                  </a:txBody>
                  <a:tcPr anchor="ctr">
                    <a:solidFill>
                      <a:srgbClr val="9BFFB5"/>
                    </a:solidFill>
                  </a:tcPr>
                </a:tc>
                <a:tc>
                  <a:txBody>
                    <a:bodyPr/>
                    <a:lstStyle/>
                    <a:p>
                      <a:r>
                        <a:rPr lang="en-US" sz="1050" b="0" i="0" dirty="0">
                          <a:solidFill>
                            <a:schemeClr val="tx1"/>
                          </a:solidFill>
                          <a:latin typeface="Arial Regular"/>
                        </a:rPr>
                        <a:t>PCIe Gen4 x8   (SAS adapter)</a:t>
                      </a:r>
                    </a:p>
                  </a:txBody>
                  <a:tcPr anchor="ctr">
                    <a:solidFill>
                      <a:srgbClr val="9BFFB5"/>
                    </a:solidFill>
                  </a:tcPr>
                </a:tc>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Arial Regular"/>
                        </a:rPr>
                        <a:t>2</a:t>
                      </a:r>
                      <a:r>
                        <a:rPr lang="en-US" sz="900" baseline="30000" dirty="0">
                          <a:solidFill>
                            <a:schemeClr val="tx1"/>
                          </a:solidFill>
                        </a:rPr>
                        <a:t>rd</a:t>
                      </a:r>
                      <a:r>
                        <a:rPr lang="en-US" sz="900" dirty="0">
                          <a:solidFill>
                            <a:schemeClr val="tx1"/>
                          </a:solidFill>
                        </a:rPr>
                        <a:t>  POWER9 socket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txBody>
                  <a:tcPr anchor="ctr">
                    <a:solidFill>
                      <a:srgbClr val="9BFFB5"/>
                    </a:solidFill>
                  </a:tcPr>
                </a:tc>
                <a:extLst>
                  <a:ext uri="{0D108BD9-81ED-4DB2-BD59-A6C34878D82A}">
                    <a16:rowId xmlns:a16="http://schemas.microsoft.com/office/drawing/2014/main" val="3255675987"/>
                  </a:ext>
                </a:extLst>
              </a:tr>
              <a:tr h="210312">
                <a:tc>
                  <a:txBody>
                    <a:bodyPr/>
                    <a:lstStyle/>
                    <a:p>
                      <a:r>
                        <a:rPr lang="en-US" sz="1050" b="0" i="0" dirty="0">
                          <a:solidFill>
                            <a:schemeClr val="tx1"/>
                          </a:solidFill>
                          <a:latin typeface="Arial Regular"/>
                        </a:rPr>
                        <a:t>C8</a:t>
                      </a:r>
                    </a:p>
                  </a:txBody>
                  <a:tcPr anchor="ctr">
                    <a:solidFill>
                      <a:srgbClr val="9BFF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rgbClr val="9BFFB5"/>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nchor="ctr">
                    <a:solidFill>
                      <a:srgbClr val="F5FEC6"/>
                    </a:solidFill>
                  </a:tcPr>
                </a:tc>
                <a:extLst>
                  <a:ext uri="{0D108BD9-81ED-4DB2-BD59-A6C34878D82A}">
                    <a16:rowId xmlns:a16="http://schemas.microsoft.com/office/drawing/2014/main" val="3621897367"/>
                  </a:ext>
                </a:extLst>
              </a:tr>
              <a:tr h="210312">
                <a:tc>
                  <a:txBody>
                    <a:bodyPr/>
                    <a:lstStyle/>
                    <a:p>
                      <a:r>
                        <a:rPr lang="en-US" sz="1050" b="0" i="0" dirty="0">
                          <a:solidFill>
                            <a:schemeClr val="tx1"/>
                          </a:solidFill>
                          <a:latin typeface="Arial Regular"/>
                        </a:rPr>
                        <a:t>C7</a:t>
                      </a:r>
                    </a:p>
                  </a:txBody>
                  <a:tcPr anchor="ctr">
                    <a:solidFill>
                      <a:srgbClr val="9BFF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rgbClr val="9BFFB5"/>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nchor="ctr">
                    <a:solidFill>
                      <a:srgbClr val="F5FEC6"/>
                    </a:solidFill>
                  </a:tcPr>
                </a:tc>
                <a:extLst>
                  <a:ext uri="{0D108BD9-81ED-4DB2-BD59-A6C34878D82A}">
                    <a16:rowId xmlns:a16="http://schemas.microsoft.com/office/drawing/2014/main" val="1842432628"/>
                  </a:ext>
                </a:extLst>
              </a:tr>
              <a:tr h="210312">
                <a:tc>
                  <a:txBody>
                    <a:bodyPr/>
                    <a:lstStyle/>
                    <a:p>
                      <a:r>
                        <a:rPr lang="en-US" sz="1050" b="0" i="0" dirty="0">
                          <a:solidFill>
                            <a:schemeClr val="tx1"/>
                          </a:solidFill>
                          <a:latin typeface="Arial Regular"/>
                        </a:rPr>
                        <a:t>C6</a:t>
                      </a:r>
                    </a:p>
                  </a:txBody>
                  <a:tcPr anchor="ctr">
                    <a:solidFill>
                      <a:srgbClr val="9BFFB5"/>
                    </a:solidFill>
                  </a:tcPr>
                </a:tc>
                <a:tc>
                  <a:txBody>
                    <a:bodyPr/>
                    <a:lstStyle/>
                    <a:p>
                      <a:r>
                        <a:rPr lang="en-US" sz="1050" b="0" i="0" dirty="0">
                          <a:solidFill>
                            <a:schemeClr val="tx1"/>
                          </a:solidFill>
                          <a:latin typeface="Arial Regular"/>
                        </a:rPr>
                        <a:t>PCIe Gen3 x8 (</a:t>
                      </a:r>
                      <a:r>
                        <a:rPr lang="en-US" sz="1050" dirty="0" err="1">
                          <a:solidFill>
                            <a:schemeClr val="tx1"/>
                          </a:solidFill>
                        </a:rPr>
                        <a:t>rsrv</a:t>
                      </a:r>
                      <a:r>
                        <a:rPr lang="en-US" sz="1050" dirty="0">
                          <a:solidFill>
                            <a:schemeClr val="tx1"/>
                          </a:solidFill>
                        </a:rPr>
                        <a:t> for base Eth)</a:t>
                      </a:r>
                    </a:p>
                  </a:txBody>
                  <a:tcPr anchor="ctr">
                    <a:solidFill>
                      <a:srgbClr val="9BFFB5"/>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nchor="ctr">
                    <a:solidFill>
                      <a:srgbClr val="9BFFB5"/>
                    </a:solidFill>
                  </a:tcPr>
                </a:tc>
                <a:extLst>
                  <a:ext uri="{0D108BD9-81ED-4DB2-BD59-A6C34878D82A}">
                    <a16:rowId xmlns:a16="http://schemas.microsoft.com/office/drawing/2014/main" val="2340879720"/>
                  </a:ext>
                </a:extLst>
              </a:tr>
              <a:tr h="210312">
                <a:tc>
                  <a:txBody>
                    <a:bodyPr/>
                    <a:lstStyle/>
                    <a:p>
                      <a:r>
                        <a:rPr lang="en-US" sz="1050" b="0" i="0" dirty="0">
                          <a:solidFill>
                            <a:schemeClr val="tx1"/>
                          </a:solidFill>
                          <a:latin typeface="Arial Regular"/>
                        </a:rPr>
                        <a:t>C5</a:t>
                      </a:r>
                    </a:p>
                  </a:txBody>
                  <a:tcPr anchor="ctr">
                    <a:solidFill>
                      <a:srgbClr val="FFD5FF"/>
                    </a:solidFill>
                  </a:tcPr>
                </a:tc>
                <a:tc>
                  <a:txBody>
                    <a:bodyPr/>
                    <a:lstStyle/>
                    <a:p>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rgbClr val="FFD5FF"/>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Arial Regular"/>
                        </a:rPr>
                        <a:t>3</a:t>
                      </a:r>
                      <a:r>
                        <a:rPr lang="en-US" sz="900" baseline="30000" dirty="0">
                          <a:solidFill>
                            <a:schemeClr val="tx1"/>
                          </a:solidFill>
                        </a:rPr>
                        <a:t>rd</a:t>
                      </a:r>
                      <a:r>
                        <a:rPr lang="en-US" sz="900" dirty="0">
                          <a:solidFill>
                            <a:schemeClr val="tx1"/>
                          </a:solidFill>
                        </a:rPr>
                        <a:t> POWER9 socket</a:t>
                      </a:r>
                    </a:p>
                  </a:txBody>
                  <a:tcPr anchor="ctr">
                    <a:solidFill>
                      <a:srgbClr val="FFD5FF"/>
                    </a:solidFill>
                  </a:tcPr>
                </a:tc>
                <a:extLst>
                  <a:ext uri="{0D108BD9-81ED-4DB2-BD59-A6C34878D82A}">
                    <a16:rowId xmlns:a16="http://schemas.microsoft.com/office/drawing/2014/main" val="2115397659"/>
                  </a:ext>
                </a:extLst>
              </a:tr>
              <a:tr h="142366">
                <a:tc>
                  <a:txBody>
                    <a:bodyPr/>
                    <a:lstStyle/>
                    <a:p>
                      <a:r>
                        <a:rPr lang="en-US" sz="1050" b="0" i="0" dirty="0">
                          <a:solidFill>
                            <a:schemeClr val="tx1"/>
                          </a:solidFill>
                          <a:latin typeface="Arial Regular"/>
                        </a:rPr>
                        <a:t>C4</a:t>
                      </a:r>
                    </a:p>
                  </a:txBody>
                  <a:tcPr anchor="ctr">
                    <a:solidFill>
                      <a:srgbClr val="FFD5FF"/>
                    </a:solidFill>
                  </a:tcPr>
                </a:tc>
                <a:tc>
                  <a:txBody>
                    <a:bodyPr/>
                    <a:lstStyle/>
                    <a:p>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rgbClr val="FFD5FF"/>
                    </a:solidFill>
                  </a:tcPr>
                </a:tc>
                <a:tc vMerge="1">
                  <a:txBody>
                    <a:bodyPr/>
                    <a:lstStyle/>
                    <a:p>
                      <a:endParaRPr lang="en-US" sz="900" dirty="0"/>
                    </a:p>
                  </a:txBody>
                  <a:tcPr anchor="ctr">
                    <a:solidFill>
                      <a:srgbClr val="FFD5FF"/>
                    </a:solidFill>
                  </a:tcPr>
                </a:tc>
                <a:extLst>
                  <a:ext uri="{0D108BD9-81ED-4DB2-BD59-A6C34878D82A}">
                    <a16:rowId xmlns:a16="http://schemas.microsoft.com/office/drawing/2014/main" val="1254402121"/>
                  </a:ext>
                </a:extLst>
              </a:tr>
              <a:tr h="210312">
                <a:tc>
                  <a:txBody>
                    <a:bodyPr/>
                    <a:lstStyle/>
                    <a:p>
                      <a:r>
                        <a:rPr lang="en-US" sz="1050" b="0" i="0" dirty="0">
                          <a:solidFill>
                            <a:schemeClr val="tx1"/>
                          </a:solidFill>
                          <a:latin typeface="Arial Regular"/>
                        </a:rPr>
                        <a:t>C3</a:t>
                      </a:r>
                    </a:p>
                  </a:txBody>
                  <a:tcPr anchor="ctr">
                    <a:solidFill>
                      <a:srgbClr val="D4E1FF"/>
                    </a:solidFill>
                  </a:tcPr>
                </a:tc>
                <a:tc>
                  <a:txBody>
                    <a:bodyPr/>
                    <a:lstStyle/>
                    <a:p>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rgbClr val="D4E1FF"/>
                    </a:solidFill>
                  </a:tcPr>
                </a:tc>
                <a:tc rowSpan="2">
                  <a:txBody>
                    <a:bodyPr/>
                    <a:lstStyle/>
                    <a:p>
                      <a:r>
                        <a:rPr lang="en-US" sz="900" b="0" i="0" dirty="0">
                          <a:solidFill>
                            <a:schemeClr val="tx1"/>
                          </a:solidFill>
                          <a:latin typeface="Arial Regular"/>
                        </a:rPr>
                        <a:t> 4</a:t>
                      </a:r>
                      <a:r>
                        <a:rPr lang="en-US" sz="900" baseline="30000" dirty="0">
                          <a:solidFill>
                            <a:schemeClr val="tx1"/>
                          </a:solidFill>
                        </a:rPr>
                        <a:t>th </a:t>
                      </a:r>
                      <a:r>
                        <a:rPr lang="en-US" sz="900" dirty="0">
                          <a:solidFill>
                            <a:schemeClr val="tx1"/>
                          </a:solidFill>
                        </a:rPr>
                        <a:t>POWER9 socket</a:t>
                      </a:r>
                    </a:p>
                  </a:txBody>
                  <a:tcPr anchor="ctr">
                    <a:solidFill>
                      <a:srgbClr val="D4E1FF"/>
                    </a:solidFill>
                  </a:tcPr>
                </a:tc>
                <a:extLst>
                  <a:ext uri="{0D108BD9-81ED-4DB2-BD59-A6C34878D82A}">
                    <a16:rowId xmlns:a16="http://schemas.microsoft.com/office/drawing/2014/main" val="4074449827"/>
                  </a:ext>
                </a:extLst>
              </a:tr>
              <a:tr h="210312">
                <a:tc>
                  <a:txBody>
                    <a:bodyPr/>
                    <a:lstStyle/>
                    <a:p>
                      <a:r>
                        <a:rPr lang="en-US" sz="1050" b="0" i="0" dirty="0">
                          <a:solidFill>
                            <a:schemeClr val="tx1"/>
                          </a:solidFill>
                          <a:latin typeface="Arial Regular"/>
                        </a:rPr>
                        <a:t>C2</a:t>
                      </a:r>
                    </a:p>
                  </a:txBody>
                  <a:tcPr anchor="ctr">
                    <a:solidFill>
                      <a:schemeClr val="bg1">
                        <a:lumMod val="10000"/>
                        <a:lumOff val="90000"/>
                      </a:schemeClr>
                    </a:solidFill>
                  </a:tcPr>
                </a:tc>
                <a:tc>
                  <a:txBody>
                    <a:bodyPr/>
                    <a:lstStyle/>
                    <a:p>
                      <a:r>
                        <a:rPr lang="en-US" sz="1050" b="0" i="0" dirty="0">
                          <a:solidFill>
                            <a:schemeClr val="tx1"/>
                          </a:solidFill>
                          <a:latin typeface="Arial Regular"/>
                        </a:rPr>
                        <a:t>PCIe Gen4 x16 (</a:t>
                      </a:r>
                      <a:r>
                        <a:rPr lang="en-US" sz="1050" b="1" dirty="0">
                          <a:solidFill>
                            <a:schemeClr val="tx1"/>
                          </a:solidFill>
                        </a:rPr>
                        <a:t>EJ08 slot</a:t>
                      </a:r>
                      <a:r>
                        <a:rPr lang="en-US" sz="1050" dirty="0">
                          <a:solidFill>
                            <a:schemeClr val="tx1"/>
                          </a:solidFill>
                        </a:rPr>
                        <a:t>)</a:t>
                      </a:r>
                    </a:p>
                  </a:txBody>
                  <a:tcPr anchor="ctr">
                    <a:solidFill>
                      <a:schemeClr val="bg1">
                        <a:lumMod val="10000"/>
                        <a:lumOff val="90000"/>
                      </a:schemeClr>
                    </a:solidFill>
                  </a:tcPr>
                </a:tc>
                <a:tc vMerge="1">
                  <a:txBody>
                    <a:bodyPr/>
                    <a:lstStyle/>
                    <a:p>
                      <a:endParaRPr lang="en-US" sz="900" dirty="0"/>
                    </a:p>
                  </a:txBody>
                  <a:tcPr anchor="ctr">
                    <a:solidFill>
                      <a:schemeClr val="bg1">
                        <a:lumMod val="10000"/>
                        <a:lumOff val="90000"/>
                      </a:schemeClr>
                    </a:solidFill>
                  </a:tcPr>
                </a:tc>
                <a:extLst>
                  <a:ext uri="{0D108BD9-81ED-4DB2-BD59-A6C34878D82A}">
                    <a16:rowId xmlns:a16="http://schemas.microsoft.com/office/drawing/2014/main" val="2572394663"/>
                  </a:ext>
                </a:extLst>
              </a:tr>
              <a:tr h="210312">
                <a:tc>
                  <a:txBody>
                    <a:bodyPr/>
                    <a:lstStyle/>
                    <a:p>
                      <a:r>
                        <a:rPr lang="en-US" sz="1050" b="0" i="0" dirty="0">
                          <a:solidFill>
                            <a:schemeClr val="tx1"/>
                          </a:solidFill>
                          <a:latin typeface="Arial Regular"/>
                        </a:rPr>
                        <a:t>C1</a:t>
                      </a:r>
                    </a:p>
                  </a:txBody>
                  <a:tcPr anchor="ctr">
                    <a:solidFill>
                      <a:schemeClr val="tx2">
                        <a:lumMod val="90000"/>
                      </a:schemeClr>
                    </a:solidFill>
                  </a:tcPr>
                </a:tc>
                <a:tc>
                  <a:txBody>
                    <a:bodyPr/>
                    <a:lstStyle/>
                    <a:p>
                      <a:r>
                        <a:rPr lang="en-US" sz="1050" b="0" i="0" dirty="0">
                          <a:solidFill>
                            <a:schemeClr val="tx1"/>
                          </a:solidFill>
                          <a:latin typeface="Arial Regular"/>
                        </a:rPr>
                        <a:t>Service Processor Card</a:t>
                      </a:r>
                    </a:p>
                  </a:txBody>
                  <a:tcPr anchor="ctr">
                    <a:solidFill>
                      <a:schemeClr val="tx2">
                        <a:lumMod val="90000"/>
                      </a:schemeClr>
                    </a:solidFill>
                  </a:tcPr>
                </a:tc>
                <a:tc>
                  <a:txBody>
                    <a:bodyPr/>
                    <a:lstStyle/>
                    <a:p>
                      <a:endParaRPr lang="en-US" sz="900" b="0" i="0" dirty="0">
                        <a:solidFill>
                          <a:schemeClr val="tx1"/>
                        </a:solidFill>
                        <a:latin typeface="Arial Regular"/>
                      </a:endParaRPr>
                    </a:p>
                  </a:txBody>
                  <a:tcPr anchor="ctr">
                    <a:solidFill>
                      <a:schemeClr val="tx2">
                        <a:lumMod val="90000"/>
                      </a:schemeClr>
                    </a:solidFill>
                  </a:tcPr>
                </a:tc>
                <a:extLst>
                  <a:ext uri="{0D108BD9-81ED-4DB2-BD59-A6C34878D82A}">
                    <a16:rowId xmlns:a16="http://schemas.microsoft.com/office/drawing/2014/main" val="2821920999"/>
                  </a:ext>
                </a:extLst>
              </a:tr>
            </a:tbl>
          </a:graphicData>
        </a:graphic>
      </p:graphicFrame>
      <p:sp>
        <p:nvSpPr>
          <p:cNvPr id="23" name="Text Box 97">
            <a:extLst>
              <a:ext uri="{FF2B5EF4-FFF2-40B4-BE49-F238E27FC236}">
                <a16:creationId xmlns:a16="http://schemas.microsoft.com/office/drawing/2014/main" id="{945139C6-8B7E-40FA-86E2-22413A2B673B}"/>
              </a:ext>
            </a:extLst>
          </p:cNvPr>
          <p:cNvSpPr txBox="1">
            <a:spLocks noChangeArrowheads="1"/>
          </p:cNvSpPr>
          <p:nvPr/>
        </p:nvSpPr>
        <p:spPr bwMode="auto">
          <a:xfrm>
            <a:off x="69271" y="413382"/>
            <a:ext cx="275075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dirty="0"/>
              <a:t>Internal PCIe Slot Summary</a:t>
            </a:r>
          </a:p>
        </p:txBody>
      </p:sp>
      <p:sp>
        <p:nvSpPr>
          <p:cNvPr id="26" name="Text Box 97">
            <a:extLst>
              <a:ext uri="{FF2B5EF4-FFF2-40B4-BE49-F238E27FC236}">
                <a16:creationId xmlns:a16="http://schemas.microsoft.com/office/drawing/2014/main" id="{B4D98380-DD1E-492E-87E4-D716946077E5}"/>
              </a:ext>
            </a:extLst>
          </p:cNvPr>
          <p:cNvSpPr txBox="1">
            <a:spLocks noChangeArrowheads="1"/>
          </p:cNvSpPr>
          <p:nvPr/>
        </p:nvSpPr>
        <p:spPr bwMode="auto">
          <a:xfrm>
            <a:off x="4050067" y="2787192"/>
            <a:ext cx="32813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b="1" dirty="0"/>
              <a:t>3Q 2018 - External PCIe Expansion Summary</a:t>
            </a:r>
          </a:p>
        </p:txBody>
      </p:sp>
      <p:sp>
        <p:nvSpPr>
          <p:cNvPr id="5" name="Rectangle 4">
            <a:extLst>
              <a:ext uri="{FF2B5EF4-FFF2-40B4-BE49-F238E27FC236}">
                <a16:creationId xmlns:a16="http://schemas.microsoft.com/office/drawing/2014/main" id="{A1F372FF-7E97-4290-A441-342A46B9356A}"/>
              </a:ext>
            </a:extLst>
          </p:cNvPr>
          <p:cNvSpPr/>
          <p:nvPr/>
        </p:nvSpPr>
        <p:spPr>
          <a:xfrm>
            <a:off x="188833" y="3994985"/>
            <a:ext cx="1923925" cy="246221"/>
          </a:xfrm>
          <a:prstGeom prst="rect">
            <a:avLst/>
          </a:prstGeom>
        </p:spPr>
        <p:txBody>
          <a:bodyPr wrap="none">
            <a:spAutoFit/>
          </a:bodyPr>
          <a:lstStyle/>
          <a:p>
            <a:r>
              <a:rPr lang="en-US" sz="1000" dirty="0">
                <a:latin typeface="Arial Regular"/>
              </a:rPr>
              <a:t>EJ08 – I/O Expansion Adapter</a:t>
            </a:r>
          </a:p>
        </p:txBody>
      </p:sp>
      <p:sp>
        <p:nvSpPr>
          <p:cNvPr id="27" name="Rectangle 13">
            <a:extLst>
              <a:ext uri="{FF2B5EF4-FFF2-40B4-BE49-F238E27FC236}">
                <a16:creationId xmlns:a16="http://schemas.microsoft.com/office/drawing/2014/main" id="{DD8E2181-8B58-4E94-8A39-5F078770C6CA}"/>
              </a:ext>
            </a:extLst>
          </p:cNvPr>
          <p:cNvSpPr>
            <a:spLocks noChangeArrowheads="1"/>
          </p:cNvSpPr>
          <p:nvPr/>
        </p:nvSpPr>
        <p:spPr bwMode="auto">
          <a:xfrm>
            <a:off x="-31974" y="4400937"/>
            <a:ext cx="4384518" cy="47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spcBef>
                <a:spcPct val="15000"/>
              </a:spcBef>
              <a:spcAft>
                <a:spcPct val="5000"/>
              </a:spcAft>
              <a:buClr>
                <a:srgbClr val="73B532"/>
              </a:buClr>
              <a:buSzPct val="125000"/>
            </a:pPr>
            <a:r>
              <a:rPr lang="en-US" sz="1000" dirty="0">
                <a:solidFill>
                  <a:srgbClr val="000000"/>
                </a:solidFill>
                <a:ea typeface="ヒラギノ角ゴ Pro W3"/>
                <a:cs typeface="ヒラギノ角ゴ Pro W3"/>
                <a:sym typeface="Arial" panose="020B0604020202020204" pitchFamily="34" charset="0"/>
              </a:rPr>
              <a:t>PCIe Slots are concurrently maintainable from rear via IO cassette</a:t>
            </a:r>
            <a:br>
              <a:rPr lang="en-US" sz="1000" dirty="0">
                <a:solidFill>
                  <a:srgbClr val="000000"/>
                </a:solidFill>
                <a:ea typeface="ヒラギノ角ゴ Pro W3"/>
                <a:cs typeface="ヒラギノ角ゴ Pro W3"/>
                <a:sym typeface="Arial" panose="020B0604020202020204" pitchFamily="34" charset="0"/>
              </a:rPr>
            </a:br>
            <a:endParaRPr lang="en-US" sz="300" dirty="0">
              <a:solidFill>
                <a:srgbClr val="000000"/>
              </a:solidFill>
              <a:ea typeface="ヒラギノ角ゴ Pro W3"/>
              <a:cs typeface="ヒラギノ角ゴ Pro W3"/>
              <a:sym typeface="Arial" panose="020B0604020202020204" pitchFamily="34" charset="0"/>
            </a:endParaRPr>
          </a:p>
          <a:p>
            <a:pPr marL="0" indent="0" eaLnBrk="1" hangingPunct="1">
              <a:spcBef>
                <a:spcPct val="15000"/>
              </a:spcBef>
              <a:spcAft>
                <a:spcPct val="5000"/>
              </a:spcAft>
              <a:buClr>
                <a:srgbClr val="73B532"/>
              </a:buClr>
              <a:buSzPct val="125000"/>
            </a:pPr>
            <a:r>
              <a:rPr lang="en-US" sz="1000" dirty="0">
                <a:solidFill>
                  <a:srgbClr val="000000"/>
                </a:solidFill>
                <a:ea typeface="ヒラギノ角ゴ Pro W3"/>
                <a:cs typeface="ヒラギノ角ゴ Pro W3"/>
                <a:sym typeface="Arial" panose="020B0604020202020204" pitchFamily="34" charset="0"/>
              </a:rPr>
              <a:t>Full height, half length PCIe form factor</a:t>
            </a:r>
          </a:p>
        </p:txBody>
      </p:sp>
      <p:sp>
        <p:nvSpPr>
          <p:cNvPr id="39" name="TextBox 38">
            <a:extLst>
              <a:ext uri="{FF2B5EF4-FFF2-40B4-BE49-F238E27FC236}">
                <a16:creationId xmlns:a16="http://schemas.microsoft.com/office/drawing/2014/main" id="{C6F144EC-BD58-6C4B-A52A-0E8815523996}"/>
              </a:ext>
            </a:extLst>
          </p:cNvPr>
          <p:cNvSpPr txBox="1"/>
          <p:nvPr/>
        </p:nvSpPr>
        <p:spPr>
          <a:xfrm>
            <a:off x="3951444" y="1402815"/>
            <a:ext cx="714453" cy="400110"/>
          </a:xfrm>
          <a:prstGeom prst="rect">
            <a:avLst/>
          </a:prstGeom>
          <a:noFill/>
        </p:spPr>
        <p:txBody>
          <a:bodyPr wrap="square" rtlCol="0" anchor="ctr">
            <a:spAutoFit/>
          </a:bodyPr>
          <a:lstStyle/>
          <a:p>
            <a:pPr algn="r"/>
            <a:r>
              <a:rPr lang="en-US" sz="1000" dirty="0">
                <a:solidFill>
                  <a:schemeClr val="tx1"/>
                </a:solidFill>
                <a:latin typeface="Arial Regular"/>
              </a:rPr>
              <a:t>USB 2.0</a:t>
            </a:r>
          </a:p>
          <a:p>
            <a:pPr algn="r"/>
            <a:r>
              <a:rPr lang="en-US" sz="1000" dirty="0">
                <a:solidFill>
                  <a:schemeClr val="tx1"/>
                </a:solidFill>
                <a:latin typeface="Arial Regular"/>
              </a:rPr>
              <a:t>Ports</a:t>
            </a:r>
          </a:p>
        </p:txBody>
      </p:sp>
      <p:pic>
        <p:nvPicPr>
          <p:cNvPr id="98" name="Picture 1">
            <a:extLst>
              <a:ext uri="{FF2B5EF4-FFF2-40B4-BE49-F238E27FC236}">
                <a16:creationId xmlns:a16="http://schemas.microsoft.com/office/drawing/2014/main" id="{63E6A6DC-05FD-4EF6-A2F9-189FB15FEA7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1308" y="636049"/>
            <a:ext cx="4949174" cy="183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0154E1-97D1-439A-9943-E6A1EB668097}"/>
              </a:ext>
            </a:extLst>
          </p:cNvPr>
          <p:cNvSpPr txBox="1"/>
          <p:nvPr/>
        </p:nvSpPr>
        <p:spPr>
          <a:xfrm>
            <a:off x="8385870" y="2401318"/>
            <a:ext cx="396262" cy="230832"/>
          </a:xfrm>
          <a:prstGeom prst="rect">
            <a:avLst/>
          </a:prstGeom>
          <a:noFill/>
        </p:spPr>
        <p:txBody>
          <a:bodyPr wrap="none" rtlCol="0">
            <a:spAutoFit/>
          </a:bodyPr>
          <a:lstStyle/>
          <a:p>
            <a:r>
              <a:rPr lang="en-US" sz="900" dirty="0">
                <a:latin typeface="Arial Regular"/>
              </a:rPr>
              <a:t>C12</a:t>
            </a:r>
          </a:p>
        </p:txBody>
      </p:sp>
      <p:sp>
        <p:nvSpPr>
          <p:cNvPr id="13" name="TextBox 12">
            <a:extLst>
              <a:ext uri="{FF2B5EF4-FFF2-40B4-BE49-F238E27FC236}">
                <a16:creationId xmlns:a16="http://schemas.microsoft.com/office/drawing/2014/main" id="{85DA0F73-2687-484A-9CA3-79517D5D3D2C}"/>
              </a:ext>
            </a:extLst>
          </p:cNvPr>
          <p:cNvSpPr txBox="1"/>
          <p:nvPr/>
        </p:nvSpPr>
        <p:spPr>
          <a:xfrm>
            <a:off x="4747936" y="2401318"/>
            <a:ext cx="332142" cy="230832"/>
          </a:xfrm>
          <a:prstGeom prst="rect">
            <a:avLst/>
          </a:prstGeom>
          <a:noFill/>
        </p:spPr>
        <p:txBody>
          <a:bodyPr wrap="none" rtlCol="0">
            <a:spAutoFit/>
          </a:bodyPr>
          <a:lstStyle/>
          <a:p>
            <a:r>
              <a:rPr lang="en-US" sz="900" dirty="0">
                <a:latin typeface="Arial Regular"/>
              </a:rPr>
              <a:t>C2</a:t>
            </a:r>
          </a:p>
        </p:txBody>
      </p:sp>
      <p:sp>
        <p:nvSpPr>
          <p:cNvPr id="14" name="TextBox 13">
            <a:extLst>
              <a:ext uri="{FF2B5EF4-FFF2-40B4-BE49-F238E27FC236}">
                <a16:creationId xmlns:a16="http://schemas.microsoft.com/office/drawing/2014/main" id="{FBC5D97B-ABCE-4A70-83C2-0C66431A466B}"/>
              </a:ext>
            </a:extLst>
          </p:cNvPr>
          <p:cNvSpPr txBox="1"/>
          <p:nvPr/>
        </p:nvSpPr>
        <p:spPr>
          <a:xfrm>
            <a:off x="4456029" y="2401318"/>
            <a:ext cx="409086" cy="369332"/>
          </a:xfrm>
          <a:prstGeom prst="rect">
            <a:avLst/>
          </a:prstGeom>
          <a:noFill/>
        </p:spPr>
        <p:txBody>
          <a:bodyPr wrap="none" rtlCol="0">
            <a:spAutoFit/>
          </a:bodyPr>
          <a:lstStyle/>
          <a:p>
            <a:r>
              <a:rPr lang="en-US" sz="900" dirty="0">
                <a:latin typeface="Arial Regular"/>
              </a:rPr>
              <a:t>C1</a:t>
            </a:r>
          </a:p>
          <a:p>
            <a:r>
              <a:rPr lang="en-US" sz="900" dirty="0">
                <a:latin typeface="Arial Regular"/>
              </a:rPr>
              <a:t>FSP</a:t>
            </a:r>
          </a:p>
        </p:txBody>
      </p:sp>
      <p:sp>
        <p:nvSpPr>
          <p:cNvPr id="9" name="TextBox 8">
            <a:extLst>
              <a:ext uri="{FF2B5EF4-FFF2-40B4-BE49-F238E27FC236}">
                <a16:creationId xmlns:a16="http://schemas.microsoft.com/office/drawing/2014/main" id="{E45A964B-066D-4084-97D0-EF3310465B56}"/>
              </a:ext>
            </a:extLst>
          </p:cNvPr>
          <p:cNvSpPr txBox="1"/>
          <p:nvPr/>
        </p:nvSpPr>
        <p:spPr>
          <a:xfrm>
            <a:off x="5938624" y="449667"/>
            <a:ext cx="1406154" cy="300082"/>
          </a:xfrm>
          <a:prstGeom prst="rect">
            <a:avLst/>
          </a:prstGeom>
          <a:noFill/>
        </p:spPr>
        <p:txBody>
          <a:bodyPr wrap="none" rtlCol="0">
            <a:spAutoFit/>
          </a:bodyPr>
          <a:lstStyle/>
          <a:p>
            <a:r>
              <a:rPr lang="en-US" dirty="0">
                <a:latin typeface="Arial Regular"/>
              </a:rPr>
              <a:t>E950 Rear view</a:t>
            </a:r>
          </a:p>
        </p:txBody>
      </p:sp>
      <p:sp>
        <p:nvSpPr>
          <p:cNvPr id="19" name="TextBox 18">
            <a:extLst>
              <a:ext uri="{FF2B5EF4-FFF2-40B4-BE49-F238E27FC236}">
                <a16:creationId xmlns:a16="http://schemas.microsoft.com/office/drawing/2014/main" id="{D8B55A69-1451-49FC-A187-F4083E794E89}"/>
              </a:ext>
            </a:extLst>
          </p:cNvPr>
          <p:cNvSpPr txBox="1"/>
          <p:nvPr/>
        </p:nvSpPr>
        <p:spPr>
          <a:xfrm>
            <a:off x="4984727" y="2401318"/>
            <a:ext cx="328936" cy="230832"/>
          </a:xfrm>
          <a:prstGeom prst="rect">
            <a:avLst/>
          </a:prstGeom>
          <a:noFill/>
        </p:spPr>
        <p:txBody>
          <a:bodyPr wrap="none" rtlCol="0">
            <a:spAutoFit/>
          </a:bodyPr>
          <a:lstStyle/>
          <a:p>
            <a:r>
              <a:rPr lang="en-US" sz="900" dirty="0">
                <a:latin typeface="Arial Regular"/>
              </a:rPr>
              <a:t>C3</a:t>
            </a:r>
          </a:p>
        </p:txBody>
      </p:sp>
      <p:sp>
        <p:nvSpPr>
          <p:cNvPr id="20" name="TextBox 19">
            <a:extLst>
              <a:ext uri="{FF2B5EF4-FFF2-40B4-BE49-F238E27FC236}">
                <a16:creationId xmlns:a16="http://schemas.microsoft.com/office/drawing/2014/main" id="{4AF89A28-C738-468D-8D7A-DDF8058F50C3}"/>
              </a:ext>
            </a:extLst>
          </p:cNvPr>
          <p:cNvSpPr txBox="1"/>
          <p:nvPr/>
        </p:nvSpPr>
        <p:spPr>
          <a:xfrm>
            <a:off x="5250590" y="2401318"/>
            <a:ext cx="328936" cy="230832"/>
          </a:xfrm>
          <a:prstGeom prst="rect">
            <a:avLst/>
          </a:prstGeom>
          <a:noFill/>
        </p:spPr>
        <p:txBody>
          <a:bodyPr wrap="none" rtlCol="0">
            <a:spAutoFit/>
          </a:bodyPr>
          <a:lstStyle/>
          <a:p>
            <a:r>
              <a:rPr lang="en-US" sz="900" dirty="0">
                <a:latin typeface="Arial Regular"/>
              </a:rPr>
              <a:t>C4</a:t>
            </a:r>
          </a:p>
        </p:txBody>
      </p:sp>
      <p:sp>
        <p:nvSpPr>
          <p:cNvPr id="21" name="TextBox 20">
            <a:extLst>
              <a:ext uri="{FF2B5EF4-FFF2-40B4-BE49-F238E27FC236}">
                <a16:creationId xmlns:a16="http://schemas.microsoft.com/office/drawing/2014/main" id="{54D05E4A-5DDD-4AD6-8873-FBF509AA3285}"/>
              </a:ext>
            </a:extLst>
          </p:cNvPr>
          <p:cNvSpPr txBox="1"/>
          <p:nvPr/>
        </p:nvSpPr>
        <p:spPr>
          <a:xfrm>
            <a:off x="5516453" y="2401318"/>
            <a:ext cx="328936" cy="230832"/>
          </a:xfrm>
          <a:prstGeom prst="rect">
            <a:avLst/>
          </a:prstGeom>
          <a:noFill/>
        </p:spPr>
        <p:txBody>
          <a:bodyPr wrap="none" rtlCol="0">
            <a:spAutoFit/>
          </a:bodyPr>
          <a:lstStyle/>
          <a:p>
            <a:r>
              <a:rPr lang="en-US" sz="900" dirty="0">
                <a:latin typeface="Arial Regular"/>
              </a:rPr>
              <a:t>C5</a:t>
            </a:r>
          </a:p>
        </p:txBody>
      </p:sp>
      <p:sp>
        <p:nvSpPr>
          <p:cNvPr id="22" name="TextBox 21">
            <a:extLst>
              <a:ext uri="{FF2B5EF4-FFF2-40B4-BE49-F238E27FC236}">
                <a16:creationId xmlns:a16="http://schemas.microsoft.com/office/drawing/2014/main" id="{39AE7958-6425-403C-A181-AE29E6384BFB}"/>
              </a:ext>
            </a:extLst>
          </p:cNvPr>
          <p:cNvSpPr txBox="1"/>
          <p:nvPr/>
        </p:nvSpPr>
        <p:spPr>
          <a:xfrm>
            <a:off x="5781996" y="2401318"/>
            <a:ext cx="328936" cy="230832"/>
          </a:xfrm>
          <a:prstGeom prst="rect">
            <a:avLst/>
          </a:prstGeom>
          <a:noFill/>
        </p:spPr>
        <p:txBody>
          <a:bodyPr wrap="none" rtlCol="0">
            <a:spAutoFit/>
          </a:bodyPr>
          <a:lstStyle/>
          <a:p>
            <a:r>
              <a:rPr lang="en-US" sz="900" dirty="0">
                <a:latin typeface="Arial Regular"/>
              </a:rPr>
              <a:t>C6</a:t>
            </a:r>
          </a:p>
        </p:txBody>
      </p:sp>
      <p:sp>
        <p:nvSpPr>
          <p:cNvPr id="24" name="TextBox 23">
            <a:extLst>
              <a:ext uri="{FF2B5EF4-FFF2-40B4-BE49-F238E27FC236}">
                <a16:creationId xmlns:a16="http://schemas.microsoft.com/office/drawing/2014/main" id="{6F921F34-3D5E-47B4-9206-A8F77DB6E5AB}"/>
              </a:ext>
            </a:extLst>
          </p:cNvPr>
          <p:cNvSpPr txBox="1"/>
          <p:nvPr/>
        </p:nvSpPr>
        <p:spPr>
          <a:xfrm>
            <a:off x="7126673" y="2401318"/>
            <a:ext cx="328936" cy="230832"/>
          </a:xfrm>
          <a:prstGeom prst="rect">
            <a:avLst/>
          </a:prstGeom>
          <a:noFill/>
        </p:spPr>
        <p:txBody>
          <a:bodyPr wrap="none" rtlCol="0">
            <a:spAutoFit/>
          </a:bodyPr>
          <a:lstStyle/>
          <a:p>
            <a:r>
              <a:rPr lang="en-US" sz="900" dirty="0">
                <a:latin typeface="Arial Regular"/>
              </a:rPr>
              <a:t>C7</a:t>
            </a:r>
          </a:p>
        </p:txBody>
      </p:sp>
      <p:sp>
        <p:nvSpPr>
          <p:cNvPr id="28" name="TextBox 27">
            <a:extLst>
              <a:ext uri="{FF2B5EF4-FFF2-40B4-BE49-F238E27FC236}">
                <a16:creationId xmlns:a16="http://schemas.microsoft.com/office/drawing/2014/main" id="{C8C37CE1-01A1-4FEA-A7D8-DE30BCF7A9BB}"/>
              </a:ext>
            </a:extLst>
          </p:cNvPr>
          <p:cNvSpPr txBox="1"/>
          <p:nvPr/>
        </p:nvSpPr>
        <p:spPr>
          <a:xfrm>
            <a:off x="7392536" y="2401318"/>
            <a:ext cx="328936" cy="230832"/>
          </a:xfrm>
          <a:prstGeom prst="rect">
            <a:avLst/>
          </a:prstGeom>
          <a:noFill/>
        </p:spPr>
        <p:txBody>
          <a:bodyPr wrap="none" rtlCol="0">
            <a:spAutoFit/>
          </a:bodyPr>
          <a:lstStyle/>
          <a:p>
            <a:r>
              <a:rPr lang="en-US" sz="900" dirty="0">
                <a:latin typeface="Arial Regular"/>
              </a:rPr>
              <a:t>C8</a:t>
            </a:r>
          </a:p>
        </p:txBody>
      </p:sp>
      <p:sp>
        <p:nvSpPr>
          <p:cNvPr id="29" name="TextBox 28">
            <a:extLst>
              <a:ext uri="{FF2B5EF4-FFF2-40B4-BE49-F238E27FC236}">
                <a16:creationId xmlns:a16="http://schemas.microsoft.com/office/drawing/2014/main" id="{7FC90024-D1EF-4692-8896-2A7B7182E086}"/>
              </a:ext>
            </a:extLst>
          </p:cNvPr>
          <p:cNvSpPr txBox="1"/>
          <p:nvPr/>
        </p:nvSpPr>
        <p:spPr>
          <a:xfrm>
            <a:off x="7626329" y="2401318"/>
            <a:ext cx="328936" cy="230832"/>
          </a:xfrm>
          <a:prstGeom prst="rect">
            <a:avLst/>
          </a:prstGeom>
          <a:noFill/>
        </p:spPr>
        <p:txBody>
          <a:bodyPr wrap="none" rtlCol="0">
            <a:spAutoFit/>
          </a:bodyPr>
          <a:lstStyle/>
          <a:p>
            <a:r>
              <a:rPr lang="en-US" sz="900" dirty="0">
                <a:latin typeface="Arial Regular"/>
              </a:rPr>
              <a:t>C9</a:t>
            </a:r>
          </a:p>
        </p:txBody>
      </p:sp>
      <p:sp>
        <p:nvSpPr>
          <p:cNvPr id="30" name="TextBox 29">
            <a:extLst>
              <a:ext uri="{FF2B5EF4-FFF2-40B4-BE49-F238E27FC236}">
                <a16:creationId xmlns:a16="http://schemas.microsoft.com/office/drawing/2014/main" id="{AF74ACC6-1E94-441A-B9BC-6E24621075A7}"/>
              </a:ext>
            </a:extLst>
          </p:cNvPr>
          <p:cNvSpPr txBox="1"/>
          <p:nvPr/>
        </p:nvSpPr>
        <p:spPr>
          <a:xfrm>
            <a:off x="8113977" y="2401318"/>
            <a:ext cx="397866" cy="230832"/>
          </a:xfrm>
          <a:prstGeom prst="rect">
            <a:avLst/>
          </a:prstGeom>
          <a:noFill/>
        </p:spPr>
        <p:txBody>
          <a:bodyPr wrap="none" rtlCol="0">
            <a:spAutoFit/>
          </a:bodyPr>
          <a:lstStyle/>
          <a:p>
            <a:r>
              <a:rPr lang="en-US" sz="900" dirty="0">
                <a:latin typeface="Arial Regular"/>
              </a:rPr>
              <a:t>C11</a:t>
            </a:r>
          </a:p>
        </p:txBody>
      </p:sp>
      <p:sp>
        <p:nvSpPr>
          <p:cNvPr id="31" name="TextBox 30">
            <a:extLst>
              <a:ext uri="{FF2B5EF4-FFF2-40B4-BE49-F238E27FC236}">
                <a16:creationId xmlns:a16="http://schemas.microsoft.com/office/drawing/2014/main" id="{B49F2FEE-D53F-4FD0-B1F1-0F28E661FD95}"/>
              </a:ext>
            </a:extLst>
          </p:cNvPr>
          <p:cNvSpPr txBox="1"/>
          <p:nvPr/>
        </p:nvSpPr>
        <p:spPr>
          <a:xfrm>
            <a:off x="7857959" y="2401318"/>
            <a:ext cx="397866" cy="230832"/>
          </a:xfrm>
          <a:prstGeom prst="rect">
            <a:avLst/>
          </a:prstGeom>
          <a:noFill/>
        </p:spPr>
        <p:txBody>
          <a:bodyPr wrap="none" rtlCol="0">
            <a:spAutoFit/>
          </a:bodyPr>
          <a:lstStyle/>
          <a:p>
            <a:r>
              <a:rPr lang="en-US" sz="900" dirty="0">
                <a:latin typeface="Arial Regular"/>
              </a:rPr>
              <a:t>C10</a:t>
            </a:r>
          </a:p>
        </p:txBody>
      </p:sp>
      <p:graphicFrame>
        <p:nvGraphicFramePr>
          <p:cNvPr id="32" name="Table 31">
            <a:extLst>
              <a:ext uri="{FF2B5EF4-FFF2-40B4-BE49-F238E27FC236}">
                <a16:creationId xmlns:a16="http://schemas.microsoft.com/office/drawing/2014/main" id="{49BAB3EA-030A-41DD-A467-E7151F6F662F}"/>
              </a:ext>
            </a:extLst>
          </p:cNvPr>
          <p:cNvGraphicFramePr>
            <a:graphicFrameLocks noGrp="1"/>
          </p:cNvGraphicFramePr>
          <p:nvPr>
            <p:extLst/>
          </p:nvPr>
        </p:nvGraphicFramePr>
        <p:xfrm>
          <a:off x="4038856" y="3008279"/>
          <a:ext cx="4956067" cy="868680"/>
        </p:xfrm>
        <a:graphic>
          <a:graphicData uri="http://schemas.openxmlformats.org/drawingml/2006/table">
            <a:tbl>
              <a:tblPr firstRow="1" bandRow="1">
                <a:tableStyleId>{21E4AEA4-8DFA-4A89-87EB-49C32662AFE0}</a:tableStyleId>
              </a:tblPr>
              <a:tblGrid>
                <a:gridCol w="639567">
                  <a:extLst>
                    <a:ext uri="{9D8B030D-6E8A-4147-A177-3AD203B41FA5}">
                      <a16:colId xmlns:a16="http://schemas.microsoft.com/office/drawing/2014/main" val="1454937157"/>
                    </a:ext>
                  </a:extLst>
                </a:gridCol>
                <a:gridCol w="1020011">
                  <a:extLst>
                    <a:ext uri="{9D8B030D-6E8A-4147-A177-3AD203B41FA5}">
                      <a16:colId xmlns:a16="http://schemas.microsoft.com/office/drawing/2014/main" val="2870583068"/>
                    </a:ext>
                  </a:extLst>
                </a:gridCol>
                <a:gridCol w="1729913">
                  <a:extLst>
                    <a:ext uri="{9D8B030D-6E8A-4147-A177-3AD203B41FA5}">
                      <a16:colId xmlns:a16="http://schemas.microsoft.com/office/drawing/2014/main" val="3591400065"/>
                    </a:ext>
                  </a:extLst>
                </a:gridCol>
                <a:gridCol w="1566576">
                  <a:extLst>
                    <a:ext uri="{9D8B030D-6E8A-4147-A177-3AD203B41FA5}">
                      <a16:colId xmlns:a16="http://schemas.microsoft.com/office/drawing/2014/main" val="3762195239"/>
                    </a:ext>
                  </a:extLst>
                </a:gridCol>
              </a:tblGrid>
              <a:tr h="368935">
                <a:tc>
                  <a:txBody>
                    <a:bodyPr/>
                    <a:lstStyle/>
                    <a:p>
                      <a:pPr algn="ctr"/>
                      <a:r>
                        <a:rPr lang="en-US" sz="1050" b="0" i="0" dirty="0" err="1">
                          <a:latin typeface="Arial Regular"/>
                        </a:rPr>
                        <a:t>Num</a:t>
                      </a:r>
                      <a:r>
                        <a:rPr lang="en-US" sz="1050" b="1" dirty="0"/>
                        <a:t> of CPUs</a:t>
                      </a:r>
                    </a:p>
                  </a:txBody>
                  <a:tcPr>
                    <a:solidFill>
                      <a:srgbClr val="438BFF"/>
                    </a:solidFill>
                  </a:tcPr>
                </a:tc>
                <a:tc>
                  <a:txBody>
                    <a:bodyPr/>
                    <a:lstStyle/>
                    <a:p>
                      <a:pPr algn="ctr"/>
                      <a:r>
                        <a:rPr lang="en-US" sz="1050" b="0" i="0" dirty="0">
                          <a:latin typeface="Arial Regular"/>
                        </a:rPr>
                        <a:t>Max Drawers  (EMX0)</a:t>
                      </a:r>
                      <a:endParaRPr lang="en-US" sz="1050" b="1" dirty="0"/>
                    </a:p>
                  </a:txBody>
                  <a:tcPr>
                    <a:solidFill>
                      <a:srgbClr val="438B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latin typeface="Arial Regular"/>
                        </a:rPr>
                        <a:t>Max Fanout Modules (EMXF, 6 slots each)</a:t>
                      </a:r>
                      <a:endParaRPr lang="en-US" sz="1050" b="1" dirty="0"/>
                    </a:p>
                  </a:txBody>
                  <a:tcPr>
                    <a:solidFill>
                      <a:srgbClr val="438BFF"/>
                    </a:solidFill>
                  </a:tcPr>
                </a:tc>
                <a:tc>
                  <a:txBody>
                    <a:bodyPr/>
                    <a:lstStyle/>
                    <a:p>
                      <a:pPr algn="ctr"/>
                      <a:r>
                        <a:rPr lang="en-US" sz="1050" b="0" i="0" dirty="0">
                          <a:latin typeface="Arial Regular"/>
                        </a:rPr>
                        <a:t>Total PCIe Slots</a:t>
                      </a:r>
                    </a:p>
                    <a:p>
                      <a:pPr algn="ctr"/>
                      <a:r>
                        <a:rPr lang="en-US" sz="1050" b="1" dirty="0"/>
                        <a:t>Internal and External</a:t>
                      </a:r>
                    </a:p>
                  </a:txBody>
                  <a:tcPr>
                    <a:solidFill>
                      <a:srgbClr val="438BFF"/>
                    </a:solidFill>
                  </a:tcPr>
                </a:tc>
                <a:extLst>
                  <a:ext uri="{0D108BD9-81ED-4DB2-BD59-A6C34878D82A}">
                    <a16:rowId xmlns:a16="http://schemas.microsoft.com/office/drawing/2014/main" val="2064537634"/>
                  </a:ext>
                </a:extLst>
              </a:tr>
              <a:tr h="0">
                <a:tc>
                  <a:txBody>
                    <a:bodyPr/>
                    <a:lstStyle/>
                    <a:p>
                      <a:pPr algn="ctr"/>
                      <a:r>
                        <a:rPr lang="en-US" sz="900" b="0" i="0" dirty="0">
                          <a:latin typeface="Arial Regular"/>
                        </a:rPr>
                        <a:t>2</a:t>
                      </a:r>
                    </a:p>
                  </a:txBody>
                  <a:tcPr/>
                </a:tc>
                <a:tc>
                  <a:txBody>
                    <a:bodyPr/>
                    <a:lstStyle/>
                    <a:p>
                      <a:pPr algn="ctr"/>
                      <a:r>
                        <a:rPr lang="en-US" sz="900" b="0" i="0" dirty="0">
                          <a:latin typeface="Arial Regular"/>
                        </a:rPr>
                        <a:t>2</a:t>
                      </a:r>
                    </a:p>
                  </a:txBody>
                  <a:tcPr/>
                </a:tc>
                <a:tc>
                  <a:txBody>
                    <a:bodyPr/>
                    <a:lstStyle/>
                    <a:p>
                      <a:pPr algn="ctr"/>
                      <a:r>
                        <a:rPr lang="en-US" sz="900" b="0" i="0" dirty="0">
                          <a:latin typeface="Arial Regular"/>
                        </a:rPr>
                        <a:t>4</a:t>
                      </a:r>
                    </a:p>
                  </a:txBody>
                  <a:tcPr/>
                </a:tc>
                <a:tc>
                  <a:txBody>
                    <a:bodyPr/>
                    <a:lstStyle/>
                    <a:p>
                      <a:pPr algn="ctr"/>
                      <a:r>
                        <a:rPr lang="en-US" sz="900" b="0" i="0" dirty="0">
                          <a:latin typeface="Arial Regular"/>
                        </a:rPr>
                        <a:t>27</a:t>
                      </a:r>
                    </a:p>
                  </a:txBody>
                  <a:tcPr/>
                </a:tc>
                <a:extLst>
                  <a:ext uri="{0D108BD9-81ED-4DB2-BD59-A6C34878D82A}">
                    <a16:rowId xmlns:a16="http://schemas.microsoft.com/office/drawing/2014/main" val="1435365179"/>
                  </a:ext>
                </a:extLst>
              </a:tr>
              <a:tr h="221361">
                <a:tc>
                  <a:txBody>
                    <a:bodyPr/>
                    <a:lstStyle/>
                    <a:p>
                      <a:pPr algn="ctr"/>
                      <a:r>
                        <a:rPr lang="en-US" sz="900" b="0" i="0" dirty="0">
                          <a:latin typeface="Arial Regular"/>
                        </a:rPr>
                        <a:t>4</a:t>
                      </a:r>
                    </a:p>
                  </a:txBody>
                  <a:tcPr/>
                </a:tc>
                <a:tc>
                  <a:txBody>
                    <a:bodyPr/>
                    <a:lstStyle/>
                    <a:p>
                      <a:pPr algn="ctr"/>
                      <a:r>
                        <a:rPr lang="en-US" sz="900" b="0" i="0" dirty="0">
                          <a:latin typeface="Arial Regular"/>
                        </a:rPr>
                        <a:t>2</a:t>
                      </a:r>
                    </a:p>
                  </a:txBody>
                  <a:tcPr/>
                </a:tc>
                <a:tc>
                  <a:txBody>
                    <a:bodyPr/>
                    <a:lstStyle/>
                    <a:p>
                      <a:pPr algn="ctr"/>
                      <a:r>
                        <a:rPr lang="en-US" sz="900" b="0" i="0" dirty="0">
                          <a:latin typeface="Arial Regular"/>
                        </a:rPr>
                        <a:t>4</a:t>
                      </a:r>
                    </a:p>
                  </a:txBody>
                  <a:tcPr/>
                </a:tc>
                <a:tc>
                  <a:txBody>
                    <a:bodyPr/>
                    <a:lstStyle/>
                    <a:p>
                      <a:pPr algn="ctr"/>
                      <a:r>
                        <a:rPr lang="en-US" sz="900" b="0" i="0" dirty="0">
                          <a:latin typeface="Arial Regular"/>
                        </a:rPr>
                        <a:t>31</a:t>
                      </a:r>
                    </a:p>
                  </a:txBody>
                  <a:tcPr/>
                </a:tc>
                <a:extLst>
                  <a:ext uri="{0D108BD9-81ED-4DB2-BD59-A6C34878D82A}">
                    <a16:rowId xmlns:a16="http://schemas.microsoft.com/office/drawing/2014/main" val="2334287002"/>
                  </a:ext>
                </a:extLst>
              </a:tr>
            </a:tbl>
          </a:graphicData>
        </a:graphic>
      </p:graphicFrame>
      <p:graphicFrame>
        <p:nvGraphicFramePr>
          <p:cNvPr id="34" name="Table 33">
            <a:extLst>
              <a:ext uri="{FF2B5EF4-FFF2-40B4-BE49-F238E27FC236}">
                <a16:creationId xmlns:a16="http://schemas.microsoft.com/office/drawing/2014/main" id="{845FF298-5F8C-43AD-829E-7BF1DB5017E2}"/>
              </a:ext>
            </a:extLst>
          </p:cNvPr>
          <p:cNvGraphicFramePr>
            <a:graphicFrameLocks noGrp="1"/>
          </p:cNvGraphicFramePr>
          <p:nvPr>
            <p:extLst/>
          </p:nvPr>
        </p:nvGraphicFramePr>
        <p:xfrm>
          <a:off x="4050067" y="4219679"/>
          <a:ext cx="4956067" cy="868680"/>
        </p:xfrm>
        <a:graphic>
          <a:graphicData uri="http://schemas.openxmlformats.org/drawingml/2006/table">
            <a:tbl>
              <a:tblPr firstRow="1" bandRow="1">
                <a:tableStyleId>{21E4AEA4-8DFA-4A89-87EB-49C32662AFE0}</a:tableStyleId>
              </a:tblPr>
              <a:tblGrid>
                <a:gridCol w="639567">
                  <a:extLst>
                    <a:ext uri="{9D8B030D-6E8A-4147-A177-3AD203B41FA5}">
                      <a16:colId xmlns:a16="http://schemas.microsoft.com/office/drawing/2014/main" val="1454937157"/>
                    </a:ext>
                  </a:extLst>
                </a:gridCol>
                <a:gridCol w="1020011">
                  <a:extLst>
                    <a:ext uri="{9D8B030D-6E8A-4147-A177-3AD203B41FA5}">
                      <a16:colId xmlns:a16="http://schemas.microsoft.com/office/drawing/2014/main" val="2870583068"/>
                    </a:ext>
                  </a:extLst>
                </a:gridCol>
                <a:gridCol w="1729913">
                  <a:extLst>
                    <a:ext uri="{9D8B030D-6E8A-4147-A177-3AD203B41FA5}">
                      <a16:colId xmlns:a16="http://schemas.microsoft.com/office/drawing/2014/main" val="3591400065"/>
                    </a:ext>
                  </a:extLst>
                </a:gridCol>
                <a:gridCol w="1566576">
                  <a:extLst>
                    <a:ext uri="{9D8B030D-6E8A-4147-A177-3AD203B41FA5}">
                      <a16:colId xmlns:a16="http://schemas.microsoft.com/office/drawing/2014/main" val="3762195239"/>
                    </a:ext>
                  </a:extLst>
                </a:gridCol>
              </a:tblGrid>
              <a:tr h="368935">
                <a:tc>
                  <a:txBody>
                    <a:bodyPr/>
                    <a:lstStyle/>
                    <a:p>
                      <a:pPr algn="ctr"/>
                      <a:r>
                        <a:rPr lang="en-US" sz="1050" b="0" i="0" dirty="0" err="1">
                          <a:latin typeface="Arial Regular"/>
                        </a:rPr>
                        <a:t>Num</a:t>
                      </a:r>
                      <a:r>
                        <a:rPr lang="en-US" sz="1050" b="1" dirty="0"/>
                        <a:t> of CPUs</a:t>
                      </a:r>
                    </a:p>
                  </a:txBody>
                  <a:tcPr>
                    <a:solidFill>
                      <a:srgbClr val="438BFF"/>
                    </a:solidFill>
                  </a:tcPr>
                </a:tc>
                <a:tc>
                  <a:txBody>
                    <a:bodyPr/>
                    <a:lstStyle/>
                    <a:p>
                      <a:pPr algn="ctr"/>
                      <a:r>
                        <a:rPr lang="en-US" sz="1050" b="0" i="0" dirty="0">
                          <a:latin typeface="Arial Regular"/>
                        </a:rPr>
                        <a:t>Max Drawers  (EMX0)</a:t>
                      </a:r>
                      <a:endParaRPr lang="en-US" sz="1050" b="1" dirty="0"/>
                    </a:p>
                  </a:txBody>
                  <a:tcPr>
                    <a:solidFill>
                      <a:srgbClr val="438B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latin typeface="Arial Regular"/>
                        </a:rPr>
                        <a:t>Max Fanout Modules (EMXF, 6 slots each)</a:t>
                      </a:r>
                      <a:endParaRPr lang="en-US" sz="1050" b="1" dirty="0"/>
                    </a:p>
                  </a:txBody>
                  <a:tcPr>
                    <a:solidFill>
                      <a:srgbClr val="438BFF"/>
                    </a:solidFill>
                  </a:tcPr>
                </a:tc>
                <a:tc>
                  <a:txBody>
                    <a:bodyPr/>
                    <a:lstStyle/>
                    <a:p>
                      <a:pPr algn="ctr"/>
                      <a:r>
                        <a:rPr lang="en-US" sz="1050" b="0" i="0" dirty="0">
                          <a:latin typeface="Arial Regular"/>
                        </a:rPr>
                        <a:t>Total PCIe Slots</a:t>
                      </a:r>
                    </a:p>
                    <a:p>
                      <a:pPr algn="ctr"/>
                      <a:r>
                        <a:rPr lang="en-US" sz="1050" b="1" dirty="0"/>
                        <a:t>Internal and External</a:t>
                      </a:r>
                    </a:p>
                  </a:txBody>
                  <a:tcPr>
                    <a:solidFill>
                      <a:srgbClr val="438BFF"/>
                    </a:solidFill>
                  </a:tcPr>
                </a:tc>
                <a:extLst>
                  <a:ext uri="{0D108BD9-81ED-4DB2-BD59-A6C34878D82A}">
                    <a16:rowId xmlns:a16="http://schemas.microsoft.com/office/drawing/2014/main" val="2064537634"/>
                  </a:ext>
                </a:extLst>
              </a:tr>
              <a:tr h="0">
                <a:tc>
                  <a:txBody>
                    <a:bodyPr/>
                    <a:lstStyle/>
                    <a:p>
                      <a:pPr algn="ctr"/>
                      <a:r>
                        <a:rPr lang="en-US" sz="900" b="0" i="0" dirty="0">
                          <a:latin typeface="Arial Regular"/>
                        </a:rPr>
                        <a:t>2</a:t>
                      </a:r>
                    </a:p>
                  </a:txBody>
                  <a:tcPr/>
                </a:tc>
                <a:tc>
                  <a:txBody>
                    <a:bodyPr/>
                    <a:lstStyle/>
                    <a:p>
                      <a:pPr algn="ctr"/>
                      <a:r>
                        <a:rPr lang="en-US" sz="900" b="0" i="0" dirty="0">
                          <a:latin typeface="Arial Regular"/>
                        </a:rPr>
                        <a:t>2</a:t>
                      </a:r>
                    </a:p>
                  </a:txBody>
                  <a:tcPr/>
                </a:tc>
                <a:tc>
                  <a:txBody>
                    <a:bodyPr/>
                    <a:lstStyle/>
                    <a:p>
                      <a:pPr algn="ctr"/>
                      <a:r>
                        <a:rPr lang="en-US" sz="900" b="0" i="0" dirty="0">
                          <a:latin typeface="Arial Regular"/>
                        </a:rPr>
                        <a:t>4</a:t>
                      </a:r>
                    </a:p>
                  </a:txBody>
                  <a:tcPr/>
                </a:tc>
                <a:tc>
                  <a:txBody>
                    <a:bodyPr/>
                    <a:lstStyle/>
                    <a:p>
                      <a:pPr algn="ctr"/>
                      <a:r>
                        <a:rPr lang="en-US" sz="900" b="0" i="0" dirty="0">
                          <a:latin typeface="Arial Regular"/>
                        </a:rPr>
                        <a:t>27</a:t>
                      </a:r>
                    </a:p>
                  </a:txBody>
                  <a:tcPr/>
                </a:tc>
                <a:extLst>
                  <a:ext uri="{0D108BD9-81ED-4DB2-BD59-A6C34878D82A}">
                    <a16:rowId xmlns:a16="http://schemas.microsoft.com/office/drawing/2014/main" val="1435365179"/>
                  </a:ext>
                </a:extLst>
              </a:tr>
              <a:tr h="221361">
                <a:tc>
                  <a:txBody>
                    <a:bodyPr/>
                    <a:lstStyle/>
                    <a:p>
                      <a:pPr algn="ctr"/>
                      <a:r>
                        <a:rPr lang="en-US" sz="900" b="0" i="0" dirty="0">
                          <a:latin typeface="Arial Regular"/>
                        </a:rPr>
                        <a:t>4</a:t>
                      </a:r>
                    </a:p>
                  </a:txBody>
                  <a:tcPr/>
                </a:tc>
                <a:tc>
                  <a:txBody>
                    <a:bodyPr/>
                    <a:lstStyle/>
                    <a:p>
                      <a:pPr algn="ctr"/>
                      <a:r>
                        <a:rPr lang="en-US" sz="900" b="0" i="0" dirty="0">
                          <a:latin typeface="Arial Regular"/>
                        </a:rPr>
                        <a:t>4</a:t>
                      </a:r>
                    </a:p>
                  </a:txBody>
                  <a:tcPr/>
                </a:tc>
                <a:tc>
                  <a:txBody>
                    <a:bodyPr/>
                    <a:lstStyle/>
                    <a:p>
                      <a:pPr algn="ctr"/>
                      <a:r>
                        <a:rPr lang="en-US" sz="900" b="0" i="0" dirty="0">
                          <a:latin typeface="Arial Regular"/>
                        </a:rPr>
                        <a:t>8</a:t>
                      </a:r>
                    </a:p>
                  </a:txBody>
                  <a:tcPr/>
                </a:tc>
                <a:tc>
                  <a:txBody>
                    <a:bodyPr/>
                    <a:lstStyle/>
                    <a:p>
                      <a:pPr algn="ctr"/>
                      <a:r>
                        <a:rPr lang="en-US" sz="900" b="0" i="0" dirty="0">
                          <a:latin typeface="Arial Regular"/>
                        </a:rPr>
                        <a:t>51</a:t>
                      </a:r>
                    </a:p>
                  </a:txBody>
                  <a:tcPr/>
                </a:tc>
                <a:extLst>
                  <a:ext uri="{0D108BD9-81ED-4DB2-BD59-A6C34878D82A}">
                    <a16:rowId xmlns:a16="http://schemas.microsoft.com/office/drawing/2014/main" val="2334287002"/>
                  </a:ext>
                </a:extLst>
              </a:tr>
            </a:tbl>
          </a:graphicData>
        </a:graphic>
      </p:graphicFrame>
      <p:sp>
        <p:nvSpPr>
          <p:cNvPr id="35" name="Text Box 97">
            <a:extLst>
              <a:ext uri="{FF2B5EF4-FFF2-40B4-BE49-F238E27FC236}">
                <a16:creationId xmlns:a16="http://schemas.microsoft.com/office/drawing/2014/main" id="{51C5BC42-106E-4535-89BF-3B08B59D6EF8}"/>
              </a:ext>
            </a:extLst>
          </p:cNvPr>
          <p:cNvSpPr txBox="1">
            <a:spLocks noChangeArrowheads="1"/>
          </p:cNvSpPr>
          <p:nvPr/>
        </p:nvSpPr>
        <p:spPr bwMode="auto">
          <a:xfrm>
            <a:off x="4050067" y="4004232"/>
            <a:ext cx="32813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b="1" dirty="0"/>
              <a:t>4Q 2018 - External PCIe Expansion Summary</a:t>
            </a:r>
          </a:p>
        </p:txBody>
      </p:sp>
    </p:spTree>
    <p:extLst>
      <p:ext uri="{BB962C8B-B14F-4D97-AF65-F5344CB8AC3E}">
        <p14:creationId xmlns:p14="http://schemas.microsoft.com/office/powerpoint/2010/main" val="224380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1168"/>
            <a:ext cx="6728012" cy="381000"/>
          </a:xfrm>
        </p:spPr>
        <p:txBody>
          <a:bodyPr anchor="ctr"/>
          <a:lstStyle/>
          <a:p>
            <a:r>
              <a:rPr lang="en-US" sz="2400" dirty="0"/>
              <a:t>Operating Systems and Firmware Stack Support</a:t>
            </a:r>
          </a:p>
        </p:txBody>
      </p:sp>
      <p:sp>
        <p:nvSpPr>
          <p:cNvPr id="2" name="Rectangle 1">
            <a:extLst>
              <a:ext uri="{FF2B5EF4-FFF2-40B4-BE49-F238E27FC236}">
                <a16:creationId xmlns:a16="http://schemas.microsoft.com/office/drawing/2014/main" id="{A40D1BE6-B03C-4E37-B6E6-27CC401F565D}"/>
              </a:ext>
            </a:extLst>
          </p:cNvPr>
          <p:cNvSpPr/>
          <p:nvPr/>
        </p:nvSpPr>
        <p:spPr>
          <a:xfrm>
            <a:off x="605566" y="804811"/>
            <a:ext cx="5974080" cy="3922612"/>
          </a:xfrm>
          <a:prstGeom prst="rect">
            <a:avLst/>
          </a:prstGeom>
        </p:spPr>
        <p:txBody>
          <a:bodyPr vert="horz" lIns="0" tIns="0" rIns="0" bIns="0" rtlCol="0">
            <a:noAutofit/>
          </a:bodyPr>
          <a:lstStyle/>
          <a:p>
            <a:pPr defTabSz="912813" fontAlgn="base">
              <a:spcBef>
                <a:spcPct val="15000"/>
              </a:spcBef>
              <a:spcAft>
                <a:spcPct val="5000"/>
              </a:spcAft>
              <a:buSzPct val="125000"/>
            </a:pPr>
            <a:r>
              <a:rPr lang="en-US" altLang="en-US" sz="1600" b="1" dirty="0">
                <a:solidFill>
                  <a:srgbClr val="000000"/>
                </a:solidFill>
              </a:rPr>
              <a:t>Operating System Support</a:t>
            </a:r>
            <a:endParaRPr lang="en-US" sz="1600" b="1" dirty="0">
              <a:solidFill>
                <a:srgbClr val="000000"/>
              </a:solidFill>
            </a:endParaRPr>
          </a:p>
          <a:p>
            <a:pPr marL="458788" lvl="1" indent="-285750" defTabSz="912813" fontAlgn="base">
              <a:spcBef>
                <a:spcPct val="15000"/>
              </a:spcBef>
              <a:spcAft>
                <a:spcPct val="5000"/>
              </a:spcAft>
              <a:buSzPct val="125000"/>
              <a:buFont typeface="Arial" panose="020B0604020202020204" pitchFamily="34" charset="0"/>
              <a:buChar char="‒"/>
            </a:pPr>
            <a:r>
              <a:rPr lang="en-US" sz="1600" dirty="0"/>
              <a:t>AIX 7.2 TL1, TL2</a:t>
            </a:r>
          </a:p>
          <a:p>
            <a:pPr marL="458788" lvl="1" indent="-285750" defTabSz="912813" fontAlgn="base">
              <a:spcBef>
                <a:spcPct val="15000"/>
              </a:spcBef>
              <a:spcAft>
                <a:spcPct val="5000"/>
              </a:spcAft>
              <a:buSzPct val="125000"/>
              <a:buFont typeface="Arial" panose="020B0604020202020204" pitchFamily="34" charset="0"/>
              <a:buChar char="‒"/>
            </a:pPr>
            <a:r>
              <a:rPr lang="en-US" sz="1600" dirty="0"/>
              <a:t>AIX 7.1 TL5 </a:t>
            </a:r>
          </a:p>
          <a:p>
            <a:pPr marL="458788" lvl="1" indent="-285750" defTabSz="912813" fontAlgn="base">
              <a:spcBef>
                <a:spcPct val="15000"/>
              </a:spcBef>
              <a:spcAft>
                <a:spcPct val="5000"/>
              </a:spcAft>
              <a:buSzPct val="125000"/>
              <a:buFont typeface="Arial" panose="020B0604020202020204" pitchFamily="34" charset="0"/>
              <a:buChar char="‒"/>
            </a:pPr>
            <a:r>
              <a:rPr lang="en-US" sz="1600" dirty="0"/>
              <a:t>AIX 6.1 TL9</a:t>
            </a:r>
            <a:endParaRPr lang="en-US" sz="1600" dirty="0">
              <a:solidFill>
                <a:srgbClr val="000000"/>
              </a:solidFill>
            </a:endParaRPr>
          </a:p>
          <a:p>
            <a:pPr marL="458788" lvl="1" indent="-285750" defTabSz="912813" fontAlgn="base">
              <a:spcBef>
                <a:spcPct val="15000"/>
              </a:spcBef>
              <a:spcAft>
                <a:spcPct val="5000"/>
              </a:spcAft>
              <a:buSzPct val="125000"/>
              <a:buFont typeface="Arial" panose="020B0604020202020204" pitchFamily="34" charset="0"/>
              <a:buChar char="‒"/>
            </a:pPr>
            <a:r>
              <a:rPr lang="pt-BR" sz="1600" dirty="0">
                <a:solidFill>
                  <a:srgbClr val="000000"/>
                </a:solidFill>
              </a:rPr>
              <a:t>VIOS 2.2.6.23 </a:t>
            </a:r>
          </a:p>
          <a:p>
            <a:pPr marL="458788" lvl="1" indent="-285750" defTabSz="912813" fontAlgn="base">
              <a:spcBef>
                <a:spcPct val="15000"/>
              </a:spcBef>
              <a:spcAft>
                <a:spcPct val="5000"/>
              </a:spcAft>
              <a:buSzPct val="125000"/>
              <a:buFont typeface="Arial" panose="020B0604020202020204" pitchFamily="34" charset="0"/>
              <a:buChar char="‒"/>
            </a:pPr>
            <a:r>
              <a:rPr lang="en-US" sz="1600" dirty="0">
                <a:solidFill>
                  <a:srgbClr val="000000"/>
                </a:solidFill>
              </a:rPr>
              <a:t>SLES 11 SP4 BE - for SAP HANA (p8compat mode)</a:t>
            </a:r>
            <a:endParaRPr lang="da-DK" altLang="en-US" sz="1600" dirty="0">
              <a:solidFill>
                <a:srgbClr val="000000"/>
              </a:solidFill>
            </a:endParaRPr>
          </a:p>
          <a:p>
            <a:pPr marL="458788" lvl="1" indent="-285750" defTabSz="912813" fontAlgn="base">
              <a:spcBef>
                <a:spcPct val="15000"/>
              </a:spcBef>
              <a:spcAft>
                <a:spcPct val="5000"/>
              </a:spcAft>
              <a:buSzPct val="125000"/>
              <a:buFont typeface="Arial" panose="020B0604020202020204" pitchFamily="34" charset="0"/>
              <a:buChar char="‒"/>
            </a:pPr>
            <a:r>
              <a:rPr lang="en-US" sz="1600" dirty="0">
                <a:solidFill>
                  <a:srgbClr val="000000"/>
                </a:solidFill>
              </a:rPr>
              <a:t>SLES 12 SP3 LE (limited p9 mode)</a:t>
            </a:r>
          </a:p>
          <a:p>
            <a:pPr marL="458788" lvl="1" indent="-285750" defTabSz="912813" fontAlgn="base">
              <a:spcBef>
                <a:spcPct val="15000"/>
              </a:spcBef>
              <a:spcAft>
                <a:spcPct val="5000"/>
              </a:spcAft>
              <a:buSzPct val="125000"/>
              <a:buFont typeface="Arial" panose="020B0604020202020204" pitchFamily="34" charset="0"/>
              <a:buChar char="‒"/>
            </a:pPr>
            <a:r>
              <a:rPr lang="en-US" sz="1600" dirty="0">
                <a:solidFill>
                  <a:srgbClr val="000000"/>
                </a:solidFill>
              </a:rPr>
              <a:t>SLES 15 LE (p9 mode)</a:t>
            </a:r>
          </a:p>
          <a:p>
            <a:pPr marL="458788" lvl="1" indent="-285750" defTabSz="912813" fontAlgn="base">
              <a:spcBef>
                <a:spcPct val="15000"/>
              </a:spcBef>
              <a:spcAft>
                <a:spcPct val="5000"/>
              </a:spcAft>
              <a:buSzPct val="125000"/>
              <a:buFont typeface="Arial" panose="020B0604020202020204" pitchFamily="34" charset="0"/>
              <a:buChar char="‒"/>
            </a:pPr>
            <a:r>
              <a:rPr lang="fr-FR" sz="1600" dirty="0">
                <a:solidFill>
                  <a:srgbClr val="000000"/>
                </a:solidFill>
              </a:rPr>
              <a:t>RHEL 7.5 LE for P8 (p8compat mode)</a:t>
            </a:r>
            <a:endParaRPr lang="en-US" altLang="en-US" sz="1600" dirty="0">
              <a:solidFill>
                <a:srgbClr val="000000"/>
              </a:solidFill>
            </a:endParaRPr>
          </a:p>
          <a:p>
            <a:pPr marL="458788" lvl="1" indent="-285750" defTabSz="912813" fontAlgn="base">
              <a:spcBef>
                <a:spcPct val="15000"/>
              </a:spcBef>
              <a:spcAft>
                <a:spcPct val="5000"/>
              </a:spcAft>
              <a:buSzPct val="125000"/>
              <a:buFont typeface="Arial" panose="020B0604020202020204" pitchFamily="34" charset="0"/>
              <a:buChar char="‒"/>
            </a:pPr>
            <a:r>
              <a:rPr lang="en-US" altLang="en-US" sz="1600" dirty="0">
                <a:solidFill>
                  <a:srgbClr val="000000"/>
                </a:solidFill>
              </a:rPr>
              <a:t>Ubuntu </a:t>
            </a:r>
            <a:r>
              <a:rPr lang="pl-PL" sz="1600" dirty="0">
                <a:solidFill>
                  <a:srgbClr val="000000"/>
                </a:solidFill>
              </a:rPr>
              <a:t>16.04.4</a:t>
            </a:r>
            <a:r>
              <a:rPr lang="en-US" sz="1600" dirty="0">
                <a:solidFill>
                  <a:srgbClr val="000000"/>
                </a:solidFill>
              </a:rPr>
              <a:t> for P8 (p8compat mode)</a:t>
            </a:r>
            <a:endParaRPr lang="en-US" altLang="en-US" sz="1600" dirty="0">
              <a:solidFill>
                <a:srgbClr val="000000"/>
              </a:solidFill>
            </a:endParaRPr>
          </a:p>
          <a:p>
            <a:pPr defTabSz="912813" fontAlgn="base">
              <a:spcBef>
                <a:spcPct val="15000"/>
              </a:spcBef>
              <a:spcAft>
                <a:spcPct val="5000"/>
              </a:spcAft>
              <a:buSzPct val="125000"/>
            </a:pPr>
            <a:r>
              <a:rPr lang="en-US" altLang="en-US" sz="1600" b="1" dirty="0">
                <a:solidFill>
                  <a:srgbClr val="000000"/>
                </a:solidFill>
              </a:rPr>
              <a:t>Firmware Support</a:t>
            </a:r>
          </a:p>
          <a:p>
            <a:pPr marL="458788" lvl="1" indent="-285750" defTabSz="912813" fontAlgn="base">
              <a:spcBef>
                <a:spcPct val="15000"/>
              </a:spcBef>
              <a:spcAft>
                <a:spcPct val="5000"/>
              </a:spcAft>
              <a:buSzPct val="125000"/>
              <a:buFont typeface="Arial" panose="020B0604020202020204" pitchFamily="34" charset="0"/>
              <a:buChar char="‒"/>
            </a:pPr>
            <a:r>
              <a:rPr lang="en-US" altLang="en-US" sz="1600" dirty="0">
                <a:solidFill>
                  <a:srgbClr val="000000"/>
                </a:solidFill>
              </a:rPr>
              <a:t>FW920 / HMC920</a:t>
            </a:r>
          </a:p>
          <a:p>
            <a:pPr marL="458788" lvl="1" indent="-285750" defTabSz="912813" fontAlgn="base">
              <a:spcBef>
                <a:spcPct val="15000"/>
              </a:spcBef>
              <a:spcAft>
                <a:spcPct val="5000"/>
              </a:spcAft>
              <a:buSzPct val="125000"/>
              <a:buFont typeface="Arial" panose="020B0604020202020204" pitchFamily="34" charset="0"/>
              <a:buChar char="‒"/>
            </a:pPr>
            <a:r>
              <a:rPr lang="en-US" altLang="en-US" sz="1600" dirty="0" err="1">
                <a:solidFill>
                  <a:srgbClr val="000000"/>
                </a:solidFill>
              </a:rPr>
              <a:t>PowerVM</a:t>
            </a:r>
            <a:endParaRPr lang="en-US" altLang="en-US" sz="1600" dirty="0">
              <a:solidFill>
                <a:srgbClr val="000000"/>
              </a:solidFill>
            </a:endParaRPr>
          </a:p>
        </p:txBody>
      </p:sp>
    </p:spTree>
    <p:extLst>
      <p:ext uri="{BB962C8B-B14F-4D97-AF65-F5344CB8AC3E}">
        <p14:creationId xmlns:p14="http://schemas.microsoft.com/office/powerpoint/2010/main" val="23216983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9B3626-E550-46CF-B186-B8C23CC65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8872" y="0"/>
            <a:ext cx="4655127" cy="5143500"/>
          </a:xfrm>
          <a:prstGeom prst="rect">
            <a:avLst/>
          </a:prstGeom>
          <a:effectLst/>
        </p:spPr>
      </p:pic>
      <p:sp>
        <p:nvSpPr>
          <p:cNvPr id="20482" name="Title 1">
            <a:extLst>
              <a:ext uri="{FF2B5EF4-FFF2-40B4-BE49-F238E27FC236}">
                <a16:creationId xmlns:a16="http://schemas.microsoft.com/office/drawing/2014/main" id="{B2126614-A5A3-4AC9-8744-B2F03AE580B5}"/>
              </a:ext>
            </a:extLst>
          </p:cNvPr>
          <p:cNvSpPr>
            <a:spLocks noGrp="1"/>
          </p:cNvSpPr>
          <p:nvPr>
            <p:ph type="title"/>
          </p:nvPr>
        </p:nvSpPr>
        <p:spPr>
          <a:xfrm>
            <a:off x="228600" y="201168"/>
            <a:ext cx="6910754" cy="381000"/>
          </a:xfrm>
        </p:spPr>
        <p:txBody>
          <a:bodyPr/>
          <a:lstStyle/>
          <a:p>
            <a:pPr>
              <a:defRPr/>
            </a:pPr>
            <a:r>
              <a:rPr lang="en-US" altLang="en-US" dirty="0">
                <a:solidFill>
                  <a:schemeClr val="tx1"/>
                </a:solidFill>
              </a:rPr>
              <a:t>Part migration from </a:t>
            </a:r>
            <a:br>
              <a:rPr lang="en-US" altLang="en-US" dirty="0">
                <a:solidFill>
                  <a:schemeClr val="tx1"/>
                </a:solidFill>
              </a:rPr>
            </a:br>
            <a:r>
              <a:rPr lang="en-US" altLang="en-US" dirty="0">
                <a:solidFill>
                  <a:schemeClr val="tx1"/>
                </a:solidFill>
              </a:rPr>
              <a:t>E850</a:t>
            </a:r>
            <a:r>
              <a:rPr lang="en-US" altLang="en-US" dirty="0"/>
              <a:t> or </a:t>
            </a:r>
            <a:r>
              <a:rPr lang="en-US" altLang="en-US" dirty="0">
                <a:solidFill>
                  <a:schemeClr val="tx1"/>
                </a:solidFill>
              </a:rPr>
              <a:t>E850C to E950</a:t>
            </a:r>
          </a:p>
        </p:txBody>
      </p:sp>
      <p:sp>
        <p:nvSpPr>
          <p:cNvPr id="6" name="Rectangle 13">
            <a:extLst>
              <a:ext uri="{FF2B5EF4-FFF2-40B4-BE49-F238E27FC236}">
                <a16:creationId xmlns:a16="http://schemas.microsoft.com/office/drawing/2014/main" id="{9CEC3109-32CE-4064-B8AB-527D2992EE35}"/>
              </a:ext>
            </a:extLst>
          </p:cNvPr>
          <p:cNvSpPr>
            <a:spLocks noChangeArrowheads="1"/>
          </p:cNvSpPr>
          <p:nvPr/>
        </p:nvSpPr>
        <p:spPr bwMode="auto">
          <a:xfrm>
            <a:off x="228600" y="1100346"/>
            <a:ext cx="4158673" cy="33973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fontAlgn="base">
              <a:spcBef>
                <a:spcPct val="15000"/>
              </a:spcBef>
              <a:spcAft>
                <a:spcPct val="5000"/>
              </a:spcAft>
              <a:buSzPct val="125000"/>
            </a:pPr>
            <a:r>
              <a:rPr lang="en-US" sz="1600" dirty="0">
                <a:solidFill>
                  <a:srgbClr val="000000"/>
                </a:solidFill>
              </a:rPr>
              <a:t>E950 is a roll in / roll out replacement from E850 and E850C.</a:t>
            </a:r>
          </a:p>
          <a:p>
            <a:pPr marL="0" indent="0" fontAlgn="base">
              <a:spcBef>
                <a:spcPct val="15000"/>
              </a:spcBef>
              <a:spcAft>
                <a:spcPct val="5000"/>
              </a:spcAft>
              <a:buSzPct val="125000"/>
            </a:pPr>
            <a:endParaRPr lang="en-US" sz="1000" dirty="0">
              <a:solidFill>
                <a:srgbClr val="000000"/>
              </a:solidFill>
            </a:endParaRPr>
          </a:p>
          <a:p>
            <a:pPr marL="0" indent="0" fontAlgn="base">
              <a:spcBef>
                <a:spcPct val="15000"/>
              </a:spcBef>
              <a:spcAft>
                <a:spcPct val="5000"/>
              </a:spcAft>
              <a:buSzPct val="125000"/>
            </a:pPr>
            <a:r>
              <a:rPr lang="en-US" sz="1600" dirty="0">
                <a:solidFill>
                  <a:srgbClr val="000000"/>
                </a:solidFill>
              </a:rPr>
              <a:t>However, there are several components </a:t>
            </a:r>
            <a:br>
              <a:rPr lang="en-US" sz="1600" dirty="0">
                <a:solidFill>
                  <a:srgbClr val="000000"/>
                </a:solidFill>
              </a:rPr>
            </a:br>
            <a:r>
              <a:rPr lang="en-US" sz="1600" dirty="0">
                <a:solidFill>
                  <a:srgbClr val="000000"/>
                </a:solidFill>
              </a:rPr>
              <a:t>class that can be moved. </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rPr>
              <a:t>Power Supplies: Yes from E850C only</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rPr>
              <a:t>P8 IO adapters: Yes for legacy adapters </a:t>
            </a:r>
            <a:br>
              <a:rPr lang="en-US" sz="1400" dirty="0">
                <a:solidFill>
                  <a:srgbClr val="000000"/>
                </a:solidFill>
              </a:rPr>
            </a:br>
            <a:r>
              <a:rPr lang="en-US" sz="1400" dirty="0">
                <a:solidFill>
                  <a:srgbClr val="000000"/>
                </a:solidFill>
              </a:rPr>
              <a:t>that E950 supports</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rPr>
              <a:t>IBM SAS adapter: Yes for F/C EJ0K level </a:t>
            </a:r>
            <a:br>
              <a:rPr lang="en-US" sz="1400" dirty="0">
                <a:solidFill>
                  <a:srgbClr val="000000"/>
                </a:solidFill>
              </a:rPr>
            </a:br>
            <a:r>
              <a:rPr lang="en-US" sz="1400" dirty="0">
                <a:solidFill>
                  <a:srgbClr val="000000"/>
                </a:solidFill>
              </a:rPr>
              <a:t>in all PCIe slots; F/C EJ0J in all PCIe </a:t>
            </a:r>
            <a:br>
              <a:rPr lang="en-US" sz="1400" dirty="0">
                <a:solidFill>
                  <a:srgbClr val="000000"/>
                </a:solidFill>
              </a:rPr>
            </a:br>
            <a:r>
              <a:rPr lang="en-US" sz="1400" dirty="0">
                <a:solidFill>
                  <a:srgbClr val="000000"/>
                </a:solidFill>
              </a:rPr>
              <a:t>slots except C9 and C12</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rPr>
              <a:t>SAS HDD/SSD: Yes for the models that </a:t>
            </a:r>
            <a:br>
              <a:rPr lang="en-US" sz="1400" dirty="0">
                <a:solidFill>
                  <a:srgbClr val="000000"/>
                </a:solidFill>
              </a:rPr>
            </a:br>
            <a:r>
              <a:rPr lang="en-US" sz="1400" dirty="0">
                <a:solidFill>
                  <a:srgbClr val="000000"/>
                </a:solidFill>
              </a:rPr>
              <a:t>E950 supports </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rPr>
              <a:t>IO Drawer: Yes</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rPr>
              <a:t>DASD Drawers: Yes</a:t>
            </a:r>
          </a:p>
        </p:txBody>
      </p:sp>
    </p:spTree>
    <p:extLst>
      <p:ext uri="{BB962C8B-B14F-4D97-AF65-F5344CB8AC3E}">
        <p14:creationId xmlns:p14="http://schemas.microsoft.com/office/powerpoint/2010/main" val="411615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505091" y="955665"/>
            <a:ext cx="7278549" cy="2822972"/>
            <a:chOff x="0" y="229"/>
            <a:chExt cx="5257" cy="2371"/>
          </a:xfrm>
        </p:grpSpPr>
        <p:sp>
          <p:nvSpPr>
            <p:cNvPr id="5" name="Rectangle 6"/>
            <p:cNvSpPr>
              <a:spLocks/>
            </p:cNvSpPr>
            <p:nvPr/>
          </p:nvSpPr>
          <p:spPr bwMode="auto">
            <a:xfrm>
              <a:off x="0" y="1152"/>
              <a:ext cx="5257" cy="1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0479" bIns="0"/>
            <a:lstStyle/>
            <a:p>
              <a:pPr marL="29766" defTabSz="342900">
                <a:lnSpc>
                  <a:spcPct val="110000"/>
                </a:lnSpc>
              </a:pPr>
              <a:r>
                <a:rPr lang="en-US" sz="1600" dirty="0">
                  <a:solidFill>
                    <a:srgbClr val="000000"/>
                  </a:solidFill>
                  <a:ea typeface="MS PGothic" pitchFamily="34" charset="-128"/>
                  <a:cs typeface="Arial" charset="0"/>
                  <a:sym typeface="Arial" charset="0"/>
                </a:rPr>
                <a:t>buys one core of POWER9 performance - a processor core and 16GB of memory - on an IBM Power E950 using </a:t>
              </a:r>
              <a:r>
                <a:rPr lang="en-US" sz="1600" i="1" dirty="0">
                  <a:solidFill>
                    <a:srgbClr val="000000"/>
                  </a:solidFill>
                  <a:ea typeface="MS PGothic" pitchFamily="34" charset="-128"/>
                  <a:cs typeface="Arial" charset="0"/>
                  <a:sym typeface="Arial" charset="0"/>
                </a:rPr>
                <a:t>Elastic Capacity on Demand</a:t>
              </a:r>
              <a:r>
                <a:rPr lang="en-US" sz="1600" b="1" dirty="0">
                  <a:solidFill>
                    <a:srgbClr val="000000"/>
                  </a:solidFill>
                  <a:ea typeface="MS PGothic" pitchFamily="34" charset="-128"/>
                  <a:cs typeface="Arial" charset="0"/>
                  <a:sym typeface="Arial" charset="0"/>
                </a:rPr>
                <a:t>.</a:t>
              </a:r>
              <a:r>
                <a:rPr lang="en-US" sz="1600" dirty="0">
                  <a:solidFill>
                    <a:srgbClr val="000000"/>
                  </a:solidFill>
                  <a:ea typeface="MS PGothic" pitchFamily="34" charset="-128"/>
                  <a:cs typeface="Arial" charset="0"/>
                  <a:sym typeface="Arial" charset="0"/>
                </a:rPr>
                <a:t> </a:t>
              </a:r>
            </a:p>
            <a:p>
              <a:pPr marL="29766" defTabSz="342900">
                <a:lnSpc>
                  <a:spcPct val="110000"/>
                </a:lnSpc>
              </a:pPr>
              <a:endParaRPr lang="en-US" sz="1600" dirty="0">
                <a:solidFill>
                  <a:srgbClr val="000000"/>
                </a:solidFill>
                <a:ea typeface="MS PGothic" pitchFamily="34" charset="-128"/>
                <a:cs typeface="Arial" charset="0"/>
                <a:sym typeface="Arial" charset="0"/>
              </a:endParaRPr>
            </a:p>
            <a:p>
              <a:pPr marL="29766" defTabSz="342900">
                <a:lnSpc>
                  <a:spcPct val="110000"/>
                </a:lnSpc>
              </a:pPr>
              <a:r>
                <a:rPr lang="en-US" sz="1600" dirty="0">
                  <a:solidFill>
                    <a:srgbClr val="000000"/>
                  </a:solidFill>
                  <a:ea typeface="MS PGothic" pitchFamily="34" charset="-128"/>
                  <a:cs typeface="Arial" charset="0"/>
                  <a:sym typeface="Arial" charset="0"/>
                </a:rPr>
                <a:t>Activate an additional 2 processors and 16GB of memory for additional temporary capacity at around $50 for a M-F business week</a:t>
              </a:r>
              <a:r>
                <a:rPr lang="en-US" sz="1400" dirty="0">
                  <a:solidFill>
                    <a:srgbClr val="000000"/>
                  </a:solidFill>
                  <a:ea typeface="MS PGothic" pitchFamily="34" charset="-128"/>
                  <a:cs typeface="Arial" charset="0"/>
                  <a:sym typeface="Arial" charset="0"/>
                </a:rPr>
                <a:t>.</a:t>
              </a:r>
            </a:p>
          </p:txBody>
        </p:sp>
        <p:sp>
          <p:nvSpPr>
            <p:cNvPr id="6" name="Rectangle 7"/>
            <p:cNvSpPr>
              <a:spLocks/>
            </p:cNvSpPr>
            <p:nvPr/>
          </p:nvSpPr>
          <p:spPr bwMode="auto">
            <a:xfrm>
              <a:off x="0" y="229"/>
              <a:ext cx="2744" cy="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30479" bIns="0">
              <a:spAutoFit/>
            </a:bodyPr>
            <a:lstStyle/>
            <a:p>
              <a:pPr marL="29766" defTabSz="342900"/>
              <a:r>
                <a:rPr lang="en-US" sz="3600" dirty="0">
                  <a:solidFill>
                    <a:srgbClr val="69963A"/>
                  </a:solidFill>
                  <a:ea typeface="MS PGothic" pitchFamily="34" charset="-128"/>
                  <a:cs typeface="Arial" charset="0"/>
                  <a:sym typeface="Arial" charset="0"/>
                </a:rPr>
                <a:t>US</a:t>
              </a:r>
              <a:r>
                <a:rPr lang="en-US" sz="7200" dirty="0">
                  <a:solidFill>
                    <a:srgbClr val="69963A"/>
                  </a:solidFill>
                  <a:ea typeface="MS PGothic" pitchFamily="34" charset="-128"/>
                  <a:cs typeface="Arial" charset="0"/>
                  <a:sym typeface="Arial" charset="0"/>
                </a:rPr>
                <a:t>$5</a:t>
              </a:r>
              <a:r>
                <a:rPr lang="en-US" sz="3600" dirty="0">
                  <a:solidFill>
                    <a:srgbClr val="69963A"/>
                  </a:solidFill>
                  <a:ea typeface="MS PGothic" pitchFamily="34" charset="-128"/>
                  <a:cs typeface="Arial" charset="0"/>
                  <a:sym typeface="Arial" charset="0"/>
                </a:rPr>
                <a:t>per day</a:t>
              </a:r>
            </a:p>
          </p:txBody>
        </p:sp>
      </p:grpSp>
      <p:sp>
        <p:nvSpPr>
          <p:cNvPr id="7" name="Rectangle 8"/>
          <p:cNvSpPr>
            <a:spLocks/>
          </p:cNvSpPr>
          <p:nvPr/>
        </p:nvSpPr>
        <p:spPr bwMode="auto">
          <a:xfrm>
            <a:off x="1148238" y="804698"/>
            <a:ext cx="6076950" cy="5334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lIns="0" tIns="0" rIns="0" bIns="0" rtlCol="0" anchor="t" anchorCtr="0">
            <a:noAutofit/>
          </a:bodyPr>
          <a:lstStyle/>
          <a:p>
            <a:pPr defTabSz="457200">
              <a:lnSpc>
                <a:spcPct val="90000"/>
              </a:lnSpc>
              <a:spcBef>
                <a:spcPct val="0"/>
              </a:spcBef>
            </a:pPr>
            <a:endParaRPr lang="en-US" sz="2400" dirty="0">
              <a:ea typeface="Rockwell" charset="0"/>
              <a:cs typeface="Rockwell" charset="0"/>
              <a:sym typeface="Arial" charset="0"/>
            </a:endParaRPr>
          </a:p>
        </p:txBody>
      </p:sp>
      <p:sp>
        <p:nvSpPr>
          <p:cNvPr id="9" name="Rounded Rectangle 5">
            <a:extLst>
              <a:ext uri="{FF2B5EF4-FFF2-40B4-BE49-F238E27FC236}">
                <a16:creationId xmlns:a16="http://schemas.microsoft.com/office/drawing/2014/main" id="{B9313625-6187-4F03-B656-12296F34F2BD}"/>
              </a:ext>
            </a:extLst>
          </p:cNvPr>
          <p:cNvSpPr/>
          <p:nvPr/>
        </p:nvSpPr>
        <p:spPr bwMode="auto">
          <a:xfrm>
            <a:off x="1680349" y="3920339"/>
            <a:ext cx="5247862" cy="947547"/>
          </a:xfrm>
          <a:prstGeom prst="roundRect">
            <a:avLst/>
          </a:prstGeom>
          <a:gradFill flip="none" rotWithShape="1">
            <a:gsLst>
              <a:gs pos="0">
                <a:schemeClr val="bg2"/>
              </a:gs>
              <a:gs pos="100000">
                <a:schemeClr val="hlink">
                  <a:tint val="23500"/>
                  <a:satMod val="160000"/>
                </a:schemeClr>
              </a:gs>
            </a:gsLst>
            <a:lin ang="2700000" scaled="1"/>
            <a:tileRect/>
          </a:gradFill>
          <a:ln w="9525">
            <a:solidFill>
              <a:schemeClr val="bg1"/>
            </a:solidFill>
            <a:miter lim="800000"/>
            <a:headEnd/>
            <a:tailEnd/>
          </a:ln>
          <a:effectLst>
            <a:outerShdw dist="12700" dir="5400000" algn="t" rotWithShape="0">
              <a:srgbClr val="000000">
                <a:alpha val="9000"/>
              </a:srgbClr>
            </a:outerShdw>
          </a:effectLst>
        </p:spPr>
        <p:txBody>
          <a:bodyPr rot="0" spcFirstLastPara="0" vertOverflow="overflow" horzOverflow="overflow" vert="horz" wrap="square" lIns="210312" tIns="60960" rIns="90000" bIns="60960" numCol="1" spcCol="0" rtlCol="0" fromWordArt="0" anchor="ctr" anchorCtr="0" forceAA="0" compatLnSpc="1">
            <a:prstTxWarp prst="textNoShape">
              <a:avLst/>
            </a:prstTxWarp>
            <a:noAutofit/>
          </a:bodyPr>
          <a:lstStyle/>
          <a:p>
            <a:pPr marL="342891" indent="-342891" algn="ctr" defTabSz="711182" eaLnBrk="0" fontAlgn="base" hangingPunct="0">
              <a:spcBef>
                <a:spcPct val="40000"/>
              </a:spcBef>
              <a:spcAft>
                <a:spcPct val="0"/>
              </a:spcAft>
              <a:defRPr/>
            </a:pPr>
            <a:endParaRPr lang="en-US" sz="1000" b="1" i="1" dirty="0">
              <a:solidFill>
                <a:srgbClr val="000000"/>
              </a:solidFill>
              <a:latin typeface="Calibri" charset="0"/>
            </a:endParaRPr>
          </a:p>
        </p:txBody>
      </p:sp>
      <p:sp>
        <p:nvSpPr>
          <p:cNvPr id="10" name="TextBox 9">
            <a:extLst>
              <a:ext uri="{FF2B5EF4-FFF2-40B4-BE49-F238E27FC236}">
                <a16:creationId xmlns:a16="http://schemas.microsoft.com/office/drawing/2014/main" id="{CD6D5749-85B9-43F9-BD1A-EF8A3565C9ED}"/>
              </a:ext>
            </a:extLst>
          </p:cNvPr>
          <p:cNvSpPr txBox="1"/>
          <p:nvPr/>
        </p:nvSpPr>
        <p:spPr>
          <a:xfrm>
            <a:off x="2047460" y="4024780"/>
            <a:ext cx="5049079" cy="738664"/>
          </a:xfrm>
          <a:prstGeom prst="rect">
            <a:avLst/>
          </a:prstGeom>
          <a:noFill/>
        </p:spPr>
        <p:txBody>
          <a:bodyPr wrap="square" rtlCol="0">
            <a:spAutoFit/>
          </a:bodyPr>
          <a:lstStyle/>
          <a:p>
            <a:pPr defTabSz="914377" eaLnBrk="0" fontAlgn="base" hangingPunct="0">
              <a:spcBef>
                <a:spcPct val="0"/>
              </a:spcBef>
              <a:spcAft>
                <a:spcPct val="0"/>
              </a:spcAft>
              <a:defRPr/>
            </a:pPr>
            <a:r>
              <a:rPr lang="en-US" sz="1400" b="1" dirty="0">
                <a:solidFill>
                  <a:srgbClr val="000000"/>
                </a:solidFill>
                <a:latin typeface="Calibri" charset="0"/>
              </a:rPr>
              <a:t>ECOD Pricing (includes activation and system software): </a:t>
            </a:r>
          </a:p>
          <a:p>
            <a:pPr marL="285744" indent="-285744" defTabSz="914377" eaLnBrk="0" fontAlgn="base" hangingPunct="0">
              <a:spcBef>
                <a:spcPct val="0"/>
              </a:spcBef>
              <a:spcAft>
                <a:spcPct val="0"/>
              </a:spcAft>
              <a:buFont typeface="Arial" charset="0"/>
              <a:buChar char="•"/>
              <a:defRPr/>
            </a:pPr>
            <a:r>
              <a:rPr lang="en-US" sz="1400" dirty="0">
                <a:solidFill>
                  <a:srgbClr val="000000"/>
                </a:solidFill>
                <a:latin typeface="Calibri" charset="0"/>
              </a:rPr>
              <a:t>E850C/E950 Processor core		$3/day</a:t>
            </a:r>
          </a:p>
          <a:p>
            <a:pPr marL="285744" indent="-285744" defTabSz="914377" eaLnBrk="0" fontAlgn="base" hangingPunct="0">
              <a:spcBef>
                <a:spcPct val="0"/>
              </a:spcBef>
              <a:spcAft>
                <a:spcPct val="0"/>
              </a:spcAft>
              <a:buFont typeface="Arial" charset="0"/>
              <a:buChar char="•"/>
              <a:defRPr/>
            </a:pPr>
            <a:r>
              <a:rPr lang="en-US" sz="1400" dirty="0">
                <a:solidFill>
                  <a:srgbClr val="000000"/>
                </a:solidFill>
                <a:latin typeface="Calibri" charset="0"/>
              </a:rPr>
              <a:t>8 GB Memory			$1/day  </a:t>
            </a:r>
          </a:p>
        </p:txBody>
      </p:sp>
      <p:sp>
        <p:nvSpPr>
          <p:cNvPr id="2" name="Title 1">
            <a:extLst>
              <a:ext uri="{FF2B5EF4-FFF2-40B4-BE49-F238E27FC236}">
                <a16:creationId xmlns:a16="http://schemas.microsoft.com/office/drawing/2014/main" id="{C03DDB73-1209-4DA4-A53F-46421D198EF4}"/>
              </a:ext>
            </a:extLst>
          </p:cNvPr>
          <p:cNvSpPr>
            <a:spLocks noGrp="1"/>
          </p:cNvSpPr>
          <p:nvPr>
            <p:ph type="title"/>
          </p:nvPr>
        </p:nvSpPr>
        <p:spPr/>
        <p:txBody>
          <a:bodyPr/>
          <a:lstStyle/>
          <a:p>
            <a:r>
              <a:rPr lang="en-US" dirty="0">
                <a:ea typeface="Rockwell" charset="0"/>
                <a:cs typeface="Rockwell" charset="0"/>
                <a:sym typeface="Arial" charset="0"/>
              </a:rPr>
              <a:t>Elastic Capacity on Demand</a:t>
            </a:r>
            <a:endParaRPr lang="en-US" dirty="0"/>
          </a:p>
        </p:txBody>
      </p:sp>
    </p:spTree>
    <p:extLst>
      <p:ext uri="{BB962C8B-B14F-4D97-AF65-F5344CB8AC3E}">
        <p14:creationId xmlns:p14="http://schemas.microsoft.com/office/powerpoint/2010/main" val="180682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232694-4D88-4C16-A7B0-33D29CD00C68}"/>
              </a:ext>
            </a:extLst>
          </p:cNvPr>
          <p:cNvSpPr>
            <a:spLocks noGrp="1"/>
          </p:cNvSpPr>
          <p:nvPr>
            <p:ph type="title"/>
          </p:nvPr>
        </p:nvSpPr>
        <p:spPr>
          <a:noFill/>
        </p:spPr>
        <p:txBody>
          <a:bodyPr/>
          <a:lstStyle/>
          <a:p>
            <a:r>
              <a:rPr lang="en-US" dirty="0"/>
              <a:t>POWER9 E980</a:t>
            </a:r>
          </a:p>
        </p:txBody>
      </p:sp>
      <p:pic>
        <p:nvPicPr>
          <p:cNvPr id="6" name="Picture 5">
            <a:extLst>
              <a:ext uri="{FF2B5EF4-FFF2-40B4-BE49-F238E27FC236}">
                <a16:creationId xmlns:a16="http://schemas.microsoft.com/office/drawing/2014/main" id="{EC1920C4-FFBF-410A-8FF8-1F797955B7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0189" y="2858110"/>
            <a:ext cx="1701527" cy="468650"/>
          </a:xfrm>
          <a:prstGeom prst="rect">
            <a:avLst/>
          </a:prstGeom>
        </p:spPr>
      </p:pic>
      <p:pic>
        <p:nvPicPr>
          <p:cNvPr id="9" name="Picture 8">
            <a:extLst>
              <a:ext uri="{FF2B5EF4-FFF2-40B4-BE49-F238E27FC236}">
                <a16:creationId xmlns:a16="http://schemas.microsoft.com/office/drawing/2014/main" id="{22C38B8E-B9BC-4AAF-9715-85E50D5D3A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8694" y="3283342"/>
            <a:ext cx="1844516" cy="468650"/>
          </a:xfrm>
          <a:prstGeom prst="rect">
            <a:avLst/>
          </a:prstGeom>
        </p:spPr>
      </p:pic>
      <p:pic>
        <p:nvPicPr>
          <p:cNvPr id="16" name="Picture 15">
            <a:extLst>
              <a:ext uri="{FF2B5EF4-FFF2-40B4-BE49-F238E27FC236}">
                <a16:creationId xmlns:a16="http://schemas.microsoft.com/office/drawing/2014/main" id="{9ED621A5-F7B6-474A-A9C3-4DD241E97D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600" y="2858110"/>
            <a:ext cx="2481906" cy="964585"/>
          </a:xfrm>
          <a:prstGeom prst="rect">
            <a:avLst/>
          </a:prstGeom>
        </p:spPr>
      </p:pic>
      <p:pic>
        <p:nvPicPr>
          <p:cNvPr id="17" name="Content Placeholder 4">
            <a:extLst>
              <a:ext uri="{FF2B5EF4-FFF2-40B4-BE49-F238E27FC236}">
                <a16:creationId xmlns:a16="http://schemas.microsoft.com/office/drawing/2014/main" id="{B4A2BA5F-2C04-4451-903A-E5B58EDF81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5124" y="2195327"/>
            <a:ext cx="4071381" cy="2290152"/>
          </a:xfrm>
          <a:prstGeom prst="rect">
            <a:avLst/>
          </a:prstGeom>
          <a:ln>
            <a:noFill/>
          </a:ln>
          <a:effectLst>
            <a:softEdge rad="112500"/>
          </a:effectLst>
        </p:spPr>
      </p:pic>
    </p:spTree>
    <p:extLst>
      <p:ext uri="{BB962C8B-B14F-4D97-AF65-F5344CB8AC3E}">
        <p14:creationId xmlns:p14="http://schemas.microsoft.com/office/powerpoint/2010/main" val="69977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0F341C-B097-BF47-A46A-5B0B62A66292}"/>
              </a:ext>
            </a:extLst>
          </p:cNvPr>
          <p:cNvSpPr/>
          <p:nvPr/>
        </p:nvSpPr>
        <p:spPr>
          <a:xfrm>
            <a:off x="-1" y="1290639"/>
            <a:ext cx="5681663" cy="3852862"/>
          </a:xfrm>
          <a:prstGeom prst="rect">
            <a:avLst/>
          </a:prstGeom>
          <a:solidFill>
            <a:schemeClr val="accent3">
              <a:lumMod val="50000"/>
            </a:schemeClr>
          </a:solidFill>
        </p:spPr>
        <p:txBody>
          <a:bodyPr wrap="square" lIns="0" tIns="0" rIns="0" bIns="0" rtlCol="0" anchor="ctr">
            <a:noAutofit/>
          </a:bodyPr>
          <a:lstStyle/>
          <a:p>
            <a:pPr algn="ctr"/>
            <a:endParaRPr lang="en-US" sz="1200" dirty="0" err="1">
              <a:solidFill>
                <a:srgbClr val="FFFFFF"/>
              </a:solidFill>
              <a:cs typeface="Arial"/>
            </a:endParaRPr>
          </a:p>
        </p:txBody>
      </p:sp>
      <p:sp>
        <p:nvSpPr>
          <p:cNvPr id="18" name="TextBox 8">
            <a:extLst>
              <a:ext uri="{FF2B5EF4-FFF2-40B4-BE49-F238E27FC236}">
                <a16:creationId xmlns:a16="http://schemas.microsoft.com/office/drawing/2014/main" id="{47C8BADE-D6E4-354F-ADB7-AC3C1E5C1092}"/>
              </a:ext>
            </a:extLst>
          </p:cNvPr>
          <p:cNvSpPr txBox="1">
            <a:spLocks noChangeArrowheads="1"/>
          </p:cNvSpPr>
          <p:nvPr/>
        </p:nvSpPr>
        <p:spPr bwMode="auto">
          <a:xfrm>
            <a:off x="188914" y="1606551"/>
            <a:ext cx="6256337" cy="335476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200">
                <a:solidFill>
                  <a:schemeClr val="hlink"/>
                </a:solidFill>
                <a:latin typeface="Arial" charset="0"/>
                <a:ea typeface="ＭＳ Ｐゴシック" charset="-128"/>
              </a:defRPr>
            </a:lvl1pPr>
            <a:lvl2pPr marL="566738" indent="-109538"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ＭＳ Ｐゴシック" charset="-128"/>
              </a:defRPr>
            </a:lvl9pPr>
          </a:lstStyle>
          <a:p>
            <a:pPr marL="0" marR="0" lvl="1" indent="0" algn="l" defTabSz="685783" rtl="0" eaLnBrk="1" fontAlgn="auto" latinLnBrk="0" hangingPunct="1">
              <a:lnSpc>
                <a:spcPct val="100000"/>
              </a:lnSpc>
              <a:spcBef>
                <a:spcPts val="900"/>
              </a:spcBef>
              <a:spcAft>
                <a:spcPts val="600"/>
              </a:spcAft>
              <a:buClrTx/>
              <a:buSzTx/>
              <a:tabLst/>
              <a:defRPr/>
            </a:pPr>
            <a: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Maximize performance, scalability, and throughput</a:t>
            </a:r>
            <a:b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br>
            <a: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(192 POWER9 cores, up to 64 TB custom memory, </a:t>
            </a:r>
            <a:r>
              <a:rPr kumimoji="0" lang="en-US" altLang="en-US" sz="1200" b="0" i="0" u="none" strike="noStrike" kern="1200" cap="none" spc="0" normalizeH="0" baseline="0" noProof="0" dirty="0" err="1">
                <a:ln>
                  <a:noFill/>
                </a:ln>
                <a:solidFill>
                  <a:srgbClr val="FFFFFF"/>
                </a:solidFill>
                <a:effectLst/>
                <a:uLnTx/>
                <a:uFillTx/>
                <a:latin typeface="+mn-lt"/>
                <a:ea typeface="ＭＳ Ｐゴシック" charset="-128"/>
                <a:cs typeface="ヒラギノ角ゴ Pro W3"/>
              </a:rPr>
              <a:t>PCIe</a:t>
            </a:r>
            <a: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 Gen4, </a:t>
            </a:r>
            <a:b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br>
            <a: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25 Gb/s SMP fabric) </a:t>
            </a:r>
          </a:p>
          <a:p>
            <a:pPr marL="0" marR="0" lvl="1" indent="0" algn="l" defTabSz="685783" rtl="0" eaLnBrk="1" fontAlgn="auto" latinLnBrk="0" hangingPunct="1">
              <a:lnSpc>
                <a:spcPct val="100000"/>
              </a:lnSpc>
              <a:spcBef>
                <a:spcPts val="900"/>
              </a:spcBef>
              <a:spcAft>
                <a:spcPts val="600"/>
              </a:spcAft>
              <a:buClrTx/>
              <a:buSzTx/>
              <a:tabLst/>
              <a:defRPr/>
            </a:pPr>
            <a: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Flexible, economically efficient infrastructure </a:t>
            </a:r>
            <a:br>
              <a:rPr kumimoji="0" lang="en-US" altLang="en-US" sz="16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br>
            <a: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(Multi-OS: AIX, IBM </a:t>
            </a:r>
            <a:r>
              <a:rPr kumimoji="0" lang="en-US" altLang="en-US" sz="1200" b="0" i="0" u="none" strike="noStrike" kern="1200" cap="none" spc="0" normalizeH="0" baseline="0" noProof="0" dirty="0" err="1">
                <a:ln>
                  <a:noFill/>
                </a:ln>
                <a:solidFill>
                  <a:srgbClr val="FFFFFF"/>
                </a:solidFill>
                <a:effectLst/>
                <a:uLnTx/>
                <a:uFillTx/>
                <a:latin typeface="+mn-lt"/>
                <a:ea typeface="ＭＳ Ｐゴシック" charset="-128"/>
                <a:cs typeface="ヒラギノ角ゴ Pro W3"/>
              </a:rPr>
              <a:t>i</a:t>
            </a:r>
            <a: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 Linux; Modular scalability, Integrated </a:t>
            </a:r>
            <a:b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br>
            <a:r>
              <a:rPr kumimoji="0" lang="en-US" altLang="en-US" sz="1200" b="0" i="0" u="none" strike="noStrike" kern="1200" cap="none" spc="0" normalizeH="0" baseline="0" noProof="0" dirty="0" err="1">
                <a:ln>
                  <a:noFill/>
                </a:ln>
                <a:solidFill>
                  <a:srgbClr val="FFFFFF"/>
                </a:solidFill>
                <a:effectLst/>
                <a:uLnTx/>
                <a:uFillTx/>
                <a:latin typeface="+mn-lt"/>
                <a:ea typeface="ＭＳ Ｐゴシック" charset="-128"/>
                <a:cs typeface="ヒラギノ角ゴ Pro W3"/>
              </a:rPr>
              <a:t>NVMe</a:t>
            </a:r>
            <a: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 for boot, Capacity on Demand and Enterprise Pools)</a:t>
            </a:r>
            <a:endParaRPr kumimoji="0" lang="en-US" altLang="en-US" sz="1600" b="0" i="0" u="none" strike="noStrike" kern="1200" cap="none" spc="0" normalizeH="0" baseline="0" noProof="0" dirty="0">
              <a:ln>
                <a:noFill/>
              </a:ln>
              <a:solidFill>
                <a:srgbClr val="FFFFFF"/>
              </a:solidFill>
              <a:effectLst/>
              <a:uLnTx/>
              <a:uFillTx/>
              <a:latin typeface="+mn-lt"/>
              <a:ea typeface="ＭＳ Ｐゴシック" charset="-128"/>
              <a:cs typeface="ヒラギノ角ゴ Pro W3"/>
            </a:endParaRPr>
          </a:p>
          <a:p>
            <a:pPr marL="0" marR="0" lvl="1" indent="0" algn="l" defTabSz="685783" rtl="0" eaLnBrk="1" fontAlgn="auto" latinLnBrk="0" hangingPunct="1">
              <a:lnSpc>
                <a:spcPct val="100000"/>
              </a:lnSpc>
              <a:spcBef>
                <a:spcPts val="900"/>
              </a:spcBef>
              <a:spcAft>
                <a:spcPts val="600"/>
              </a:spcAft>
              <a:buClrTx/>
              <a:buSzTx/>
              <a:tabLst/>
              <a:defRPr/>
            </a:pPr>
            <a: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Improve infrastructure resilience</a:t>
            </a:r>
          </a:p>
          <a:p>
            <a:pPr marL="0" marR="0" lvl="1" indent="0" algn="l" defTabSz="685783" rtl="0" eaLnBrk="1" fontAlgn="auto" latinLnBrk="0" hangingPunct="1">
              <a:lnSpc>
                <a:spcPct val="100000"/>
              </a:lnSpc>
              <a:spcBef>
                <a:spcPts val="900"/>
              </a:spcBef>
              <a:spcAft>
                <a:spcPts val="600"/>
              </a:spcAft>
              <a:buClrTx/>
              <a:buSzTx/>
              <a:tabLst/>
              <a:defRPr/>
            </a:pPr>
            <a: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Enable rapid service delivery</a:t>
            </a:r>
            <a:b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br>
            <a:r>
              <a:rPr kumimoji="0" lang="en-US" altLang="en-US" sz="12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(Cloud Management, built-in virtualization and Elastic Capacity on Demand)</a:t>
            </a:r>
          </a:p>
          <a:p>
            <a:pPr marL="0" marR="0" lvl="1" indent="0" algn="l" defTabSz="685783" rtl="0" eaLnBrk="1" fontAlgn="auto" latinLnBrk="0" hangingPunct="1">
              <a:lnSpc>
                <a:spcPct val="100000"/>
              </a:lnSpc>
              <a:spcBef>
                <a:spcPts val="900"/>
              </a:spcBef>
              <a:spcAft>
                <a:spcPts val="600"/>
              </a:spcAft>
              <a:buClrTx/>
              <a:buSzTx/>
              <a:tabLst/>
              <a:defRPr/>
            </a:pPr>
            <a: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Deliver a smooth, non-disruptive transition to </a:t>
            </a:r>
            <a:b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br>
            <a:r>
              <a:rPr kumimoji="0" lang="en-US" altLang="en-US" sz="1700" b="0" i="0" u="none" strike="noStrike" kern="1200" cap="none" spc="0" normalizeH="0" baseline="0" noProof="0" dirty="0">
                <a:ln>
                  <a:noFill/>
                </a:ln>
                <a:solidFill>
                  <a:srgbClr val="FFFFFF"/>
                </a:solidFill>
                <a:effectLst/>
                <a:uLnTx/>
                <a:uFillTx/>
                <a:latin typeface="+mn-lt"/>
                <a:ea typeface="ＭＳ Ｐゴシック" charset="-128"/>
                <a:cs typeface="ヒラギノ角ゴ Pro W3"/>
              </a:rPr>
              <a:t>modernize your infrastructure </a:t>
            </a:r>
          </a:p>
        </p:txBody>
      </p:sp>
      <p:sp>
        <p:nvSpPr>
          <p:cNvPr id="8" name="Title 3">
            <a:extLst>
              <a:ext uri="{FF2B5EF4-FFF2-40B4-BE49-F238E27FC236}">
                <a16:creationId xmlns:a16="http://schemas.microsoft.com/office/drawing/2014/main" id="{96451A41-EE20-F34D-B951-CCA9DDCFB044}"/>
              </a:ext>
            </a:extLst>
          </p:cNvPr>
          <p:cNvSpPr txBox="1">
            <a:spLocks/>
          </p:cNvSpPr>
          <p:nvPr/>
        </p:nvSpPr>
        <p:spPr>
          <a:xfrm>
            <a:off x="0" y="1"/>
            <a:ext cx="9144000" cy="1290638"/>
          </a:xfrm>
          <a:prstGeom prst="rect">
            <a:avLst/>
          </a:prstGeom>
          <a:solidFill>
            <a:schemeClr val="accent3"/>
          </a:solidFill>
          <a:ln>
            <a:noFill/>
          </a:ln>
        </p:spPr>
        <p:txBody>
          <a:bodyPr lIns="228600" tIns="201168" rIns="228600" bIns="228600" anchor="ctr"/>
          <a:lstStyle>
            <a:lvl1pPr algn="l" defTabSz="457189" rtl="0" eaLnBrk="1" latinLnBrk="0" hangingPunct="1">
              <a:lnSpc>
                <a:spcPct val="90000"/>
              </a:lnSpc>
              <a:spcBef>
                <a:spcPct val="0"/>
              </a:spcBef>
              <a:buNone/>
              <a:defRPr sz="2400" kern="1200">
                <a:solidFill>
                  <a:schemeClr val="bg2"/>
                </a:solidFill>
                <a:latin typeface="+mj-lt"/>
                <a:ea typeface="Arial" charset="0"/>
                <a:cs typeface="Arial" charset="0"/>
              </a:defRPr>
            </a:lvl1pPr>
          </a:lstStyle>
          <a:p>
            <a:pPr marL="0" marR="0" lvl="0" indent="0" algn="l" defTabSz="457178"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mn-lt"/>
                <a:cs typeface="Arial" charset="0"/>
              </a:rPr>
              <a:t>POWER9 High-end server: Power E980</a:t>
            </a:r>
          </a:p>
          <a:p>
            <a:pPr marL="0" marR="0" lvl="0" indent="0" algn="l" defTabSz="457178"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mn-lt"/>
                <a:cs typeface="Arial" charset="0"/>
              </a:rPr>
              <a:t> </a:t>
            </a:r>
          </a:p>
        </p:txBody>
      </p:sp>
      <p:pic>
        <p:nvPicPr>
          <p:cNvPr id="3" name="Picture 2">
            <a:extLst>
              <a:ext uri="{FF2B5EF4-FFF2-40B4-BE49-F238E27FC236}">
                <a16:creationId xmlns:a16="http://schemas.microsoft.com/office/drawing/2014/main" id="{B2E0DF4C-91FC-D144-B87F-C69C0E2C75D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63" b="89963" l="9877" r="89918"/>
                    </a14:imgEffect>
                  </a14:imgLayer>
                </a14:imgProps>
              </a:ext>
              <a:ext uri="{28A0092B-C50C-407E-A947-70E740481C1C}">
                <a14:useLocalDpi xmlns:a14="http://schemas.microsoft.com/office/drawing/2010/main"/>
              </a:ext>
            </a:extLst>
          </a:blip>
          <a:srcRect/>
          <a:stretch/>
        </p:blipFill>
        <p:spPr>
          <a:xfrm>
            <a:off x="6955102" y="1498140"/>
            <a:ext cx="1164369" cy="3240094"/>
          </a:xfrm>
          <a:prstGeom prst="rect">
            <a:avLst/>
          </a:prstGeom>
        </p:spPr>
      </p:pic>
      <p:pic>
        <p:nvPicPr>
          <p:cNvPr id="10" name="Picture 9">
            <a:extLst>
              <a:ext uri="{FF2B5EF4-FFF2-40B4-BE49-F238E27FC236}">
                <a16:creationId xmlns:a16="http://schemas.microsoft.com/office/drawing/2014/main" id="{03F543BB-D1F3-421C-B97F-0E95B7F313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9445" y="1780488"/>
            <a:ext cx="1455383" cy="565630"/>
          </a:xfrm>
          <a:prstGeom prst="rect">
            <a:avLst/>
          </a:prstGeom>
        </p:spPr>
      </p:pic>
      <p:sp>
        <p:nvSpPr>
          <p:cNvPr id="11" name="Rectangle 10">
            <a:extLst>
              <a:ext uri="{FF2B5EF4-FFF2-40B4-BE49-F238E27FC236}">
                <a16:creationId xmlns:a16="http://schemas.microsoft.com/office/drawing/2014/main" id="{40C34EF3-7AA3-465F-8C4A-2F014BB0A380}"/>
              </a:ext>
            </a:extLst>
          </p:cNvPr>
          <p:cNvSpPr>
            <a:spLocks/>
          </p:cNvSpPr>
          <p:nvPr/>
        </p:nvSpPr>
        <p:spPr bwMode="auto">
          <a:xfrm>
            <a:off x="6869016" y="2783960"/>
            <a:ext cx="2274984" cy="213780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0" rIns="0" bIns="0" rtlCol="0">
            <a:noAutofit/>
          </a:bodyPr>
          <a:lstStyle/>
          <a:p>
            <a:pPr marL="344488" lvl="1" indent="-171450" defTabSz="912813" fontAlgn="base">
              <a:spcBef>
                <a:spcPct val="15000"/>
              </a:spcBef>
              <a:spcAft>
                <a:spcPct val="5000"/>
              </a:spcAft>
              <a:buSzPct val="125000"/>
              <a:buFont typeface="Arial" panose="020B0604020202020204" pitchFamily="34" charset="0"/>
              <a:buChar char="•"/>
            </a:pPr>
            <a:r>
              <a:rPr lang="en-US" sz="1000" dirty="0">
                <a:solidFill>
                  <a:srgbClr val="000000"/>
                </a:solidFill>
                <a:ea typeface="ヒラギノ角ゴ Pro W3"/>
                <a:sym typeface="Arial" charset="0"/>
              </a:rPr>
              <a:t>1 to 4 nodes (5U) per system</a:t>
            </a:r>
          </a:p>
          <a:p>
            <a:pPr marL="344488" lvl="1" indent="-171450" defTabSz="912813" fontAlgn="base">
              <a:spcBef>
                <a:spcPct val="15000"/>
              </a:spcBef>
              <a:spcAft>
                <a:spcPct val="5000"/>
              </a:spcAft>
              <a:buSzPct val="125000"/>
              <a:buFont typeface="Arial" panose="020B0604020202020204" pitchFamily="34" charset="0"/>
              <a:buChar char="•"/>
            </a:pPr>
            <a:r>
              <a:rPr lang="en-US" sz="1000" dirty="0">
                <a:solidFill>
                  <a:srgbClr val="000000"/>
                </a:solidFill>
                <a:ea typeface="ヒラギノ角ゴ Pro W3"/>
                <a:sym typeface="Arial" charset="0"/>
              </a:rPr>
              <a:t>32, 40, 44 or 48 cores per node </a:t>
            </a:r>
          </a:p>
          <a:p>
            <a:pPr marL="344488" lvl="1" indent="-171450" defTabSz="912813" fontAlgn="base">
              <a:spcBef>
                <a:spcPct val="15000"/>
              </a:spcBef>
              <a:spcAft>
                <a:spcPct val="5000"/>
              </a:spcAft>
              <a:buSzPct val="125000"/>
              <a:buFont typeface="Arial" panose="020B0604020202020204" pitchFamily="34" charset="0"/>
              <a:buChar char="•"/>
            </a:pPr>
            <a:r>
              <a:rPr lang="en-US" sz="1000" dirty="0">
                <a:solidFill>
                  <a:srgbClr val="000000"/>
                </a:solidFill>
                <a:ea typeface="ヒラギノ角ゴ Pro W3"/>
                <a:sym typeface="Arial" charset="0"/>
              </a:rPr>
              <a:t>Up to 64 TB Memory</a:t>
            </a:r>
          </a:p>
          <a:p>
            <a:pPr marL="344488" lvl="1" indent="-171450" defTabSz="912813" fontAlgn="base">
              <a:spcBef>
                <a:spcPct val="15000"/>
              </a:spcBef>
              <a:spcAft>
                <a:spcPct val="5000"/>
              </a:spcAft>
              <a:buSzPct val="125000"/>
              <a:buFont typeface="Arial" panose="020B0604020202020204" pitchFamily="34" charset="0"/>
              <a:buChar char="•"/>
            </a:pPr>
            <a:r>
              <a:rPr lang="en-US" sz="1000" dirty="0">
                <a:solidFill>
                  <a:srgbClr val="000000"/>
                </a:solidFill>
                <a:ea typeface="ヒラギノ角ゴ Pro W3"/>
                <a:sym typeface="Arial" charset="0"/>
              </a:rPr>
              <a:t>8 cores, 256GB minimum active</a:t>
            </a:r>
          </a:p>
          <a:p>
            <a:pPr marL="344488" lvl="1" indent="-171450" defTabSz="912813" fontAlgn="base">
              <a:spcBef>
                <a:spcPct val="15000"/>
              </a:spcBef>
              <a:spcAft>
                <a:spcPct val="5000"/>
              </a:spcAft>
              <a:buSzPct val="125000"/>
              <a:buFont typeface="Arial" panose="020B0604020202020204" pitchFamily="34" charset="0"/>
              <a:buChar char="•"/>
            </a:pPr>
            <a:r>
              <a:rPr lang="en-US" sz="1000" dirty="0">
                <a:solidFill>
                  <a:srgbClr val="000000"/>
                </a:solidFill>
                <a:ea typeface="ヒラギノ角ゴ Pro W3"/>
                <a:sym typeface="Arial" charset="0"/>
              </a:rPr>
              <a:t>4 </a:t>
            </a:r>
            <a:r>
              <a:rPr lang="en-US" sz="1000" dirty="0" err="1">
                <a:solidFill>
                  <a:srgbClr val="000000"/>
                </a:solidFill>
                <a:ea typeface="ヒラギノ角ゴ Pro W3"/>
                <a:sym typeface="Arial" charset="0"/>
              </a:rPr>
              <a:t>NVMe</a:t>
            </a:r>
            <a:r>
              <a:rPr lang="en-US" sz="1000" dirty="0">
                <a:solidFill>
                  <a:srgbClr val="000000"/>
                </a:solidFill>
                <a:ea typeface="ヒラギノ角ゴ Pro W3"/>
                <a:sym typeface="Arial" charset="0"/>
              </a:rPr>
              <a:t> slots per node </a:t>
            </a:r>
          </a:p>
          <a:p>
            <a:pPr marL="344488" lvl="1" indent="-171450" defTabSz="912813" fontAlgn="base">
              <a:spcBef>
                <a:spcPct val="15000"/>
              </a:spcBef>
              <a:spcAft>
                <a:spcPct val="5000"/>
              </a:spcAft>
              <a:buSzPct val="125000"/>
              <a:buFont typeface="Arial" panose="020B0604020202020204" pitchFamily="34" charset="0"/>
              <a:buChar char="•"/>
            </a:pPr>
            <a:r>
              <a:rPr lang="en-US" sz="1000" dirty="0">
                <a:solidFill>
                  <a:srgbClr val="000000"/>
                </a:solidFill>
                <a:ea typeface="ヒラギノ角ゴ Pro W3"/>
                <a:sym typeface="Arial" charset="0"/>
              </a:rPr>
              <a:t>8 PCIe Gen4 adapter slots/node </a:t>
            </a:r>
          </a:p>
          <a:p>
            <a:pPr marL="344488" lvl="1" indent="-171450" defTabSz="912813" fontAlgn="base">
              <a:spcBef>
                <a:spcPct val="15000"/>
              </a:spcBef>
              <a:spcAft>
                <a:spcPct val="5000"/>
              </a:spcAft>
              <a:buSzPct val="125000"/>
              <a:buFont typeface="Arial" panose="020B0604020202020204" pitchFamily="34" charset="0"/>
              <a:buChar char="•"/>
            </a:pPr>
            <a:r>
              <a:rPr lang="en-US" sz="1000" dirty="0">
                <a:solidFill>
                  <a:srgbClr val="000000"/>
                </a:solidFill>
                <a:ea typeface="ヒラギノ角ゴ Pro W3"/>
                <a:sym typeface="Arial" charset="0"/>
              </a:rPr>
              <a:t>Up to 4 PCIe I/O drawers/node</a:t>
            </a:r>
          </a:p>
          <a:p>
            <a:pPr marL="344488" lvl="1" indent="-171450" defTabSz="912813" fontAlgn="base">
              <a:spcBef>
                <a:spcPct val="15000"/>
              </a:spcBef>
              <a:spcAft>
                <a:spcPct val="5000"/>
              </a:spcAft>
              <a:buSzPct val="125000"/>
              <a:buFont typeface="Arial" panose="020B0604020202020204" pitchFamily="34" charset="0"/>
              <a:buChar char="•"/>
            </a:pPr>
            <a:endParaRPr lang="en-US" sz="1000" dirty="0">
              <a:solidFill>
                <a:srgbClr val="000000"/>
              </a:solidFill>
              <a:ea typeface="ヒラギノ角ゴ Pro W3"/>
              <a:sym typeface="Arial" charset="0"/>
            </a:endParaRPr>
          </a:p>
          <a:p>
            <a:pPr marL="344488" lvl="1" indent="-171450" defTabSz="912813" fontAlgn="base">
              <a:spcBef>
                <a:spcPct val="15000"/>
              </a:spcBef>
              <a:spcAft>
                <a:spcPct val="5000"/>
              </a:spcAft>
              <a:buSzPct val="125000"/>
              <a:buFont typeface="Arial" panose="020B0604020202020204" pitchFamily="34" charset="0"/>
              <a:buChar char="•"/>
            </a:pPr>
            <a:endParaRPr lang="en-US" sz="1000" dirty="0">
              <a:solidFill>
                <a:srgbClr val="000000"/>
              </a:solidFill>
              <a:ea typeface="ヒラギノ角ゴ Pro W3"/>
              <a:sym typeface="Arial" charset="0"/>
            </a:endParaRPr>
          </a:p>
          <a:p>
            <a:pPr marL="344488" lvl="1" indent="-171450" defTabSz="912813" fontAlgn="base">
              <a:spcBef>
                <a:spcPct val="15000"/>
              </a:spcBef>
              <a:spcAft>
                <a:spcPct val="5000"/>
              </a:spcAft>
              <a:buSzPct val="125000"/>
              <a:buFont typeface="Arial" panose="020B0604020202020204" pitchFamily="34" charset="0"/>
              <a:buChar char="•"/>
            </a:pPr>
            <a:endParaRPr lang="en-US" sz="1000" dirty="0">
              <a:solidFill>
                <a:srgbClr val="000000"/>
              </a:solidFill>
              <a:ea typeface="ヒラギノ角ゴ Pro W3"/>
              <a:sym typeface="Arial" charset="0"/>
            </a:endParaRPr>
          </a:p>
        </p:txBody>
      </p:sp>
      <p:pic>
        <p:nvPicPr>
          <p:cNvPr id="14" name="Picture 13">
            <a:extLst>
              <a:ext uri="{FF2B5EF4-FFF2-40B4-BE49-F238E27FC236}">
                <a16:creationId xmlns:a16="http://schemas.microsoft.com/office/drawing/2014/main" id="{52D4468F-CBC4-430E-A950-30517A6847B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9705" t="12384" r="38118" b="7203"/>
          <a:stretch/>
        </p:blipFill>
        <p:spPr>
          <a:xfrm>
            <a:off x="5681662" y="1498140"/>
            <a:ext cx="1273440" cy="3463176"/>
          </a:xfrm>
          <a:prstGeom prst="rect">
            <a:avLst/>
          </a:prstGeom>
        </p:spPr>
      </p:pic>
    </p:spTree>
    <p:extLst>
      <p:ext uri="{BB962C8B-B14F-4D97-AF65-F5344CB8AC3E}">
        <p14:creationId xmlns:p14="http://schemas.microsoft.com/office/powerpoint/2010/main" val="13641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61E244-871A-F649-B64E-A22CE76ACF2C}"/>
              </a:ext>
            </a:extLst>
          </p:cNvPr>
          <p:cNvSpPr>
            <a:spLocks noGrp="1"/>
          </p:cNvSpPr>
          <p:nvPr>
            <p:ph type="title"/>
          </p:nvPr>
        </p:nvSpPr>
        <p:spPr>
          <a:xfrm>
            <a:off x="228600" y="201168"/>
            <a:ext cx="6629400" cy="381000"/>
          </a:xfrm>
        </p:spPr>
        <p:txBody>
          <a:bodyPr/>
          <a:lstStyle/>
          <a:p>
            <a:r>
              <a:rPr lang="en-US" dirty="0"/>
              <a:t>Power E980 enhancements over E880C</a:t>
            </a:r>
          </a:p>
        </p:txBody>
      </p:sp>
      <p:sp>
        <p:nvSpPr>
          <p:cNvPr id="4" name="Rectangle 3">
            <a:extLst>
              <a:ext uri="{FF2B5EF4-FFF2-40B4-BE49-F238E27FC236}">
                <a16:creationId xmlns:a16="http://schemas.microsoft.com/office/drawing/2014/main" id="{3A785010-00A9-2649-BAA6-9C588B94A210}"/>
              </a:ext>
            </a:extLst>
          </p:cNvPr>
          <p:cNvSpPr/>
          <p:nvPr/>
        </p:nvSpPr>
        <p:spPr>
          <a:xfrm>
            <a:off x="448518" y="711518"/>
            <a:ext cx="5732364" cy="4139595"/>
          </a:xfrm>
          <a:prstGeom prst="rect">
            <a:avLst/>
          </a:prstGeom>
        </p:spPr>
        <p:txBody>
          <a:bodyPr vert="horz" lIns="0" tIns="0" rIns="0" bIns="0" rtlCol="0">
            <a:noAutofit/>
          </a:bodyPr>
          <a:lstStyle/>
          <a:p>
            <a:pPr defTabSz="912813" fontAlgn="base">
              <a:spcBef>
                <a:spcPct val="15000"/>
              </a:spcBef>
              <a:spcAft>
                <a:spcPct val="5000"/>
              </a:spcAft>
              <a:buSzPct val="125000"/>
            </a:pPr>
            <a:r>
              <a:rPr lang="en-US" sz="1320" dirty="0">
                <a:solidFill>
                  <a:srgbClr val="000000"/>
                </a:solidFill>
                <a:ea typeface="ヒラギノ角ゴ Pro W3"/>
              </a:rPr>
              <a:t>Scale-up POWER9 processors provides faster response time and increase system scalability.</a:t>
            </a:r>
          </a:p>
          <a:p>
            <a:pPr defTabSz="912813" fontAlgn="base">
              <a:spcBef>
                <a:spcPct val="15000"/>
              </a:spcBef>
              <a:spcAft>
                <a:spcPct val="5000"/>
              </a:spcAft>
              <a:buSzPct val="125000"/>
            </a:pPr>
            <a:endParaRPr lang="en-US" sz="1320" dirty="0">
              <a:solidFill>
                <a:srgbClr val="000000"/>
              </a:solidFill>
              <a:ea typeface="ヒラギノ角ゴ Pro W3"/>
            </a:endParaRPr>
          </a:p>
          <a:p>
            <a:pPr defTabSz="912813" fontAlgn="base">
              <a:spcBef>
                <a:spcPct val="15000"/>
              </a:spcBef>
              <a:spcAft>
                <a:spcPct val="5000"/>
              </a:spcAft>
              <a:buSzPct val="125000"/>
            </a:pPr>
            <a:r>
              <a:rPr lang="en-US" sz="1320" dirty="0">
                <a:solidFill>
                  <a:srgbClr val="000000"/>
                </a:solidFill>
                <a:ea typeface="ヒラギノ角ゴ Pro W3"/>
              </a:rPr>
              <a:t>Large-scale system throughput increase, enabled by not only the POWER9 processors, but also via a flatter system SMP topology that delivers a 4X increase in internode bandwidth.</a:t>
            </a:r>
          </a:p>
          <a:p>
            <a:pPr defTabSz="912813" fontAlgn="base">
              <a:spcBef>
                <a:spcPct val="15000"/>
              </a:spcBef>
              <a:spcAft>
                <a:spcPct val="5000"/>
              </a:spcAft>
              <a:buSzPct val="125000"/>
            </a:pPr>
            <a:endParaRPr lang="en-US" sz="1320" dirty="0">
              <a:solidFill>
                <a:srgbClr val="000000"/>
              </a:solidFill>
              <a:ea typeface="ヒラギノ角ゴ Pro W3"/>
            </a:endParaRPr>
          </a:p>
          <a:p>
            <a:pPr defTabSz="912813" fontAlgn="base">
              <a:spcBef>
                <a:spcPct val="15000"/>
              </a:spcBef>
              <a:spcAft>
                <a:spcPct val="5000"/>
              </a:spcAft>
              <a:buSzPct val="125000"/>
            </a:pPr>
            <a:r>
              <a:rPr lang="en-US" sz="1320" dirty="0">
                <a:solidFill>
                  <a:srgbClr val="000000"/>
                </a:solidFill>
                <a:ea typeface="ヒラギノ角ゴ Pro W3"/>
              </a:rPr>
              <a:t>2X memory capacity (up to 64TB per system) to enhance the performance of large-scale in-memory DB applications. </a:t>
            </a:r>
          </a:p>
          <a:p>
            <a:pPr defTabSz="912813" fontAlgn="base">
              <a:spcBef>
                <a:spcPct val="15000"/>
              </a:spcBef>
              <a:spcAft>
                <a:spcPct val="5000"/>
              </a:spcAft>
              <a:buSzPct val="125000"/>
            </a:pPr>
            <a:endParaRPr lang="en-US" sz="1320" dirty="0">
              <a:solidFill>
                <a:srgbClr val="000000"/>
              </a:solidFill>
              <a:ea typeface="ヒラギノ角ゴ Pro W3"/>
            </a:endParaRPr>
          </a:p>
          <a:p>
            <a:pPr defTabSz="912813" fontAlgn="base">
              <a:spcBef>
                <a:spcPct val="15000"/>
              </a:spcBef>
              <a:spcAft>
                <a:spcPct val="5000"/>
              </a:spcAft>
              <a:buSzPct val="125000"/>
            </a:pPr>
            <a:r>
              <a:rPr lang="en-US" sz="1320" dirty="0">
                <a:solidFill>
                  <a:srgbClr val="000000"/>
                </a:solidFill>
                <a:ea typeface="ヒラギノ角ゴ Pro W3"/>
              </a:rPr>
              <a:t>2X on chip crypto engines protect data at rest and in motion.</a:t>
            </a:r>
          </a:p>
          <a:p>
            <a:pPr defTabSz="912813" fontAlgn="base">
              <a:spcBef>
                <a:spcPct val="15000"/>
              </a:spcBef>
              <a:spcAft>
                <a:spcPct val="5000"/>
              </a:spcAft>
              <a:buSzPct val="125000"/>
            </a:pPr>
            <a:endParaRPr lang="en-US" sz="1320" dirty="0">
              <a:solidFill>
                <a:srgbClr val="000000"/>
              </a:solidFill>
              <a:ea typeface="ヒラギノ角ゴ Pro W3"/>
            </a:endParaRPr>
          </a:p>
          <a:p>
            <a:pPr defTabSz="912813" fontAlgn="base">
              <a:spcBef>
                <a:spcPct val="15000"/>
              </a:spcBef>
              <a:spcAft>
                <a:spcPct val="5000"/>
              </a:spcAft>
              <a:buSzPct val="125000"/>
            </a:pPr>
            <a:r>
              <a:rPr lang="en-US" sz="1320" dirty="0">
                <a:solidFill>
                  <a:srgbClr val="000000"/>
                </a:solidFill>
                <a:ea typeface="ヒラギノ角ゴ Pro W3"/>
              </a:rPr>
              <a:t>I/O infrastructure designed for PCIe Gen4 provides potential for up to 2X I/O bandwidth and concurrent maintenance on PCIe adapter slots, to improve throughput and help maintain service levels.</a:t>
            </a:r>
          </a:p>
          <a:p>
            <a:pPr defTabSz="912813" fontAlgn="base">
              <a:spcBef>
                <a:spcPct val="15000"/>
              </a:spcBef>
              <a:spcAft>
                <a:spcPct val="5000"/>
              </a:spcAft>
              <a:buSzPct val="125000"/>
            </a:pPr>
            <a:endParaRPr lang="en-US" sz="1320" dirty="0">
              <a:solidFill>
                <a:srgbClr val="000000"/>
              </a:solidFill>
              <a:ea typeface="ヒラギノ角ゴ Pro W3"/>
            </a:endParaRPr>
          </a:p>
          <a:p>
            <a:pPr defTabSz="912813" fontAlgn="base">
              <a:spcBef>
                <a:spcPct val="15000"/>
              </a:spcBef>
              <a:spcAft>
                <a:spcPct val="5000"/>
              </a:spcAft>
              <a:buSzPct val="125000"/>
            </a:pPr>
            <a:r>
              <a:rPr lang="en-US" sz="1320" dirty="0">
                <a:solidFill>
                  <a:srgbClr val="000000"/>
                </a:solidFill>
                <a:ea typeface="ヒラギノ角ゴ Pro W3"/>
              </a:rPr>
              <a:t>4 integrated </a:t>
            </a:r>
            <a:r>
              <a:rPr lang="en-US" sz="1320" dirty="0" err="1">
                <a:solidFill>
                  <a:srgbClr val="000000"/>
                </a:solidFill>
                <a:ea typeface="ヒラギノ角ゴ Pro W3"/>
              </a:rPr>
              <a:t>NVMe</a:t>
            </a:r>
            <a:r>
              <a:rPr lang="en-US" sz="1320" dirty="0">
                <a:solidFill>
                  <a:srgbClr val="000000"/>
                </a:solidFill>
                <a:ea typeface="ヒラギノ角ゴ Pro W3"/>
              </a:rPr>
              <a:t> drive slots per CEC enables clients to boot a system without the need for an external I/O drawer. </a:t>
            </a:r>
          </a:p>
        </p:txBody>
      </p:sp>
      <p:pic>
        <p:nvPicPr>
          <p:cNvPr id="7" name="Picture 6">
            <a:extLst>
              <a:ext uri="{FF2B5EF4-FFF2-40B4-BE49-F238E27FC236}">
                <a16:creationId xmlns:a16="http://schemas.microsoft.com/office/drawing/2014/main" id="{CC68A4B7-5555-304F-9B41-E8A6AE49CE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6628" y="0"/>
            <a:ext cx="2847372" cy="5143500"/>
          </a:xfrm>
          <a:prstGeom prst="rect">
            <a:avLst/>
          </a:prstGeom>
        </p:spPr>
      </p:pic>
    </p:spTree>
    <p:extLst>
      <p:ext uri="{BB962C8B-B14F-4D97-AF65-F5344CB8AC3E}">
        <p14:creationId xmlns:p14="http://schemas.microsoft.com/office/powerpoint/2010/main" val="402368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FAA41-8900-4AC6-95C2-4076354BDE0F}"/>
              </a:ext>
            </a:extLst>
          </p:cNvPr>
          <p:cNvSpPr>
            <a:spLocks noGrp="1"/>
          </p:cNvSpPr>
          <p:nvPr>
            <p:ph type="title"/>
          </p:nvPr>
        </p:nvSpPr>
        <p:spPr>
          <a:xfrm>
            <a:off x="228599" y="201168"/>
            <a:ext cx="8367283" cy="502158"/>
          </a:xfrm>
        </p:spPr>
        <p:txBody>
          <a:bodyPr/>
          <a:lstStyle/>
          <a:p>
            <a:r>
              <a:rPr lang="en-US" dirty="0"/>
              <a:t>E980: The differences between 3Q and 4Q 2018 releases</a:t>
            </a:r>
          </a:p>
        </p:txBody>
      </p:sp>
      <p:graphicFrame>
        <p:nvGraphicFramePr>
          <p:cNvPr id="7" name="Content Placeholder 6">
            <a:extLst>
              <a:ext uri="{FF2B5EF4-FFF2-40B4-BE49-F238E27FC236}">
                <a16:creationId xmlns:a16="http://schemas.microsoft.com/office/drawing/2014/main" id="{67D9A26A-F14F-4DD2-A81D-EECA92F29FC5}"/>
              </a:ext>
            </a:extLst>
          </p:cNvPr>
          <p:cNvGraphicFramePr>
            <a:graphicFrameLocks noGrp="1"/>
          </p:cNvGraphicFramePr>
          <p:nvPr>
            <p:ph sz="quarter" idx="12"/>
            <p:extLst>
              <p:ext uri="{D42A27DB-BD31-4B8C-83A1-F6EECF244321}">
                <p14:modId xmlns:p14="http://schemas.microsoft.com/office/powerpoint/2010/main" val="4044500402"/>
              </p:ext>
            </p:extLst>
          </p:nvPr>
        </p:nvGraphicFramePr>
        <p:xfrm>
          <a:off x="454818" y="1338486"/>
          <a:ext cx="8234364" cy="3327400"/>
        </p:xfrm>
        <a:graphic>
          <a:graphicData uri="http://schemas.openxmlformats.org/drawingml/2006/table">
            <a:tbl>
              <a:tblPr firstRow="1" bandRow="1">
                <a:tableStyleId>{5C22544A-7EE6-4342-B048-85BDC9FD1C3A}</a:tableStyleId>
              </a:tblPr>
              <a:tblGrid>
                <a:gridCol w="2744788">
                  <a:extLst>
                    <a:ext uri="{9D8B030D-6E8A-4147-A177-3AD203B41FA5}">
                      <a16:colId xmlns:a16="http://schemas.microsoft.com/office/drawing/2014/main" val="900995440"/>
                    </a:ext>
                  </a:extLst>
                </a:gridCol>
                <a:gridCol w="2744788">
                  <a:extLst>
                    <a:ext uri="{9D8B030D-6E8A-4147-A177-3AD203B41FA5}">
                      <a16:colId xmlns:a16="http://schemas.microsoft.com/office/drawing/2014/main" val="1224841980"/>
                    </a:ext>
                  </a:extLst>
                </a:gridCol>
                <a:gridCol w="2744788">
                  <a:extLst>
                    <a:ext uri="{9D8B030D-6E8A-4147-A177-3AD203B41FA5}">
                      <a16:colId xmlns:a16="http://schemas.microsoft.com/office/drawing/2014/main" val="465212674"/>
                    </a:ext>
                  </a:extLst>
                </a:gridCol>
              </a:tblGrid>
              <a:tr h="370840">
                <a:tc>
                  <a:txBody>
                    <a:bodyPr/>
                    <a:lstStyle/>
                    <a:p>
                      <a:pPr algn="ctr"/>
                      <a:r>
                        <a:rPr lang="en-US" dirty="0"/>
                        <a:t>3Q 2018</a:t>
                      </a:r>
                    </a:p>
                  </a:txBody>
                  <a:tcPr/>
                </a:tc>
                <a:tc>
                  <a:txBody>
                    <a:bodyPr/>
                    <a:lstStyle/>
                    <a:p>
                      <a:pPr algn="ctr"/>
                      <a:r>
                        <a:rPr lang="en-US" dirty="0"/>
                        <a:t>Feature</a:t>
                      </a:r>
                    </a:p>
                  </a:txBody>
                  <a:tcPr/>
                </a:tc>
                <a:tc>
                  <a:txBody>
                    <a:bodyPr/>
                    <a:lstStyle/>
                    <a:p>
                      <a:pPr algn="ctr"/>
                      <a:r>
                        <a:rPr lang="en-US" dirty="0"/>
                        <a:t>4Q 2018</a:t>
                      </a:r>
                    </a:p>
                  </a:txBody>
                  <a:tcPr/>
                </a:tc>
                <a:extLst>
                  <a:ext uri="{0D108BD9-81ED-4DB2-BD59-A6C34878D82A}">
                    <a16:rowId xmlns:a16="http://schemas.microsoft.com/office/drawing/2014/main" val="3106048040"/>
                  </a:ext>
                </a:extLst>
              </a:tr>
              <a:tr h="0">
                <a:tc>
                  <a:txBody>
                    <a:bodyPr/>
                    <a:lstStyle/>
                    <a:p>
                      <a:pPr algn="r"/>
                      <a:r>
                        <a:rPr lang="en-US" sz="1200" dirty="0"/>
                        <a:t>Up to 2 5U CEC drawers</a:t>
                      </a:r>
                    </a:p>
                  </a:txBody>
                  <a:tcPr anchor="ctr"/>
                </a:tc>
                <a:tc>
                  <a:txBody>
                    <a:bodyPr/>
                    <a:lstStyle/>
                    <a:p>
                      <a:pPr algn="ctr"/>
                      <a:r>
                        <a:rPr lang="en-US" sz="1200" dirty="0"/>
                        <a:t>Number of drawers</a:t>
                      </a:r>
                    </a:p>
                  </a:txBody>
                  <a:tcPr anchor="ctr"/>
                </a:tc>
                <a:tc>
                  <a:txBody>
                    <a:bodyPr/>
                    <a:lstStyle/>
                    <a:p>
                      <a:pPr algn="l"/>
                      <a:r>
                        <a:rPr lang="en-US" sz="1200" dirty="0"/>
                        <a:t>Up to 4 5U CEC drawers</a:t>
                      </a:r>
                    </a:p>
                  </a:txBody>
                  <a:tcPr anchor="ctr"/>
                </a:tc>
                <a:extLst>
                  <a:ext uri="{0D108BD9-81ED-4DB2-BD59-A6C34878D82A}">
                    <a16:rowId xmlns:a16="http://schemas.microsoft.com/office/drawing/2014/main" val="2623973656"/>
                  </a:ext>
                </a:extLst>
              </a:tr>
              <a:tr h="370840">
                <a:tc>
                  <a:txBody>
                    <a:bodyPr/>
                    <a:lstStyle/>
                    <a:p>
                      <a:pPr algn="r"/>
                      <a:r>
                        <a:rPr lang="en-US" sz="1200" dirty="0"/>
                        <a:t>96</a:t>
                      </a:r>
                    </a:p>
                  </a:txBody>
                  <a:tcPr anchor="ctr"/>
                </a:tc>
                <a:tc>
                  <a:txBody>
                    <a:bodyPr/>
                    <a:lstStyle/>
                    <a:p>
                      <a:pPr algn="ctr"/>
                      <a:r>
                        <a:rPr lang="en-US" sz="1200" dirty="0"/>
                        <a:t>Maximum # of cores</a:t>
                      </a:r>
                    </a:p>
                  </a:txBody>
                  <a:tcPr anchor="ctr"/>
                </a:tc>
                <a:tc>
                  <a:txBody>
                    <a:bodyPr/>
                    <a:lstStyle/>
                    <a:p>
                      <a:pPr algn="l"/>
                      <a:r>
                        <a:rPr lang="en-US" sz="1200" dirty="0"/>
                        <a:t>192</a:t>
                      </a:r>
                    </a:p>
                  </a:txBody>
                  <a:tcPr anchor="ctr"/>
                </a:tc>
                <a:extLst>
                  <a:ext uri="{0D108BD9-81ED-4DB2-BD59-A6C34878D82A}">
                    <a16:rowId xmlns:a16="http://schemas.microsoft.com/office/drawing/2014/main" val="3827166392"/>
                  </a:ext>
                </a:extLst>
              </a:tr>
              <a:tr h="370840">
                <a:tc>
                  <a:txBody>
                    <a:bodyPr/>
                    <a:lstStyle/>
                    <a:p>
                      <a:pPr algn="r"/>
                      <a:r>
                        <a:rPr lang="en-US" sz="1200" dirty="0"/>
                        <a:t>32 TB</a:t>
                      </a:r>
                    </a:p>
                  </a:txBody>
                  <a:tcPr anchor="ctr"/>
                </a:tc>
                <a:tc>
                  <a:txBody>
                    <a:bodyPr/>
                    <a:lstStyle/>
                    <a:p>
                      <a:pPr algn="ctr"/>
                      <a:r>
                        <a:rPr lang="en-US" sz="1200" dirty="0"/>
                        <a:t>Maximum total memory</a:t>
                      </a:r>
                    </a:p>
                  </a:txBody>
                  <a:tcPr anchor="ctr"/>
                </a:tc>
                <a:tc>
                  <a:txBody>
                    <a:bodyPr/>
                    <a:lstStyle/>
                    <a:p>
                      <a:pPr algn="l"/>
                      <a:r>
                        <a:rPr lang="en-US" sz="1200" dirty="0"/>
                        <a:t>64 TB</a:t>
                      </a:r>
                    </a:p>
                  </a:txBody>
                  <a:tcPr anchor="ctr"/>
                </a:tc>
                <a:extLst>
                  <a:ext uri="{0D108BD9-81ED-4DB2-BD59-A6C34878D82A}">
                    <a16:rowId xmlns:a16="http://schemas.microsoft.com/office/drawing/2014/main" val="2277769403"/>
                  </a:ext>
                </a:extLst>
              </a:tr>
              <a:tr h="370840">
                <a:tc>
                  <a:txBody>
                    <a:bodyPr/>
                    <a:lstStyle/>
                    <a:p>
                      <a:pPr algn="r"/>
                      <a:r>
                        <a:rPr lang="en-US" sz="1200" dirty="0"/>
                        <a:t>16</a:t>
                      </a:r>
                    </a:p>
                  </a:txBody>
                  <a:tcPr anchor="ctr"/>
                </a:tc>
                <a:tc>
                  <a:txBody>
                    <a:bodyPr/>
                    <a:lstStyle/>
                    <a:p>
                      <a:pPr algn="ctr"/>
                      <a:r>
                        <a:rPr lang="en-US" sz="1200" dirty="0"/>
                        <a:t>PCIe Gen4 slots</a:t>
                      </a:r>
                    </a:p>
                  </a:txBody>
                  <a:tcPr anchor="ctr"/>
                </a:tc>
                <a:tc>
                  <a:txBody>
                    <a:bodyPr/>
                    <a:lstStyle/>
                    <a:p>
                      <a:pPr algn="l"/>
                      <a:r>
                        <a:rPr lang="en-US" sz="1200" dirty="0"/>
                        <a:t>32</a:t>
                      </a:r>
                    </a:p>
                  </a:txBody>
                  <a:tcPr anchor="ctr"/>
                </a:tc>
                <a:extLst>
                  <a:ext uri="{0D108BD9-81ED-4DB2-BD59-A6C34878D82A}">
                    <a16:rowId xmlns:a16="http://schemas.microsoft.com/office/drawing/2014/main" val="2050875288"/>
                  </a:ext>
                </a:extLst>
              </a:tr>
              <a:tr h="370840">
                <a:tc>
                  <a:txBody>
                    <a:bodyPr/>
                    <a:lstStyle/>
                    <a:p>
                      <a:pPr algn="r"/>
                      <a:r>
                        <a:rPr lang="en-US" sz="1200" dirty="0"/>
                        <a:t>4</a:t>
                      </a:r>
                    </a:p>
                  </a:txBody>
                  <a:tcPr anchor="ctr"/>
                </a:tc>
                <a:tc>
                  <a:txBody>
                    <a:bodyPr/>
                    <a:lstStyle/>
                    <a:p>
                      <a:pPr algn="ctr"/>
                      <a:r>
                        <a:rPr lang="en-US" sz="1200" dirty="0"/>
                        <a:t>I/O Expansion drawers</a:t>
                      </a:r>
                    </a:p>
                  </a:txBody>
                  <a:tcPr anchor="ctr"/>
                </a:tc>
                <a:tc>
                  <a:txBody>
                    <a:bodyPr/>
                    <a:lstStyle/>
                    <a:p>
                      <a:pPr algn="l"/>
                      <a:r>
                        <a:rPr lang="en-US" sz="1200" dirty="0"/>
                        <a:t>16</a:t>
                      </a:r>
                    </a:p>
                  </a:txBody>
                  <a:tcPr anchor="ctr"/>
                </a:tc>
                <a:extLst>
                  <a:ext uri="{0D108BD9-81ED-4DB2-BD59-A6C34878D82A}">
                    <a16:rowId xmlns:a16="http://schemas.microsoft.com/office/drawing/2014/main" val="2392357286"/>
                  </a:ext>
                </a:extLst>
              </a:tr>
              <a:tr h="370840">
                <a:tc>
                  <a:txBody>
                    <a:bodyPr/>
                    <a:lstStyle/>
                    <a:p>
                      <a:pPr algn="r"/>
                      <a:r>
                        <a:rPr lang="en-US" sz="1200" dirty="0"/>
                        <a:t>No</a:t>
                      </a:r>
                    </a:p>
                  </a:txBody>
                  <a:tcPr anchor="ctr"/>
                </a:tc>
                <a:tc>
                  <a:txBody>
                    <a:bodyPr/>
                    <a:lstStyle/>
                    <a:p>
                      <a:pPr fontAlgn="base">
                        <a:spcBef>
                          <a:spcPct val="15000"/>
                        </a:spcBef>
                        <a:spcAft>
                          <a:spcPct val="5000"/>
                        </a:spcAft>
                        <a:buSzPct val="125000"/>
                        <a:buFont typeface="Arial" panose="020B0604020202020204" pitchFamily="34" charset="0"/>
                        <a:buNone/>
                      </a:pPr>
                      <a:r>
                        <a:rPr lang="en-US" altLang="ja-JP" sz="1200" dirty="0">
                          <a:solidFill>
                            <a:srgbClr val="000000"/>
                          </a:solidFill>
                          <a:sym typeface="Arial" panose="020B0604020202020204" pitchFamily="34" charset="0"/>
                        </a:rPr>
                        <a:t>Serial number preserving upgrade support from POWER8</a:t>
                      </a:r>
                    </a:p>
                  </a:txBody>
                  <a:tcPr anchor="ctr"/>
                </a:tc>
                <a:tc>
                  <a:txBody>
                    <a:bodyPr/>
                    <a:lstStyle/>
                    <a:p>
                      <a:pPr algn="l"/>
                      <a:r>
                        <a:rPr lang="en-US" sz="1200" dirty="0"/>
                        <a:t>Yes</a:t>
                      </a:r>
                    </a:p>
                  </a:txBody>
                  <a:tcPr anchor="ctr"/>
                </a:tc>
                <a:extLst>
                  <a:ext uri="{0D108BD9-81ED-4DB2-BD59-A6C34878D82A}">
                    <a16:rowId xmlns:a16="http://schemas.microsoft.com/office/drawing/2014/main" val="1022647109"/>
                  </a:ext>
                </a:extLst>
              </a:tr>
              <a:tr h="370840">
                <a:tc>
                  <a:txBody>
                    <a:bodyPr/>
                    <a:lstStyle/>
                    <a:p>
                      <a:pPr algn="r"/>
                      <a:r>
                        <a:rPr lang="en-US" sz="1200" dirty="0"/>
                        <a:t>No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sym typeface="Arial" panose="020B0604020202020204" pitchFamily="34" charset="0"/>
                        </a:rPr>
                        <a:t>MES drawer adds supported</a:t>
                      </a:r>
                    </a:p>
                  </a:txBody>
                  <a:tcPr anchor="ctr"/>
                </a:tc>
                <a:tc>
                  <a:txBody>
                    <a:bodyPr/>
                    <a:lstStyle/>
                    <a:p>
                      <a:pPr algn="l"/>
                      <a:r>
                        <a:rPr lang="en-US" sz="1200" dirty="0"/>
                        <a:t>Yes</a:t>
                      </a:r>
                    </a:p>
                  </a:txBody>
                  <a:tcPr anchor="ctr"/>
                </a:tc>
                <a:extLst>
                  <a:ext uri="{0D108BD9-81ED-4DB2-BD59-A6C34878D82A}">
                    <a16:rowId xmlns:a16="http://schemas.microsoft.com/office/drawing/2014/main" val="2179983713"/>
                  </a:ext>
                </a:extLst>
              </a:tr>
              <a:tr h="370840">
                <a:tc>
                  <a:txBody>
                    <a:bodyPr/>
                    <a:lstStyle/>
                    <a:p>
                      <a:pPr algn="r"/>
                      <a:r>
                        <a:rPr lang="en-US" sz="1200" dirty="0"/>
                        <a:t>No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sym typeface="Arial" panose="020B0604020202020204" pitchFamily="34" charset="0"/>
                        </a:rPr>
                        <a:t>Earthquake certification</a:t>
                      </a:r>
                    </a:p>
                  </a:txBody>
                  <a:tcPr anchor="ctr"/>
                </a:tc>
                <a:tc>
                  <a:txBody>
                    <a:bodyPr/>
                    <a:lstStyle/>
                    <a:p>
                      <a:pPr algn="l"/>
                      <a:r>
                        <a:rPr lang="en-US" sz="1200" dirty="0"/>
                        <a:t>Yes</a:t>
                      </a:r>
                    </a:p>
                  </a:txBody>
                  <a:tcPr anchor="ctr"/>
                </a:tc>
                <a:extLst>
                  <a:ext uri="{0D108BD9-81ED-4DB2-BD59-A6C34878D82A}">
                    <a16:rowId xmlns:a16="http://schemas.microsoft.com/office/drawing/2014/main" val="1046119574"/>
                  </a:ext>
                </a:extLst>
              </a:tr>
            </a:tbl>
          </a:graphicData>
        </a:graphic>
      </p:graphicFrame>
      <p:pic>
        <p:nvPicPr>
          <p:cNvPr id="10" name="Picture 9">
            <a:extLst>
              <a:ext uri="{FF2B5EF4-FFF2-40B4-BE49-F238E27FC236}">
                <a16:creationId xmlns:a16="http://schemas.microsoft.com/office/drawing/2014/main" id="{B710AAE8-E749-48BA-A093-86F14ADD872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840" b="92066" l="8896" r="90184">
                        <a14:foregroundMark x1="66564" y1="22298" x2="66564" y2="22298"/>
                        <a14:foregroundMark x1="42025" y1="16279" x2="77301" y2="21477"/>
                        <a14:foregroundMark x1="37423" y1="11081" x2="61043" y2="12996"/>
                        <a14:foregroundMark x1="9509" y1="14637" x2="60123" y2="27360"/>
                        <a14:foregroundMark x1="60123" y1="27360" x2="17791" y2="12449"/>
                        <a14:foregroundMark x1="17791" y1="12449" x2="13804" y2="12175"/>
                        <a14:foregroundMark x1="57362" y1="11765" x2="62883" y2="12996"/>
                        <a14:foregroundMark x1="85583" y1="55130" x2="28834" y2="54720"/>
                        <a14:foregroundMark x1="28834" y1="54720" x2="83129" y2="64432"/>
                        <a14:foregroundMark x1="83129" y1="64432" x2="88344" y2="57456"/>
                        <a14:foregroundMark x1="66564" y1="74008" x2="65644" y2="73324"/>
                        <a14:foregroundMark x1="88344" y1="92202" x2="15644" y2="92202"/>
                        <a14:foregroundMark x1="84663" y1="44186" x2="34049" y2="32011"/>
                        <a14:foregroundMark x1="34049" y1="32011" x2="83742" y2="45007"/>
                        <a14:foregroundMark x1="14724" y1="12996" x2="63497" y2="6840"/>
                        <a14:foregroundMark x1="63497" y1="6840" x2="15337" y2="16279"/>
                        <a14:foregroundMark x1="15337" y1="16279" x2="12883" y2="12996"/>
                        <a14:foregroundMark x1="47546" y1="7798" x2="54601" y2="9029"/>
                        <a14:foregroundMark x1="71779" y1="11081" x2="71779" y2="11081"/>
                        <a14:foregroundMark x1="71779" y1="11081" x2="71779" y2="11081"/>
                        <a14:foregroundMark x1="72699" y1="10670" x2="72699" y2="10670"/>
                        <a14:foregroundMark x1="57362" y1="7387" x2="74540" y2="10260"/>
                        <a14:foregroundMark x1="74540" y1="10260" x2="74540" y2="10260"/>
                        <a14:foregroundMark x1="79141" y1="11765" x2="79141" y2="11765"/>
                        <a14:foregroundMark x1="79141" y1="11765" x2="79141" y2="11765"/>
                        <a14:foregroundMark x1="80982" y1="10670" x2="80982" y2="10670"/>
                        <a14:foregroundMark x1="80982" y1="10670" x2="80982" y2="10670"/>
                        <a14:foregroundMark x1="90184" y1="80575" x2="90184" y2="80575"/>
                        <a14:foregroundMark x1="90184" y1="80985" x2="90184" y2="80985"/>
                        <a14:foregroundMark x1="89873" y1="14407" x2="89873" y2="28814"/>
                      </a14:backgroundRemoval>
                    </a14:imgEffect>
                  </a14:imgLayer>
                </a14:imgProps>
              </a:ext>
              <a:ext uri="{28A0092B-C50C-407E-A947-70E740481C1C}">
                <a14:useLocalDpi xmlns:a14="http://schemas.microsoft.com/office/drawing/2010/main"/>
              </a:ext>
            </a:extLst>
          </a:blip>
          <a:stretch>
            <a:fillRect/>
          </a:stretch>
        </p:blipFill>
        <p:spPr>
          <a:xfrm>
            <a:off x="7635043" y="2026822"/>
            <a:ext cx="960839" cy="2154519"/>
          </a:xfrm>
          <a:prstGeom prst="rect">
            <a:avLst/>
          </a:prstGeom>
          <a:effectLst>
            <a:glow rad="139700">
              <a:schemeClr val="tx1">
                <a:lumMod val="65000"/>
                <a:lumOff val="35000"/>
                <a:alpha val="40000"/>
              </a:schemeClr>
            </a:glow>
          </a:effectLst>
        </p:spPr>
      </p:pic>
      <p:grpSp>
        <p:nvGrpSpPr>
          <p:cNvPr id="16" name="Group 15">
            <a:extLst>
              <a:ext uri="{FF2B5EF4-FFF2-40B4-BE49-F238E27FC236}">
                <a16:creationId xmlns:a16="http://schemas.microsoft.com/office/drawing/2014/main" id="{BF44526A-AAD5-41D7-81D5-0B28CA2D8F71}"/>
              </a:ext>
            </a:extLst>
          </p:cNvPr>
          <p:cNvGrpSpPr/>
          <p:nvPr/>
        </p:nvGrpSpPr>
        <p:grpSpPr>
          <a:xfrm>
            <a:off x="548118" y="2571750"/>
            <a:ext cx="960839" cy="1342492"/>
            <a:chOff x="548118" y="2571750"/>
            <a:chExt cx="960839" cy="1342492"/>
          </a:xfrm>
        </p:grpSpPr>
        <p:pic>
          <p:nvPicPr>
            <p:cNvPr id="11" name="Picture 10">
              <a:extLst>
                <a:ext uri="{FF2B5EF4-FFF2-40B4-BE49-F238E27FC236}">
                  <a16:creationId xmlns:a16="http://schemas.microsoft.com/office/drawing/2014/main" id="{59B838CB-D89B-465B-A224-E77D8DCED358}"/>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3850" b="100000" l="8896" r="89877">
                          <a14:foregroundMark x1="66564" y1="45152" x2="66564" y2="45152"/>
                          <a14:foregroundMark x1="42025" y1="32964" x2="77301" y2="43490"/>
                          <a14:foregroundMark x1="37423" y1="22438" x2="61043" y2="26316"/>
                          <a14:foregroundMark x1="9509" y1="29640" x2="60123" y2="55402"/>
                          <a14:foregroundMark x1="60123" y1="55402" x2="17791" y2="25208"/>
                          <a14:foregroundMark x1="17791" y1="25208" x2="13804" y2="24654"/>
                          <a14:foregroundMark x1="57362" y1="23823" x2="62883" y2="26316"/>
                          <a14:foregroundMark x1="84663" y1="89474" x2="34049" y2="64820"/>
                          <a14:foregroundMark x1="34049" y1="64820" x2="83742" y2="91136"/>
                          <a14:foregroundMark x1="14724" y1="26316" x2="63497" y2="13850"/>
                          <a14:foregroundMark x1="63497" y1="13850" x2="15337" y2="32964"/>
                          <a14:foregroundMark x1="15337" y1="32964" x2="12883" y2="26316"/>
                          <a14:foregroundMark x1="47546" y1="15789" x2="54601" y2="18283"/>
                          <a14:foregroundMark x1="71779" y1="22438" x2="71779" y2="22438"/>
                          <a14:foregroundMark x1="71779" y1="22438" x2="71779" y2="22438"/>
                          <a14:foregroundMark x1="72699" y1="21607" x2="72699" y2="21607"/>
                          <a14:foregroundMark x1="57362" y1="14958" x2="74540" y2="20776"/>
                          <a14:foregroundMark x1="74540" y1="20776" x2="74540" y2="20776"/>
                          <a14:foregroundMark x1="79141" y1="23823" x2="79141" y2="23823"/>
                          <a14:foregroundMark x1="79141" y1="23823" x2="79141" y2="23823"/>
                          <a14:foregroundMark x1="80982" y1="21607" x2="80982" y2="21607"/>
                          <a14:foregroundMark x1="80982" y1="21607" x2="80982" y2="21607"/>
                        </a14:backgroundRemoval>
                      </a14:imgEffect>
                    </a14:imgLayer>
                  </a14:imgProps>
                </a:ext>
                <a:ext uri="{28A0092B-C50C-407E-A947-70E740481C1C}">
                  <a14:useLocalDpi xmlns:a14="http://schemas.microsoft.com/office/drawing/2010/main"/>
                </a:ext>
              </a:extLst>
            </a:blip>
            <a:srcRect/>
            <a:stretch/>
          </p:blipFill>
          <p:spPr>
            <a:xfrm>
              <a:off x="548118" y="2571750"/>
              <a:ext cx="960839" cy="1064665"/>
            </a:xfrm>
            <a:prstGeom prst="rect">
              <a:avLst/>
            </a:prstGeom>
            <a:effectLst>
              <a:glow rad="139700">
                <a:schemeClr val="tx1">
                  <a:lumMod val="65000"/>
                  <a:lumOff val="35000"/>
                  <a:alpha val="40000"/>
                </a:schemeClr>
              </a:glow>
            </a:effectLst>
          </p:spPr>
        </p:pic>
        <p:pic>
          <p:nvPicPr>
            <p:cNvPr id="15" name="Picture 14">
              <a:extLst>
                <a:ext uri="{FF2B5EF4-FFF2-40B4-BE49-F238E27FC236}">
                  <a16:creationId xmlns:a16="http://schemas.microsoft.com/office/drawing/2014/main" id="{936A0AA9-51F2-4772-BAF2-707FFD63B6B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6840" b="92066" l="8896" r="90184">
                          <a14:foregroundMark x1="66564" y1="22298" x2="66564" y2="22298"/>
                          <a14:foregroundMark x1="42025" y1="16279" x2="77301" y2="21477"/>
                          <a14:foregroundMark x1="37423" y1="11081" x2="61043" y2="12996"/>
                          <a14:foregroundMark x1="9509" y1="14637" x2="60123" y2="27360"/>
                          <a14:foregroundMark x1="60123" y1="27360" x2="17791" y2="12449"/>
                          <a14:foregroundMark x1="17791" y1="12449" x2="13804" y2="12175"/>
                          <a14:foregroundMark x1="57362" y1="11765" x2="62883" y2="12996"/>
                          <a14:foregroundMark x1="85583" y1="55130" x2="28834" y2="54720"/>
                          <a14:foregroundMark x1="28834" y1="54720" x2="83129" y2="64432"/>
                          <a14:foregroundMark x1="83129" y1="64432" x2="88344" y2="57456"/>
                          <a14:foregroundMark x1="66564" y1="74008" x2="65644" y2="73324"/>
                          <a14:foregroundMark x1="88344" y1="92202" x2="15644" y2="92202"/>
                          <a14:foregroundMark x1="84663" y1="44186" x2="34049" y2="32011"/>
                          <a14:foregroundMark x1="34049" y1="32011" x2="83742" y2="45007"/>
                          <a14:foregroundMark x1="14724" y1="12996" x2="63497" y2="6840"/>
                          <a14:foregroundMark x1="63497" y1="6840" x2="15337" y2="16279"/>
                          <a14:foregroundMark x1="15337" y1="16279" x2="12883" y2="12996"/>
                          <a14:foregroundMark x1="47546" y1="7798" x2="54601" y2="9029"/>
                          <a14:foregroundMark x1="71779" y1="11081" x2="71779" y2="11081"/>
                          <a14:foregroundMark x1="71779" y1="11081" x2="71779" y2="11081"/>
                          <a14:foregroundMark x1="72699" y1="10670" x2="72699" y2="10670"/>
                          <a14:foregroundMark x1="57362" y1="7387" x2="74540" y2="10260"/>
                          <a14:foregroundMark x1="74540" y1="10260" x2="74540" y2="10260"/>
                          <a14:foregroundMark x1="79141" y1="11765" x2="79141" y2="11765"/>
                          <a14:foregroundMark x1="79141" y1="11765" x2="79141" y2="11765"/>
                          <a14:foregroundMark x1="80982" y1="10670" x2="80982" y2="10670"/>
                          <a14:foregroundMark x1="80982" y1="10670" x2="80982" y2="10670"/>
                          <a14:foregroundMark x1="90184" y1="80575" x2="90184" y2="80575"/>
                          <a14:foregroundMark x1="90184" y1="80985" x2="90184" y2="80985"/>
                          <a14:foregroundMark x1="89873" y1="14407" x2="89873" y2="28814"/>
                        </a14:backgroundRemoval>
                      </a14:imgEffect>
                    </a14:imgLayer>
                  </a14:imgProps>
                </a:ext>
                <a:ext uri="{28A0092B-C50C-407E-A947-70E740481C1C}">
                  <a14:useLocalDpi xmlns:a14="http://schemas.microsoft.com/office/drawing/2010/main"/>
                </a:ext>
              </a:extLst>
            </a:blip>
            <a:srcRect t="87105"/>
            <a:stretch/>
          </p:blipFill>
          <p:spPr>
            <a:xfrm>
              <a:off x="548118" y="3636415"/>
              <a:ext cx="960839" cy="277827"/>
            </a:xfrm>
            <a:prstGeom prst="rect">
              <a:avLst/>
            </a:prstGeom>
            <a:effectLst>
              <a:glow rad="139700">
                <a:schemeClr val="tx1">
                  <a:lumMod val="65000"/>
                  <a:lumOff val="35000"/>
                  <a:alpha val="40000"/>
                </a:schemeClr>
              </a:glow>
            </a:effectLst>
          </p:spPr>
        </p:pic>
      </p:grpSp>
    </p:spTree>
    <p:extLst>
      <p:ext uri="{BB962C8B-B14F-4D97-AF65-F5344CB8AC3E}">
        <p14:creationId xmlns:p14="http://schemas.microsoft.com/office/powerpoint/2010/main" val="249474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599" y="201168"/>
            <a:ext cx="5083629" cy="4491101"/>
          </a:xfrm>
        </p:spPr>
        <p:txBody>
          <a:bodyPr/>
          <a:lstStyle/>
          <a:p>
            <a:pPr>
              <a:defRPr/>
            </a:pPr>
            <a:r>
              <a:rPr lang="en-US" altLang="en-US" sz="2400" dirty="0">
                <a:solidFill>
                  <a:schemeClr val="tx1"/>
                </a:solidFill>
                <a:latin typeface="+mn-lt"/>
              </a:rPr>
              <a:t>E980 Processor Highlights</a:t>
            </a:r>
          </a:p>
        </p:txBody>
      </p:sp>
      <p:sp>
        <p:nvSpPr>
          <p:cNvPr id="7" name="Rectangle 13">
            <a:extLst>
              <a:ext uri="{FF2B5EF4-FFF2-40B4-BE49-F238E27FC236}">
                <a16:creationId xmlns:a16="http://schemas.microsoft.com/office/drawing/2014/main" id="{1F2C98D1-5027-4E32-A28C-FAC08348B1FB}"/>
              </a:ext>
            </a:extLst>
          </p:cNvPr>
          <p:cNvSpPr>
            <a:spLocks noChangeArrowheads="1"/>
          </p:cNvSpPr>
          <p:nvPr/>
        </p:nvSpPr>
        <p:spPr bwMode="auto">
          <a:xfrm>
            <a:off x="573057" y="699561"/>
            <a:ext cx="6797831" cy="38415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15000"/>
              </a:spcBef>
              <a:spcAft>
                <a:spcPct val="5000"/>
              </a:spcAft>
              <a:buSzPct val="125000"/>
              <a:buFont typeface="Arial" panose="020B0604020202020204" pitchFamily="34" charset="0"/>
              <a:buChar char="•"/>
            </a:pPr>
            <a:r>
              <a:rPr lang="en-US" sz="1320" dirty="0">
                <a:solidFill>
                  <a:srgbClr val="000000"/>
                </a:solidFill>
                <a:latin typeface="+mn-lt"/>
                <a:sym typeface="Arial" panose="020B0604020202020204" pitchFamily="34" charset="0"/>
              </a:rPr>
              <a:t>Four processor Offerings available (SMT8 cores)</a:t>
            </a:r>
          </a:p>
          <a:p>
            <a:pPr marL="458788" lvl="1" fontAlgn="base">
              <a:spcBef>
                <a:spcPct val="15000"/>
              </a:spcBef>
              <a:spcAft>
                <a:spcPct val="5000"/>
              </a:spcAft>
              <a:buSzPct val="125000"/>
              <a:buFont typeface="Arial" panose="020B0604020202020204" pitchFamily="34" charset="0"/>
              <a:buChar char="‒"/>
            </a:pPr>
            <a:r>
              <a:rPr lang="en-US" sz="1200" dirty="0">
                <a:solidFill>
                  <a:srgbClr val="000000"/>
                </a:solidFill>
                <a:latin typeface="+mn-lt"/>
                <a:sym typeface="Arial" panose="020B0604020202020204" pitchFamily="34" charset="0"/>
              </a:rPr>
              <a:t>12-core, 11-core processor (maximum throughput)</a:t>
            </a:r>
          </a:p>
          <a:p>
            <a:pPr marL="458788" lvl="1" fontAlgn="base">
              <a:spcBef>
                <a:spcPct val="15000"/>
              </a:spcBef>
              <a:spcAft>
                <a:spcPct val="5000"/>
              </a:spcAft>
              <a:buSzPct val="125000"/>
              <a:buFont typeface="Arial" panose="020B0604020202020204" pitchFamily="34" charset="0"/>
              <a:buChar char="‒"/>
            </a:pPr>
            <a:r>
              <a:rPr lang="en-US" sz="1200" dirty="0">
                <a:solidFill>
                  <a:srgbClr val="000000"/>
                </a:solidFill>
                <a:latin typeface="+mn-lt"/>
                <a:sym typeface="Arial" panose="020B0604020202020204" pitchFamily="34" charset="0"/>
              </a:rPr>
              <a:t>10-core processor </a:t>
            </a:r>
          </a:p>
          <a:p>
            <a:pPr marL="458788" lvl="1" fontAlgn="base">
              <a:spcBef>
                <a:spcPct val="15000"/>
              </a:spcBef>
              <a:spcAft>
                <a:spcPct val="5000"/>
              </a:spcAft>
              <a:buSzPct val="125000"/>
              <a:buFont typeface="Arial" panose="020B0604020202020204" pitchFamily="34" charset="0"/>
              <a:buChar char="‒"/>
            </a:pPr>
            <a:r>
              <a:rPr lang="en-US" sz="1200" dirty="0">
                <a:solidFill>
                  <a:srgbClr val="000000"/>
                </a:solidFill>
                <a:latin typeface="+mn-lt"/>
                <a:sym typeface="Arial" panose="020B0604020202020204" pitchFamily="34" charset="0"/>
              </a:rPr>
              <a:t>8-core processor (maximum core performance)</a:t>
            </a:r>
          </a:p>
          <a:p>
            <a:pPr marL="458788" lvl="1" fontAlgn="base">
              <a:spcBef>
                <a:spcPct val="15000"/>
              </a:spcBef>
              <a:spcAft>
                <a:spcPct val="5000"/>
              </a:spcAft>
              <a:buSzPct val="125000"/>
              <a:buFont typeface="Arial" panose="020B0604020202020204" pitchFamily="34" charset="0"/>
              <a:buChar char="‒"/>
            </a:pPr>
            <a:endParaRPr lang="en-US" sz="1200" dirty="0">
              <a:solidFill>
                <a:srgbClr val="000000"/>
              </a:solidFill>
              <a:latin typeface="+mn-lt"/>
              <a:sym typeface="Arial" panose="020B0604020202020204" pitchFamily="34" charset="0"/>
            </a:endParaRPr>
          </a:p>
          <a:p>
            <a:pPr marL="458788" lvl="1" fontAlgn="base">
              <a:spcBef>
                <a:spcPct val="15000"/>
              </a:spcBef>
              <a:spcAft>
                <a:spcPct val="5000"/>
              </a:spcAft>
              <a:buSzPct val="125000"/>
              <a:buFont typeface="Arial" panose="020B0604020202020204" pitchFamily="34" charset="0"/>
              <a:buChar char="‒"/>
            </a:pPr>
            <a:endParaRPr lang="en-US" sz="120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endParaRPr lang="en-US" sz="132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endParaRPr lang="en-US" sz="132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endParaRPr lang="en-US" sz="132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endParaRPr lang="en-US" sz="132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endParaRPr lang="en-US" sz="132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endParaRPr lang="en-US" sz="132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endParaRPr lang="en-US" sz="1320" dirty="0">
              <a:solidFill>
                <a:srgbClr val="000000"/>
              </a:solidFill>
              <a:latin typeface="+mn-lt"/>
              <a:sym typeface="Arial" panose="020B0604020202020204" pitchFamily="34" charset="0"/>
            </a:endParaRPr>
          </a:p>
          <a:p>
            <a:pPr fontAlgn="base">
              <a:spcBef>
                <a:spcPct val="15000"/>
              </a:spcBef>
              <a:spcAft>
                <a:spcPct val="5000"/>
              </a:spcAft>
              <a:buSzPct val="125000"/>
              <a:buFont typeface="Arial" panose="020B0604020202020204" pitchFamily="34" charset="0"/>
              <a:buChar char="•"/>
            </a:pPr>
            <a:r>
              <a:rPr lang="en-US" sz="1320" dirty="0">
                <a:solidFill>
                  <a:srgbClr val="000000"/>
                </a:solidFill>
                <a:latin typeface="+mn-lt"/>
                <a:sym typeface="Arial" panose="020B0604020202020204" pitchFamily="34" charset="0"/>
              </a:rPr>
              <a:t>Processor frequencies dynamic (default) for maximum performance</a:t>
            </a:r>
          </a:p>
          <a:p>
            <a:pPr fontAlgn="base">
              <a:spcBef>
                <a:spcPct val="15000"/>
              </a:spcBef>
              <a:spcAft>
                <a:spcPct val="5000"/>
              </a:spcAft>
              <a:buSzPct val="125000"/>
              <a:buFont typeface="Arial" panose="020B0604020202020204" pitchFamily="34" charset="0"/>
              <a:buChar char="•"/>
            </a:pPr>
            <a:r>
              <a:rPr lang="en-US" sz="1320" dirty="0">
                <a:solidFill>
                  <a:srgbClr val="000000"/>
                </a:solidFill>
                <a:latin typeface="+mn-lt"/>
                <a:sym typeface="Arial" panose="020B0604020202020204" pitchFamily="34" charset="0"/>
              </a:rPr>
              <a:t>Capacity on Demand support – minimum cores active is 8</a:t>
            </a:r>
          </a:p>
          <a:p>
            <a:pPr fontAlgn="base">
              <a:spcBef>
                <a:spcPct val="15000"/>
              </a:spcBef>
              <a:spcAft>
                <a:spcPct val="5000"/>
              </a:spcAft>
              <a:buSzPct val="125000"/>
              <a:buFont typeface="Arial" panose="020B0604020202020204" pitchFamily="34" charset="0"/>
              <a:buChar char="•"/>
            </a:pPr>
            <a:r>
              <a:rPr lang="en-US" sz="1320" dirty="0">
                <a:solidFill>
                  <a:srgbClr val="000000"/>
                </a:solidFill>
                <a:latin typeface="+mn-lt"/>
                <a:sym typeface="Arial" panose="020B0604020202020204" pitchFamily="34" charset="0"/>
              </a:rPr>
              <a:t>Increased processor to processor fabric interconnect</a:t>
            </a:r>
          </a:p>
          <a:p>
            <a:pPr marL="458788" lvl="1" fontAlgn="base">
              <a:spcBef>
                <a:spcPct val="15000"/>
              </a:spcBef>
              <a:spcAft>
                <a:spcPct val="5000"/>
              </a:spcAft>
              <a:buSzPct val="125000"/>
              <a:buFont typeface="Arial" panose="020B0604020202020204" pitchFamily="34" charset="0"/>
              <a:buChar char="‒"/>
            </a:pPr>
            <a:r>
              <a:rPr lang="en-US" sz="1200" dirty="0">
                <a:solidFill>
                  <a:srgbClr val="000000"/>
                </a:solidFill>
                <a:latin typeface="+mn-lt"/>
                <a:sym typeface="Arial" panose="020B0604020202020204" pitchFamily="34" charset="0"/>
              </a:rPr>
              <a:t>16Gb/s X-Bus Fully connected fabric within CEC Drawer</a:t>
            </a:r>
          </a:p>
          <a:p>
            <a:pPr marL="458788" lvl="1" fontAlgn="base">
              <a:spcBef>
                <a:spcPct val="15000"/>
              </a:spcBef>
              <a:spcAft>
                <a:spcPct val="5000"/>
              </a:spcAft>
              <a:buSzPct val="125000"/>
              <a:buFont typeface="Arial" panose="020B0604020202020204" pitchFamily="34" charset="0"/>
              <a:buChar char="‒"/>
            </a:pPr>
            <a:r>
              <a:rPr lang="en-US" sz="1200" dirty="0">
                <a:solidFill>
                  <a:srgbClr val="000000"/>
                </a:solidFill>
                <a:latin typeface="+mn-lt"/>
                <a:sym typeface="Arial" panose="020B0604020202020204" pitchFamily="34" charset="0"/>
              </a:rPr>
              <a:t>4x increase in external SMP fabric bus for Drawer to Drawer interconnect or Accelerator</a:t>
            </a:r>
          </a:p>
        </p:txBody>
      </p:sp>
      <p:graphicFrame>
        <p:nvGraphicFramePr>
          <p:cNvPr id="2" name="Table 1">
            <a:extLst>
              <a:ext uri="{FF2B5EF4-FFF2-40B4-BE49-F238E27FC236}">
                <a16:creationId xmlns:a16="http://schemas.microsoft.com/office/drawing/2014/main" id="{81D6D8E4-6BBD-ED41-860B-3730519A182C}"/>
              </a:ext>
            </a:extLst>
          </p:cNvPr>
          <p:cNvGraphicFramePr>
            <a:graphicFrameLocks noGrp="1"/>
          </p:cNvGraphicFramePr>
          <p:nvPr>
            <p:extLst>
              <p:ext uri="{D42A27DB-BD31-4B8C-83A1-F6EECF244321}">
                <p14:modId xmlns:p14="http://schemas.microsoft.com/office/powerpoint/2010/main" val="1598724568"/>
              </p:ext>
            </p:extLst>
          </p:nvPr>
        </p:nvGraphicFramePr>
        <p:xfrm>
          <a:off x="1257300" y="1755208"/>
          <a:ext cx="6325452" cy="1737360"/>
        </p:xfrm>
        <a:graphic>
          <a:graphicData uri="http://schemas.openxmlformats.org/drawingml/2006/table">
            <a:tbl>
              <a:tblPr firstRow="1" bandRow="1">
                <a:tableStyleId>{21E4AEA4-8DFA-4A89-87EB-49C32662AFE0}</a:tableStyleId>
              </a:tblPr>
              <a:tblGrid>
                <a:gridCol w="879474">
                  <a:extLst>
                    <a:ext uri="{9D8B030D-6E8A-4147-A177-3AD203B41FA5}">
                      <a16:colId xmlns:a16="http://schemas.microsoft.com/office/drawing/2014/main" val="1454937157"/>
                    </a:ext>
                  </a:extLst>
                </a:gridCol>
                <a:gridCol w="1181056">
                  <a:extLst>
                    <a:ext uri="{9D8B030D-6E8A-4147-A177-3AD203B41FA5}">
                      <a16:colId xmlns:a16="http://schemas.microsoft.com/office/drawing/2014/main" val="2870583068"/>
                    </a:ext>
                  </a:extLst>
                </a:gridCol>
                <a:gridCol w="1181056">
                  <a:extLst>
                    <a:ext uri="{9D8B030D-6E8A-4147-A177-3AD203B41FA5}">
                      <a16:colId xmlns:a16="http://schemas.microsoft.com/office/drawing/2014/main" val="3865233714"/>
                    </a:ext>
                  </a:extLst>
                </a:gridCol>
                <a:gridCol w="1971582">
                  <a:extLst>
                    <a:ext uri="{9D8B030D-6E8A-4147-A177-3AD203B41FA5}">
                      <a16:colId xmlns:a16="http://schemas.microsoft.com/office/drawing/2014/main" val="3591400065"/>
                    </a:ext>
                  </a:extLst>
                </a:gridCol>
                <a:gridCol w="1112284">
                  <a:extLst>
                    <a:ext uri="{9D8B030D-6E8A-4147-A177-3AD203B41FA5}">
                      <a16:colId xmlns:a16="http://schemas.microsoft.com/office/drawing/2014/main" val="3762195239"/>
                    </a:ext>
                  </a:extLst>
                </a:gridCol>
              </a:tblGrid>
              <a:tr h="368935">
                <a:tc>
                  <a:txBody>
                    <a:bodyPr/>
                    <a:lstStyle/>
                    <a:p>
                      <a:pPr algn="ctr"/>
                      <a:r>
                        <a:rPr lang="en-US" sz="1200" b="0" i="0" dirty="0">
                          <a:latin typeface="Arial Regular"/>
                        </a:rPr>
                        <a:t>Feature</a:t>
                      </a:r>
                    </a:p>
                    <a:p>
                      <a:pPr algn="ctr"/>
                      <a:r>
                        <a:rPr lang="en-US" sz="1200" dirty="0"/>
                        <a:t>Code</a:t>
                      </a:r>
                    </a:p>
                    <a:p>
                      <a:pPr algn="ctr"/>
                      <a:r>
                        <a:rPr lang="en-US" sz="1200" b="1" dirty="0"/>
                        <a:t>E980</a:t>
                      </a:r>
                    </a:p>
                  </a:txBody>
                  <a:tcPr/>
                </a:tc>
                <a:tc>
                  <a:txBody>
                    <a:bodyPr/>
                    <a:lstStyle/>
                    <a:p>
                      <a:pPr algn="ctr"/>
                      <a:r>
                        <a:rPr lang="en-US" sz="1200" b="0" i="0" dirty="0">
                          <a:latin typeface="Arial Regular"/>
                        </a:rPr>
                        <a:t>Processor </a:t>
                      </a:r>
                    </a:p>
                    <a:p>
                      <a:pPr algn="ctr"/>
                      <a:r>
                        <a:rPr lang="en-US" sz="1200" dirty="0"/>
                        <a:t>SMT8 Cores</a:t>
                      </a:r>
                      <a:endParaRPr lang="en-US" sz="1200" b="1" dirty="0"/>
                    </a:p>
                  </a:txBody>
                  <a:tcPr/>
                </a:tc>
                <a:tc>
                  <a:txBody>
                    <a:bodyPr/>
                    <a:lstStyle/>
                    <a:p>
                      <a:pPr algn="ctr"/>
                      <a:r>
                        <a:rPr lang="en-US" sz="1200" b="0" i="0" dirty="0">
                          <a:latin typeface="Arial Regular"/>
                        </a:rPr>
                        <a:t>Minimum Active Cores per system</a:t>
                      </a:r>
                    </a:p>
                  </a:txBody>
                  <a:tcPr/>
                </a:tc>
                <a:tc>
                  <a:txBody>
                    <a:bodyPr/>
                    <a:lstStyle/>
                    <a:p>
                      <a:pPr algn="ctr"/>
                      <a:r>
                        <a:rPr lang="en-US" sz="1200" b="0" i="0" dirty="0">
                          <a:latin typeface="Arial Regular"/>
                        </a:rPr>
                        <a:t>Typical</a:t>
                      </a:r>
                    </a:p>
                    <a:p>
                      <a:pPr algn="ctr"/>
                      <a:r>
                        <a:rPr lang="en-US" sz="1200" dirty="0"/>
                        <a:t>Frequency Range</a:t>
                      </a:r>
                      <a:endParaRPr lang="en-US" sz="1200" b="1" dirty="0"/>
                    </a:p>
                  </a:txBody>
                  <a:tcPr/>
                </a:tc>
                <a:tc>
                  <a:txBody>
                    <a:bodyPr/>
                    <a:lstStyle/>
                    <a:p>
                      <a:pPr algn="ctr"/>
                      <a:r>
                        <a:rPr lang="en-US" sz="1200" b="0" i="0" dirty="0">
                          <a:latin typeface="Arial Regular"/>
                        </a:rPr>
                        <a:t>IBM </a:t>
                      </a:r>
                      <a:r>
                        <a:rPr lang="en-US" sz="1200" dirty="0" err="1"/>
                        <a:t>i</a:t>
                      </a:r>
                      <a:endParaRPr lang="en-US" sz="1200" dirty="0"/>
                    </a:p>
                    <a:p>
                      <a:pPr algn="ctr"/>
                      <a:r>
                        <a:rPr lang="en-US" sz="1200" dirty="0"/>
                        <a:t>P Group</a:t>
                      </a:r>
                      <a:endParaRPr lang="en-US" sz="1200" b="1" dirty="0"/>
                    </a:p>
                  </a:txBody>
                  <a:tcPr/>
                </a:tc>
                <a:extLst>
                  <a:ext uri="{0D108BD9-81ED-4DB2-BD59-A6C34878D82A}">
                    <a16:rowId xmlns:a16="http://schemas.microsoft.com/office/drawing/2014/main" val="2064537634"/>
                  </a:ext>
                </a:extLst>
              </a:tr>
              <a:tr h="221361">
                <a:tc>
                  <a:txBody>
                    <a:bodyPr/>
                    <a:lstStyle/>
                    <a:p>
                      <a:pPr algn="ctr"/>
                      <a:r>
                        <a:rPr lang="en-US" sz="1200" b="0" i="0" dirty="0">
                          <a:latin typeface="Arial Regular"/>
                        </a:rPr>
                        <a:t>EFB3</a:t>
                      </a:r>
                      <a:endParaRPr lang="en-US" sz="1200" b="0" dirty="0"/>
                    </a:p>
                  </a:txBody>
                  <a:tcPr/>
                </a:tc>
                <a:tc>
                  <a:txBody>
                    <a:bodyPr/>
                    <a:lstStyle/>
                    <a:p>
                      <a:pPr algn="ctr"/>
                      <a:r>
                        <a:rPr lang="en-US" sz="1200" b="0" i="0" dirty="0">
                          <a:latin typeface="Arial Regular"/>
                        </a:rPr>
                        <a:t>12 cores</a:t>
                      </a:r>
                      <a:endParaRPr lang="en-US" sz="1200" b="0" dirty="0"/>
                    </a:p>
                  </a:txBody>
                  <a:tcPr/>
                </a:tc>
                <a:tc>
                  <a:txBody>
                    <a:bodyPr/>
                    <a:lstStyle/>
                    <a:p>
                      <a:pPr algn="ctr"/>
                      <a:r>
                        <a:rPr lang="en-US" sz="1200" b="0" i="0" dirty="0">
                          <a:latin typeface="Arial Regular"/>
                        </a:rPr>
                        <a:t>8</a:t>
                      </a:r>
                    </a:p>
                  </a:txBody>
                  <a:tcPr/>
                </a:tc>
                <a:tc>
                  <a:txBody>
                    <a:bodyPr/>
                    <a:lstStyle/>
                    <a:p>
                      <a:pPr algn="ctr"/>
                      <a:r>
                        <a:rPr lang="en-US" sz="1200" b="0" i="0" dirty="0">
                          <a:latin typeface="Arial Regular"/>
                        </a:rPr>
                        <a:t>3.55 to 3.9 GHz (max)</a:t>
                      </a:r>
                      <a:endParaRPr lang="en-US" sz="1200" b="0" dirty="0"/>
                    </a:p>
                  </a:txBody>
                  <a:tcPr/>
                </a:tc>
                <a:tc>
                  <a:txBody>
                    <a:bodyPr/>
                    <a:lstStyle/>
                    <a:p>
                      <a:pPr algn="ctr"/>
                      <a:r>
                        <a:rPr lang="en-US" sz="1200" b="0" i="0" dirty="0">
                          <a:latin typeface="Arial Regular"/>
                        </a:rPr>
                        <a:t>P30</a:t>
                      </a:r>
                      <a:endParaRPr lang="en-US" sz="1200" b="0" dirty="0"/>
                    </a:p>
                  </a:txBody>
                  <a:tcPr/>
                </a:tc>
                <a:extLst>
                  <a:ext uri="{0D108BD9-81ED-4DB2-BD59-A6C34878D82A}">
                    <a16:rowId xmlns:a16="http://schemas.microsoft.com/office/drawing/2014/main" val="1435365179"/>
                  </a:ext>
                </a:extLst>
              </a:tr>
              <a:tr h="221361">
                <a:tc>
                  <a:txBody>
                    <a:bodyPr/>
                    <a:lstStyle/>
                    <a:p>
                      <a:pPr algn="ctr"/>
                      <a:r>
                        <a:rPr lang="en-US" sz="1200" b="0" i="0" dirty="0">
                          <a:latin typeface="Arial Regular"/>
                        </a:rPr>
                        <a:t>EFB4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dirty="0">
                          <a:latin typeface="Arial Regular"/>
                        </a:rPr>
                        <a:t>11 cores</a:t>
                      </a:r>
                      <a:endParaRPr lang="en-US" sz="1200" b="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dirty="0">
                          <a:latin typeface="Arial Regular"/>
                        </a:rPr>
                        <a:t>8</a:t>
                      </a:r>
                    </a:p>
                  </a:txBody>
                  <a:tcPr/>
                </a:tc>
                <a:tc>
                  <a:txBody>
                    <a:bodyPr/>
                    <a:lstStyle/>
                    <a:p>
                      <a:pPr algn="ctr"/>
                      <a:r>
                        <a:rPr lang="en-US" sz="1200" b="0" i="0" dirty="0">
                          <a:latin typeface="Arial Regular"/>
                        </a:rPr>
                        <a:t>3.584 to 3.9 GHz (max)</a:t>
                      </a:r>
                    </a:p>
                  </a:txBody>
                  <a:tcPr/>
                </a:tc>
                <a:tc>
                  <a:txBody>
                    <a:bodyPr/>
                    <a:lstStyle/>
                    <a:p>
                      <a:pPr algn="ctr"/>
                      <a:r>
                        <a:rPr lang="en-US" sz="1200" b="0" i="0" dirty="0">
                          <a:latin typeface="Arial Regular"/>
                        </a:rPr>
                        <a:t>P30</a:t>
                      </a:r>
                    </a:p>
                  </a:txBody>
                  <a:tcPr/>
                </a:tc>
                <a:extLst>
                  <a:ext uri="{0D108BD9-81ED-4DB2-BD59-A6C34878D82A}">
                    <a16:rowId xmlns:a16="http://schemas.microsoft.com/office/drawing/2014/main" val="349205616"/>
                  </a:ext>
                </a:extLst>
              </a:tr>
              <a:tr h="221361">
                <a:tc>
                  <a:txBody>
                    <a:bodyPr/>
                    <a:lstStyle/>
                    <a:p>
                      <a:pPr algn="ctr"/>
                      <a:r>
                        <a:rPr lang="en-US" sz="1200" b="0" i="0" dirty="0">
                          <a:latin typeface="Arial Regular"/>
                        </a:rPr>
                        <a:t>EFB2</a:t>
                      </a:r>
                      <a:endParaRPr lang="en-US" sz="1200" b="0" dirty="0"/>
                    </a:p>
                  </a:txBody>
                  <a:tcPr/>
                </a:tc>
                <a:tc>
                  <a:txBody>
                    <a:bodyPr/>
                    <a:lstStyle/>
                    <a:p>
                      <a:pPr algn="ctr"/>
                      <a:r>
                        <a:rPr lang="en-US" sz="1200" b="0" i="0" dirty="0">
                          <a:latin typeface="Arial Regular"/>
                        </a:rPr>
                        <a:t>10 cores</a:t>
                      </a:r>
                      <a:endParaRPr lang="en-US" sz="1200" b="0" dirty="0"/>
                    </a:p>
                  </a:txBody>
                  <a:tcPr/>
                </a:tc>
                <a:tc>
                  <a:txBody>
                    <a:bodyPr/>
                    <a:lstStyle/>
                    <a:p>
                      <a:pPr algn="ctr"/>
                      <a:r>
                        <a:rPr lang="en-US" sz="1200" b="0" i="0" dirty="0">
                          <a:latin typeface="Arial Regular"/>
                        </a:rPr>
                        <a:t>8</a:t>
                      </a:r>
                    </a:p>
                  </a:txBody>
                  <a:tcPr/>
                </a:tc>
                <a:tc>
                  <a:txBody>
                    <a:bodyPr/>
                    <a:lstStyle/>
                    <a:p>
                      <a:pPr algn="ctr"/>
                      <a:r>
                        <a:rPr lang="en-US" sz="1200" b="0" i="0" dirty="0">
                          <a:latin typeface="Arial Regular"/>
                        </a:rPr>
                        <a:t>3.7 to 3.9 GHz (max)</a:t>
                      </a:r>
                      <a:endParaRPr lang="en-US" sz="1200" b="0" dirty="0"/>
                    </a:p>
                  </a:txBody>
                  <a:tcPr/>
                </a:tc>
                <a:tc>
                  <a:txBody>
                    <a:bodyPr/>
                    <a:lstStyle/>
                    <a:p>
                      <a:pPr algn="ctr"/>
                      <a:r>
                        <a:rPr lang="en-US" sz="1200" b="0" i="0" dirty="0">
                          <a:latin typeface="Arial Regular"/>
                        </a:rPr>
                        <a:t>P30</a:t>
                      </a:r>
                      <a:endParaRPr lang="en-US" sz="1200" b="0" dirty="0"/>
                    </a:p>
                  </a:txBody>
                  <a:tcPr/>
                </a:tc>
                <a:extLst>
                  <a:ext uri="{0D108BD9-81ED-4DB2-BD59-A6C34878D82A}">
                    <a16:rowId xmlns:a16="http://schemas.microsoft.com/office/drawing/2014/main" val="1920167625"/>
                  </a:ext>
                </a:extLst>
              </a:tr>
              <a:tr h="221361">
                <a:tc>
                  <a:txBody>
                    <a:bodyPr/>
                    <a:lstStyle/>
                    <a:p>
                      <a:pPr algn="ctr"/>
                      <a:r>
                        <a:rPr lang="en-US" sz="1200" b="0" i="0" dirty="0">
                          <a:latin typeface="Arial Regular"/>
                        </a:rPr>
                        <a:t>EFB1</a:t>
                      </a:r>
                      <a:endParaRPr lang="en-US" sz="1200" b="0" dirty="0"/>
                    </a:p>
                  </a:txBody>
                  <a:tcPr/>
                </a:tc>
                <a:tc>
                  <a:txBody>
                    <a:bodyPr/>
                    <a:lstStyle/>
                    <a:p>
                      <a:pPr algn="ctr"/>
                      <a:r>
                        <a:rPr lang="en-US" sz="1200" b="0" i="0" dirty="0">
                          <a:latin typeface="Arial Regular"/>
                        </a:rPr>
                        <a:t>8 cores</a:t>
                      </a:r>
                      <a:endParaRPr lang="en-US" sz="1200" b="0" dirty="0"/>
                    </a:p>
                  </a:txBody>
                  <a:tcPr/>
                </a:tc>
                <a:tc>
                  <a:txBody>
                    <a:bodyPr/>
                    <a:lstStyle/>
                    <a:p>
                      <a:pPr algn="ctr"/>
                      <a:r>
                        <a:rPr lang="en-US" sz="1200" b="0" i="0" dirty="0">
                          <a:latin typeface="Arial Regular"/>
                        </a:rPr>
                        <a:t>8</a:t>
                      </a:r>
                    </a:p>
                  </a:txBody>
                  <a:tcPr/>
                </a:tc>
                <a:tc>
                  <a:txBody>
                    <a:bodyPr/>
                    <a:lstStyle/>
                    <a:p>
                      <a:pPr algn="ctr"/>
                      <a:r>
                        <a:rPr lang="en-US" sz="1200" b="0" i="0" dirty="0">
                          <a:latin typeface="Arial Regular"/>
                        </a:rPr>
                        <a:t>3.9 to 4.0 GHz (max)</a:t>
                      </a:r>
                      <a:endParaRPr lang="en-US" sz="1200" b="0" dirty="0"/>
                    </a:p>
                  </a:txBody>
                  <a:tcPr/>
                </a:tc>
                <a:tc>
                  <a:txBody>
                    <a:bodyPr/>
                    <a:lstStyle/>
                    <a:p>
                      <a:pPr algn="ctr"/>
                      <a:r>
                        <a:rPr lang="en-US" sz="1200" b="0" i="0" dirty="0">
                          <a:latin typeface="Arial Regular"/>
                        </a:rPr>
                        <a:t>P30</a:t>
                      </a:r>
                      <a:endParaRPr lang="en-US" sz="1200" b="0" dirty="0"/>
                    </a:p>
                  </a:txBody>
                  <a:tcPr/>
                </a:tc>
                <a:extLst>
                  <a:ext uri="{0D108BD9-81ED-4DB2-BD59-A6C34878D82A}">
                    <a16:rowId xmlns:a16="http://schemas.microsoft.com/office/drawing/2014/main" val="264914655"/>
                  </a:ext>
                </a:extLst>
              </a:tr>
            </a:tbl>
          </a:graphicData>
        </a:graphic>
      </p:graphicFrame>
    </p:spTree>
    <p:extLst>
      <p:ext uri="{BB962C8B-B14F-4D97-AF65-F5344CB8AC3E}">
        <p14:creationId xmlns:p14="http://schemas.microsoft.com/office/powerpoint/2010/main" val="182152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itle 286">
            <a:extLst>
              <a:ext uri="{FF2B5EF4-FFF2-40B4-BE49-F238E27FC236}">
                <a16:creationId xmlns:a16="http://schemas.microsoft.com/office/drawing/2014/main" id="{C8D3FEC0-80DA-4F43-829A-7466055330ED}"/>
              </a:ext>
            </a:extLst>
          </p:cNvPr>
          <p:cNvSpPr>
            <a:spLocks noGrp="1"/>
          </p:cNvSpPr>
          <p:nvPr>
            <p:ph type="title"/>
          </p:nvPr>
        </p:nvSpPr>
        <p:spPr/>
        <p:txBody>
          <a:bodyPr/>
          <a:lstStyle/>
          <a:p>
            <a:r>
              <a:rPr lang="en-US" dirty="0">
                <a:latin typeface="+mn-lt"/>
              </a:rPr>
              <a:t>E980 Memory Subsystem</a:t>
            </a:r>
            <a:br>
              <a:rPr lang="en-US" dirty="0">
                <a:latin typeface="+mn-lt"/>
              </a:rPr>
            </a:br>
            <a:endParaRPr lang="en-US" dirty="0">
              <a:latin typeface="+mn-lt"/>
            </a:endParaRPr>
          </a:p>
        </p:txBody>
      </p:sp>
      <p:sp>
        <p:nvSpPr>
          <p:cNvPr id="5" name="Rectangle 10"/>
          <p:cNvSpPr>
            <a:spLocks/>
          </p:cNvSpPr>
          <p:nvPr/>
        </p:nvSpPr>
        <p:spPr bwMode="auto">
          <a:xfrm>
            <a:off x="663287" y="1294123"/>
            <a:ext cx="6107906"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0479" bIns="0"/>
          <a:lstStyle/>
          <a:p>
            <a:pPr marL="27385" defTabSz="342900">
              <a:lnSpc>
                <a:spcPct val="110000"/>
              </a:lnSpc>
            </a:pPr>
            <a:r>
              <a:rPr lang="en-US" sz="1200" dirty="0">
                <a:ea typeface="MS PGothic" pitchFamily="34" charset="-128"/>
                <a:cs typeface="Arial" charset="0"/>
                <a:sym typeface="Arial" charset="0"/>
              </a:rPr>
              <a:t>Maximum memory capacity on a Power E980</a:t>
            </a:r>
          </a:p>
        </p:txBody>
      </p:sp>
      <p:sp>
        <p:nvSpPr>
          <p:cNvPr id="6" name="Rectangle 11"/>
          <p:cNvSpPr>
            <a:spLocks/>
          </p:cNvSpPr>
          <p:nvPr/>
        </p:nvSpPr>
        <p:spPr bwMode="auto">
          <a:xfrm>
            <a:off x="688233" y="617015"/>
            <a:ext cx="180087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30479" bIns="0">
            <a:spAutoFit/>
          </a:bodyPr>
          <a:lstStyle/>
          <a:p>
            <a:pPr marL="27385" defTabSz="342900"/>
            <a:r>
              <a:rPr lang="en-US" sz="4400" dirty="0">
                <a:solidFill>
                  <a:schemeClr val="bg1">
                    <a:lumMod val="90000"/>
                    <a:lumOff val="10000"/>
                  </a:schemeClr>
                </a:solidFill>
                <a:ea typeface="MS PGothic" pitchFamily="34" charset="-128"/>
                <a:cs typeface="Arial" charset="0"/>
                <a:sym typeface="Arial" charset="0"/>
              </a:rPr>
              <a:t>64</a:t>
            </a:r>
            <a:r>
              <a:rPr lang="en-US" sz="3200" dirty="0">
                <a:solidFill>
                  <a:schemeClr val="bg1">
                    <a:lumMod val="90000"/>
                    <a:lumOff val="10000"/>
                  </a:schemeClr>
                </a:solidFill>
                <a:ea typeface="MS PGothic" pitchFamily="34" charset="-128"/>
                <a:cs typeface="Arial" charset="0"/>
                <a:sym typeface="Arial" charset="0"/>
              </a:rPr>
              <a:t> </a:t>
            </a:r>
            <a:r>
              <a:rPr lang="en-US" sz="1800" dirty="0">
                <a:solidFill>
                  <a:schemeClr val="bg1">
                    <a:lumMod val="90000"/>
                    <a:lumOff val="10000"/>
                  </a:schemeClr>
                </a:solidFill>
                <a:ea typeface="MS PGothic" pitchFamily="34" charset="-128"/>
                <a:cs typeface="Arial" charset="0"/>
                <a:sym typeface="Arial" charset="0"/>
              </a:rPr>
              <a:t>Terabytes</a:t>
            </a:r>
            <a:endParaRPr lang="en-US" sz="3200" baseline="30000" dirty="0">
              <a:solidFill>
                <a:schemeClr val="bg1">
                  <a:lumMod val="90000"/>
                  <a:lumOff val="10000"/>
                </a:schemeClr>
              </a:solidFill>
              <a:ea typeface="MS PGothic" pitchFamily="34" charset="-128"/>
              <a:cs typeface="Arial" charset="0"/>
              <a:sym typeface="Arial" charset="0"/>
            </a:endParaRPr>
          </a:p>
        </p:txBody>
      </p:sp>
      <p:sp>
        <p:nvSpPr>
          <p:cNvPr id="7" name="Rectangle 10"/>
          <p:cNvSpPr>
            <a:spLocks/>
          </p:cNvSpPr>
          <p:nvPr/>
        </p:nvSpPr>
        <p:spPr bwMode="auto">
          <a:xfrm>
            <a:off x="663287" y="2147890"/>
            <a:ext cx="3651647" cy="229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0472" bIns="0"/>
          <a:lstStyle/>
          <a:p>
            <a:pPr marL="27385" defTabSz="342900">
              <a:lnSpc>
                <a:spcPct val="110000"/>
              </a:lnSpc>
            </a:pPr>
            <a:r>
              <a:rPr lang="en-US" sz="1200" dirty="0">
                <a:ea typeface="MS PGothic" pitchFamily="34" charset="-128"/>
                <a:cs typeface="Arial" charset="0"/>
                <a:sym typeface="Arial" charset="0"/>
              </a:rPr>
              <a:t>Maximum memory bandwidth/socket</a:t>
            </a:r>
          </a:p>
        </p:txBody>
      </p:sp>
      <p:sp>
        <p:nvSpPr>
          <p:cNvPr id="8" name="Rectangle 11"/>
          <p:cNvSpPr>
            <a:spLocks/>
          </p:cNvSpPr>
          <p:nvPr/>
        </p:nvSpPr>
        <p:spPr bwMode="auto">
          <a:xfrm>
            <a:off x="663287" y="1630394"/>
            <a:ext cx="151386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30472" bIns="0">
            <a:spAutoFit/>
          </a:bodyPr>
          <a:lstStyle/>
          <a:p>
            <a:pPr marL="27385" defTabSz="342900"/>
            <a:r>
              <a:rPr lang="en-US" sz="3200" dirty="0">
                <a:solidFill>
                  <a:schemeClr val="bg1">
                    <a:lumMod val="90000"/>
                    <a:lumOff val="10000"/>
                  </a:schemeClr>
                </a:solidFill>
                <a:ea typeface="MS PGothic" pitchFamily="34" charset="-128"/>
                <a:cs typeface="Arial" charset="0"/>
                <a:sym typeface="Arial" charset="0"/>
              </a:rPr>
              <a:t>230</a:t>
            </a:r>
            <a:r>
              <a:rPr lang="en-US" sz="2800" dirty="0">
                <a:solidFill>
                  <a:schemeClr val="bg1">
                    <a:lumMod val="90000"/>
                    <a:lumOff val="10000"/>
                  </a:schemeClr>
                </a:solidFill>
                <a:ea typeface="MS PGothic" pitchFamily="34" charset="-128"/>
                <a:cs typeface="Arial" charset="0"/>
                <a:sym typeface="Arial" charset="0"/>
              </a:rPr>
              <a:t> </a:t>
            </a:r>
            <a:r>
              <a:rPr lang="en-US" sz="1600" dirty="0">
                <a:solidFill>
                  <a:schemeClr val="bg1">
                    <a:lumMod val="90000"/>
                    <a:lumOff val="10000"/>
                  </a:schemeClr>
                </a:solidFill>
                <a:ea typeface="MS PGothic" pitchFamily="34" charset="-128"/>
                <a:cs typeface="Arial" charset="0"/>
                <a:sym typeface="Arial" charset="0"/>
              </a:rPr>
              <a:t>GB/sec</a:t>
            </a:r>
          </a:p>
        </p:txBody>
      </p:sp>
      <p:graphicFrame>
        <p:nvGraphicFramePr>
          <p:cNvPr id="9" name="Group 46"/>
          <p:cNvGraphicFramePr>
            <a:graphicFrameLocks noGrp="1"/>
          </p:cNvGraphicFramePr>
          <p:nvPr>
            <p:extLst>
              <p:ext uri="{D42A27DB-BD31-4B8C-83A1-F6EECF244321}">
                <p14:modId xmlns:p14="http://schemas.microsoft.com/office/powerpoint/2010/main" val="1332550594"/>
              </p:ext>
            </p:extLst>
          </p:nvPr>
        </p:nvGraphicFramePr>
        <p:xfrm>
          <a:off x="307657" y="3091609"/>
          <a:ext cx="5218254" cy="1734871"/>
        </p:xfrm>
        <a:graphic>
          <a:graphicData uri="http://schemas.openxmlformats.org/drawingml/2006/table">
            <a:tbl>
              <a:tblPr/>
              <a:tblGrid>
                <a:gridCol w="1118470">
                  <a:extLst>
                    <a:ext uri="{9D8B030D-6E8A-4147-A177-3AD203B41FA5}">
                      <a16:colId xmlns:a16="http://schemas.microsoft.com/office/drawing/2014/main" val="460635114"/>
                    </a:ext>
                  </a:extLst>
                </a:gridCol>
                <a:gridCol w="611384">
                  <a:extLst>
                    <a:ext uri="{9D8B030D-6E8A-4147-A177-3AD203B41FA5}">
                      <a16:colId xmlns:a16="http://schemas.microsoft.com/office/drawing/2014/main" val="20000"/>
                    </a:ext>
                  </a:extLst>
                </a:gridCol>
                <a:gridCol w="793146">
                  <a:extLst>
                    <a:ext uri="{9D8B030D-6E8A-4147-A177-3AD203B41FA5}">
                      <a16:colId xmlns:a16="http://schemas.microsoft.com/office/drawing/2014/main" val="3545189980"/>
                    </a:ext>
                  </a:extLst>
                </a:gridCol>
                <a:gridCol w="930325">
                  <a:extLst>
                    <a:ext uri="{9D8B030D-6E8A-4147-A177-3AD203B41FA5}">
                      <a16:colId xmlns:a16="http://schemas.microsoft.com/office/drawing/2014/main" val="20001"/>
                    </a:ext>
                  </a:extLst>
                </a:gridCol>
                <a:gridCol w="889030">
                  <a:extLst>
                    <a:ext uri="{9D8B030D-6E8A-4147-A177-3AD203B41FA5}">
                      <a16:colId xmlns:a16="http://schemas.microsoft.com/office/drawing/2014/main" val="20003"/>
                    </a:ext>
                  </a:extLst>
                </a:gridCol>
                <a:gridCol w="875899">
                  <a:extLst>
                    <a:ext uri="{9D8B030D-6E8A-4147-A177-3AD203B41FA5}">
                      <a16:colId xmlns:a16="http://schemas.microsoft.com/office/drawing/2014/main" val="4233809920"/>
                    </a:ext>
                  </a:extLst>
                </a:gridCol>
              </a:tblGrid>
              <a:tr h="407194">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MS PGothic" pitchFamily="34" charset="-128"/>
                          <a:cs typeface="Arial" pitchFamily="34" charset="0"/>
                        </a:rPr>
                        <a:t>Feature Size</a:t>
                      </a:r>
                    </a:p>
                  </a:txBody>
                  <a:tcPr marL="69165" marR="69165" marT="33902" marB="3390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7FE"/>
                    </a:solid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MS PGothic" pitchFamily="34" charset="-128"/>
                          <a:cs typeface="Arial" pitchFamily="34" charset="0"/>
                        </a:rPr>
                        <a:t>DIMM Size</a:t>
                      </a:r>
                    </a:p>
                  </a:txBody>
                  <a:tcPr marL="69165" marR="69165" marT="33902" marB="339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7FE"/>
                    </a:solid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MS PGothic" pitchFamily="34" charset="-128"/>
                          <a:cs typeface="Arial" pitchFamily="34" charset="0"/>
                        </a:rPr>
                        <a:t>Feature </a:t>
                      </a:r>
                    </a:p>
                  </a:txBody>
                  <a:tcPr marL="69165" marR="69165" marT="33902" marB="339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7FE"/>
                    </a:solid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MS PGothic" pitchFamily="34" charset="-128"/>
                          <a:cs typeface="Arial" pitchFamily="34" charset="0"/>
                        </a:rPr>
                        <a:t>Memory Speed</a:t>
                      </a:r>
                    </a:p>
                  </a:txBody>
                  <a:tcPr marL="69165" marR="69165" marT="33902" marB="339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7FE"/>
                    </a:solid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MS PGothic" pitchFamily="34" charset="-128"/>
                          <a:cs typeface="Arial" pitchFamily="34" charset="0"/>
                        </a:rPr>
                        <a:t>E980 </a:t>
                      </a:r>
                    </a:p>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MS PGothic" pitchFamily="34" charset="-128"/>
                          <a:cs typeface="Arial" pitchFamily="34" charset="0"/>
                        </a:rPr>
                        <a:t>Per-Node Maximum</a:t>
                      </a:r>
                    </a:p>
                  </a:txBody>
                  <a:tcPr marL="69165" marR="69165" marT="33902" marB="339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7FE"/>
                    </a:solid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MS PGothic" pitchFamily="34" charset="-128"/>
                          <a:cs typeface="Arial" pitchFamily="34" charset="0"/>
                        </a:rPr>
                        <a:t>E980 System Maximum</a:t>
                      </a:r>
                    </a:p>
                  </a:txBody>
                  <a:tcPr marL="69165" marR="69165" marT="33902" marB="339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7FE"/>
                    </a:solidFill>
                  </a:tcPr>
                </a:tc>
                <a:extLst>
                  <a:ext uri="{0D108BD9-81ED-4DB2-BD59-A6C34878D82A}">
                    <a16:rowId xmlns:a16="http://schemas.microsoft.com/office/drawing/2014/main" val="10000"/>
                  </a:ext>
                </a:extLst>
              </a:tr>
              <a:tr h="195263">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0 / 128 GB</a:t>
                      </a:r>
                    </a:p>
                  </a:txBody>
                  <a:tcPr marL="62464" marR="62464"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32 GB</a:t>
                      </a:r>
                    </a:p>
                  </a:txBody>
                  <a:tcPr marL="62464" marR="624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#EF20</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1,600 MHz</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4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794">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0 / 256 GB</a:t>
                      </a:r>
                    </a:p>
                  </a:txBody>
                  <a:tcPr marL="62464" marR="62464"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64 GB</a:t>
                      </a:r>
                    </a:p>
                  </a:txBody>
                  <a:tcPr marL="62464" marR="624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#EF21</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1,600 MHz</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2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8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794">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0 / 512 GB</a:t>
                      </a:r>
                    </a:p>
                  </a:txBody>
                  <a:tcPr marL="62464" marR="62464"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128 GB</a:t>
                      </a:r>
                    </a:p>
                  </a:txBody>
                  <a:tcPr marL="62464" marR="624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#EF22</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1,600 MHz</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4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16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193729"/>
                  </a:ext>
                </a:extLst>
              </a:tr>
              <a:tr h="254794">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0 / 1,024 GB</a:t>
                      </a:r>
                    </a:p>
                  </a:txBody>
                  <a:tcPr marL="62464" marR="62464"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256 GB</a:t>
                      </a:r>
                    </a:p>
                  </a:txBody>
                  <a:tcPr marL="62464" marR="624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#EF23</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1,600 MHz</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8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32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794">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0 / 2,048 GB</a:t>
                      </a:r>
                    </a:p>
                  </a:txBody>
                  <a:tcPr marL="62464" marR="62464"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512 GB</a:t>
                      </a:r>
                    </a:p>
                  </a:txBody>
                  <a:tcPr marL="62464" marR="624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#EF24</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1,600 MHz</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16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9163"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MS PGothic" pitchFamily="34" charset="-128"/>
                          <a:cs typeface="Arial" pitchFamily="34" charset="0"/>
                        </a:rPr>
                        <a:t>64 TB</a:t>
                      </a:r>
                    </a:p>
                  </a:txBody>
                  <a:tcPr marL="62464" marR="62464"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2967435"/>
                  </a:ext>
                </a:extLst>
              </a:tr>
            </a:tbl>
          </a:graphicData>
        </a:graphic>
      </p:graphicFrame>
      <p:sp>
        <p:nvSpPr>
          <p:cNvPr id="10" name="Rectangle 16"/>
          <p:cNvSpPr>
            <a:spLocks noChangeArrowheads="1"/>
          </p:cNvSpPr>
          <p:nvPr/>
        </p:nvSpPr>
        <p:spPr bwMode="auto">
          <a:xfrm>
            <a:off x="352911" y="2484585"/>
            <a:ext cx="5127746" cy="500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4" tIns="34281" rIns="68564" bIns="34281">
            <a:spAutoFit/>
          </a:bodyPr>
          <a:lstStyle/>
          <a:p>
            <a:pPr algn="ctr" defTabSz="342900"/>
            <a:r>
              <a:rPr lang="en-US" sz="1400" b="1" i="1" dirty="0">
                <a:solidFill>
                  <a:schemeClr val="bg1">
                    <a:lumMod val="90000"/>
                    <a:lumOff val="10000"/>
                  </a:schemeClr>
                </a:solidFill>
                <a:ea typeface="MS PGothic" pitchFamily="34" charset="-128"/>
                <a:cs typeface="Arial" charset="0"/>
              </a:rPr>
              <a:t>Support for larger in-memory database applications. </a:t>
            </a:r>
          </a:p>
          <a:p>
            <a:pPr algn="ctr" defTabSz="342900"/>
            <a:r>
              <a:rPr lang="en-US" sz="1400" b="1" i="1" dirty="0">
                <a:solidFill>
                  <a:schemeClr val="bg1">
                    <a:lumMod val="90000"/>
                    <a:lumOff val="10000"/>
                  </a:schemeClr>
                </a:solidFill>
                <a:ea typeface="MS PGothic" pitchFamily="34" charset="-128"/>
                <a:cs typeface="Arial" charset="0"/>
              </a:rPr>
              <a:t>Deliver insights faster for competitive advantage.</a:t>
            </a:r>
            <a:endParaRPr lang="en-US" sz="1400" b="1" dirty="0">
              <a:solidFill>
                <a:schemeClr val="bg1">
                  <a:lumMod val="90000"/>
                  <a:lumOff val="10000"/>
                </a:schemeClr>
              </a:solidFill>
              <a:ea typeface="MS PGothic" pitchFamily="34" charset="-128"/>
              <a:cs typeface="Arial" charset="0"/>
            </a:endParaRPr>
          </a:p>
        </p:txBody>
      </p:sp>
      <p:pic>
        <p:nvPicPr>
          <p:cNvPr id="3" name="Picture 2">
            <a:extLst>
              <a:ext uri="{FF2B5EF4-FFF2-40B4-BE49-F238E27FC236}">
                <a16:creationId xmlns:a16="http://schemas.microsoft.com/office/drawing/2014/main" id="{89A1EF0D-FCA4-BF40-A217-96BE5D12AB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4385" y="691875"/>
            <a:ext cx="4279615" cy="1833545"/>
          </a:xfrm>
          <a:prstGeom prst="rect">
            <a:avLst/>
          </a:prstGeom>
        </p:spPr>
      </p:pic>
      <p:sp>
        <p:nvSpPr>
          <p:cNvPr id="11" name="Rectangle 10">
            <a:extLst>
              <a:ext uri="{FF2B5EF4-FFF2-40B4-BE49-F238E27FC236}">
                <a16:creationId xmlns:a16="http://schemas.microsoft.com/office/drawing/2014/main" id="{CDE818D8-9369-9A42-A1BD-2E1B6681AAA9}"/>
              </a:ext>
            </a:extLst>
          </p:cNvPr>
          <p:cNvSpPr/>
          <p:nvPr/>
        </p:nvSpPr>
        <p:spPr>
          <a:xfrm>
            <a:off x="5747111" y="2683022"/>
            <a:ext cx="3284898" cy="2225225"/>
          </a:xfrm>
          <a:prstGeom prst="rect">
            <a:avLst/>
          </a:prstGeom>
        </p:spPr>
        <p:txBody>
          <a:bodyPr wrap="square">
            <a:spAutoFit/>
          </a:bodyPr>
          <a:lstStyle/>
          <a:p>
            <a:pPr defTabSz="912813" fontAlgn="base">
              <a:spcBef>
                <a:spcPct val="15000"/>
              </a:spcBef>
              <a:spcAft>
                <a:spcPct val="5000"/>
              </a:spcAft>
              <a:buClr>
                <a:schemeClr val="tx1"/>
              </a:buClr>
              <a:buSzPct val="125000"/>
              <a:defRPr/>
            </a:pPr>
            <a:r>
              <a:rPr lang="en-US" sz="1100" dirty="0">
                <a:solidFill>
                  <a:srgbClr val="000000"/>
                </a:solidFill>
              </a:rPr>
              <a:t>16MB </a:t>
            </a:r>
            <a:r>
              <a:rPr lang="en-US" sz="1100" dirty="0" err="1">
                <a:solidFill>
                  <a:srgbClr val="000000"/>
                </a:solidFill>
              </a:rPr>
              <a:t>eDRAM</a:t>
            </a:r>
            <a:r>
              <a:rPr lang="en-US" sz="1100" dirty="0">
                <a:solidFill>
                  <a:srgbClr val="000000"/>
                </a:solidFill>
              </a:rPr>
              <a:t> L4 cache buffer per CDIMM</a:t>
            </a:r>
          </a:p>
          <a:p>
            <a:pPr defTabSz="912813" fontAlgn="base">
              <a:spcBef>
                <a:spcPct val="15000"/>
              </a:spcBef>
              <a:spcAft>
                <a:spcPct val="5000"/>
              </a:spcAft>
              <a:buClr>
                <a:schemeClr val="tx1"/>
              </a:buClr>
              <a:buSzPct val="125000"/>
              <a:defRPr/>
            </a:pPr>
            <a:endParaRPr lang="en-US" sz="1100" dirty="0">
              <a:solidFill>
                <a:srgbClr val="000000"/>
              </a:solidFill>
              <a:ea typeface="ヒラギノ角ゴ Pro W3"/>
              <a:cs typeface="ヒラギノ角ゴ Pro W3"/>
              <a:sym typeface="Arial" panose="020B0604020202020204" pitchFamily="34" charset="0"/>
            </a:endParaRPr>
          </a:p>
          <a:p>
            <a:pPr lvl="0" defTabSz="912813" fontAlgn="base">
              <a:spcBef>
                <a:spcPct val="15000"/>
              </a:spcBef>
              <a:spcAft>
                <a:spcPct val="5000"/>
              </a:spcAft>
              <a:buClr>
                <a:schemeClr val="tx1"/>
              </a:buClr>
              <a:buSzPct val="125000"/>
              <a:defRPr/>
            </a:pPr>
            <a:r>
              <a:rPr lang="en-US" sz="1100" dirty="0">
                <a:solidFill>
                  <a:srgbClr val="000000"/>
                </a:solidFill>
                <a:ea typeface="ヒラギノ角ゴ Pro W3"/>
                <a:cs typeface="ヒラギノ角ゴ Pro W3"/>
                <a:sym typeface="Arial" panose="020B0604020202020204" pitchFamily="34" charset="0"/>
              </a:rPr>
              <a:t>8 CDIMM slots/socket, 32 slots/drawer</a:t>
            </a:r>
          </a:p>
          <a:p>
            <a:pPr lvl="0" defTabSz="912813" fontAlgn="base">
              <a:spcBef>
                <a:spcPct val="15000"/>
              </a:spcBef>
              <a:spcAft>
                <a:spcPct val="5000"/>
              </a:spcAft>
              <a:buClr>
                <a:schemeClr val="tx1"/>
              </a:buClr>
              <a:buSzPct val="125000"/>
              <a:defRPr/>
            </a:pPr>
            <a:endParaRPr lang="en-US" sz="1100" dirty="0">
              <a:solidFill>
                <a:srgbClr val="000000"/>
              </a:solidFill>
              <a:ea typeface="ヒラギノ角ゴ Pro W3"/>
              <a:cs typeface="ヒラギノ角ゴ Pro W3"/>
              <a:sym typeface="Arial" panose="020B0604020202020204" pitchFamily="34" charset="0"/>
            </a:endParaRPr>
          </a:p>
          <a:p>
            <a:pPr lvl="0" defTabSz="912813" fontAlgn="base">
              <a:spcBef>
                <a:spcPct val="15000"/>
              </a:spcBef>
              <a:spcAft>
                <a:spcPct val="5000"/>
              </a:spcAft>
              <a:buClr>
                <a:schemeClr val="tx1"/>
              </a:buClr>
              <a:buSzPct val="125000"/>
              <a:defRPr/>
            </a:pPr>
            <a:r>
              <a:rPr lang="en-US" sz="1100" dirty="0">
                <a:solidFill>
                  <a:srgbClr val="000000"/>
                </a:solidFill>
                <a:ea typeface="ヒラギノ角ゴ Pro W3"/>
                <a:cs typeface="ヒラギノ角ゴ Pro W3"/>
                <a:sym typeface="Arial" panose="020B0604020202020204" pitchFamily="34" charset="0"/>
              </a:rPr>
              <a:t>128 CDIMM max config on 4-drawer system</a:t>
            </a:r>
          </a:p>
          <a:p>
            <a:pPr lvl="0" defTabSz="912813" fontAlgn="base">
              <a:spcBef>
                <a:spcPct val="15000"/>
              </a:spcBef>
              <a:spcAft>
                <a:spcPct val="5000"/>
              </a:spcAft>
              <a:buClr>
                <a:schemeClr val="tx1"/>
              </a:buClr>
              <a:buSzPct val="125000"/>
              <a:defRPr/>
            </a:pPr>
            <a:endParaRPr lang="en-US" sz="1100" dirty="0">
              <a:solidFill>
                <a:srgbClr val="000000"/>
              </a:solidFill>
              <a:ea typeface="ヒラギノ角ゴ Pro W3"/>
              <a:cs typeface="ヒラギノ角ゴ Pro W3"/>
              <a:sym typeface="Arial" panose="020B0604020202020204" pitchFamily="34" charset="0"/>
            </a:endParaRPr>
          </a:p>
          <a:p>
            <a:pPr lvl="0" defTabSz="912813" fontAlgn="base">
              <a:spcBef>
                <a:spcPct val="15000"/>
              </a:spcBef>
              <a:spcAft>
                <a:spcPct val="5000"/>
              </a:spcAft>
              <a:buClr>
                <a:schemeClr val="tx1"/>
              </a:buClr>
              <a:buSzPct val="125000"/>
              <a:defRPr/>
            </a:pPr>
            <a:r>
              <a:rPr lang="en-US" sz="1100" dirty="0">
                <a:solidFill>
                  <a:srgbClr val="000000"/>
                </a:solidFill>
                <a:ea typeface="ヒラギノ角ゴ Pro W3"/>
                <a:cs typeface="ヒラギノ角ゴ Pro W3"/>
                <a:sym typeface="Arial" panose="020B0604020202020204" pitchFamily="34" charset="0"/>
              </a:rPr>
              <a:t>Support for POWER8 DDR3/DDR4 CDIMM (carry-over on MES Model Upgrade)</a:t>
            </a:r>
          </a:p>
          <a:p>
            <a:pPr lvl="0" defTabSz="912813" fontAlgn="base">
              <a:spcBef>
                <a:spcPct val="15000"/>
              </a:spcBef>
              <a:spcAft>
                <a:spcPct val="5000"/>
              </a:spcAft>
              <a:buClr>
                <a:schemeClr val="tx1"/>
              </a:buClr>
              <a:buSzPct val="125000"/>
              <a:defRPr/>
            </a:pPr>
            <a:endParaRPr lang="en-US" sz="1100" dirty="0">
              <a:solidFill>
                <a:srgbClr val="000000"/>
              </a:solidFill>
              <a:ea typeface="ヒラギノ角ゴ Pro W3"/>
              <a:cs typeface="ヒラギノ角ゴ Pro W3"/>
              <a:sym typeface="Arial" panose="020B0604020202020204" pitchFamily="34" charset="0"/>
            </a:endParaRPr>
          </a:p>
          <a:p>
            <a:pPr lvl="0" defTabSz="912813" fontAlgn="base">
              <a:spcBef>
                <a:spcPct val="15000"/>
              </a:spcBef>
              <a:spcAft>
                <a:spcPct val="5000"/>
              </a:spcAft>
              <a:buClr>
                <a:schemeClr val="tx1"/>
              </a:buClr>
              <a:buSzPct val="125000"/>
              <a:defRPr/>
            </a:pPr>
            <a:r>
              <a:rPr lang="en-US" sz="1100" dirty="0">
                <a:solidFill>
                  <a:srgbClr val="000000"/>
                </a:solidFill>
                <a:ea typeface="ヒラギノ角ゴ Pro W3"/>
                <a:cs typeface="ヒラギノ角ゴ Pro W3"/>
                <a:sym typeface="Arial" panose="020B0604020202020204" pitchFamily="34" charset="0"/>
              </a:rPr>
              <a:t>Mixing DDR3 and DDR4 supported but drawers must be homogeneous</a:t>
            </a:r>
          </a:p>
        </p:txBody>
      </p:sp>
      <p:sp>
        <p:nvSpPr>
          <p:cNvPr id="286" name="Title 1">
            <a:extLst>
              <a:ext uri="{FF2B5EF4-FFF2-40B4-BE49-F238E27FC236}">
                <a16:creationId xmlns:a16="http://schemas.microsoft.com/office/drawing/2014/main" id="{2F4E1B05-3283-E848-8F9E-02EDFCBB82E9}"/>
              </a:ext>
            </a:extLst>
          </p:cNvPr>
          <p:cNvSpPr txBox="1">
            <a:spLocks/>
          </p:cNvSpPr>
          <p:nvPr/>
        </p:nvSpPr>
        <p:spPr>
          <a:xfrm>
            <a:off x="398165" y="199074"/>
            <a:ext cx="3013436" cy="240854"/>
          </a:xfrm>
          <a:prstGeom prst="rect">
            <a:avLst/>
          </a:prstGeom>
        </p:spPr>
        <p:txBody>
          <a:bodyPr/>
          <a:lstStyle>
            <a:lvl1pPr algn="l" defTabSz="457200" rtl="0" eaLnBrk="1" latinLnBrk="0" hangingPunct="1">
              <a:lnSpc>
                <a:spcPct val="90000"/>
              </a:lnSpc>
              <a:spcBef>
                <a:spcPct val="0"/>
              </a:spcBef>
              <a:buNone/>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a:defRPr/>
            </a:pPr>
            <a:endParaRPr lang="en-US" altLang="en-US" sz="1800" dirty="0">
              <a:latin typeface="+mn-lt"/>
            </a:endParaRPr>
          </a:p>
        </p:txBody>
      </p:sp>
      <p:sp>
        <p:nvSpPr>
          <p:cNvPr id="288" name="Rectangle 287">
            <a:extLst>
              <a:ext uri="{FF2B5EF4-FFF2-40B4-BE49-F238E27FC236}">
                <a16:creationId xmlns:a16="http://schemas.microsoft.com/office/drawing/2014/main" id="{800CA102-9EEB-F648-A305-F5B0D5A36DD0}"/>
              </a:ext>
            </a:extLst>
          </p:cNvPr>
          <p:cNvSpPr/>
          <p:nvPr/>
        </p:nvSpPr>
        <p:spPr>
          <a:xfrm>
            <a:off x="5757502" y="381856"/>
            <a:ext cx="3025636" cy="276999"/>
          </a:xfrm>
          <a:prstGeom prst="rect">
            <a:avLst/>
          </a:prstGeom>
        </p:spPr>
        <p:txBody>
          <a:bodyPr wrap="none">
            <a:spAutoFit/>
          </a:bodyPr>
          <a:lstStyle/>
          <a:p>
            <a:pPr defTabSz="912813" fontAlgn="base">
              <a:spcBef>
                <a:spcPct val="15000"/>
              </a:spcBef>
              <a:spcAft>
                <a:spcPct val="5000"/>
              </a:spcAft>
              <a:buClr>
                <a:srgbClr val="73B532"/>
              </a:buClr>
              <a:buSzPct val="125000"/>
              <a:defRPr/>
            </a:pPr>
            <a:r>
              <a:rPr lang="en-US" sz="1200" dirty="0">
                <a:solidFill>
                  <a:schemeClr val="bg1">
                    <a:lumMod val="90000"/>
                    <a:lumOff val="10000"/>
                  </a:schemeClr>
                </a:solidFill>
                <a:ea typeface="ヒラギノ角ゴ Pro W3"/>
                <a:cs typeface="ヒラギノ角ゴ Pro W3"/>
                <a:sym typeface="Arial" panose="020B0604020202020204" pitchFamily="34" charset="0"/>
              </a:rPr>
              <a:t>Up to 4TB buffered DDR4 memory/socket</a:t>
            </a:r>
            <a:endParaRPr lang="en-US" sz="1200" dirty="0">
              <a:solidFill>
                <a:schemeClr val="bg1">
                  <a:lumMod val="90000"/>
                  <a:lumOff val="10000"/>
                </a:schemeClr>
              </a:solidFill>
            </a:endParaRPr>
          </a:p>
        </p:txBody>
      </p:sp>
    </p:spTree>
    <p:extLst>
      <p:ext uri="{BB962C8B-B14F-4D97-AF65-F5344CB8AC3E}">
        <p14:creationId xmlns:p14="http://schemas.microsoft.com/office/powerpoint/2010/main" val="283715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9FBE5D-4C71-41AD-AA28-66330E9AFF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8744" y="180761"/>
            <a:ext cx="4445256" cy="4942332"/>
          </a:xfrm>
          <a:prstGeom prst="rect">
            <a:avLst/>
          </a:prstGeom>
        </p:spPr>
      </p:pic>
      <p:sp>
        <p:nvSpPr>
          <p:cNvPr id="6" name="Title 5">
            <a:extLst>
              <a:ext uri="{FF2B5EF4-FFF2-40B4-BE49-F238E27FC236}">
                <a16:creationId xmlns:a16="http://schemas.microsoft.com/office/drawing/2014/main" id="{B77A69EA-05E6-46A2-9F50-B98223980CBD}"/>
              </a:ext>
            </a:extLst>
          </p:cNvPr>
          <p:cNvSpPr>
            <a:spLocks noGrp="1"/>
          </p:cNvSpPr>
          <p:nvPr>
            <p:ph type="title"/>
          </p:nvPr>
        </p:nvSpPr>
        <p:spPr>
          <a:xfrm>
            <a:off x="228599" y="201168"/>
            <a:ext cx="6905847" cy="895024"/>
          </a:xfrm>
        </p:spPr>
        <p:txBody>
          <a:bodyPr/>
          <a:lstStyle/>
          <a:p>
            <a:r>
              <a:rPr lang="en-US" dirty="0"/>
              <a:t>Agenda – A look at what’s inside the box</a:t>
            </a:r>
          </a:p>
        </p:txBody>
      </p:sp>
      <p:sp>
        <p:nvSpPr>
          <p:cNvPr id="7" name="Text Placeholder 6">
            <a:extLst>
              <a:ext uri="{FF2B5EF4-FFF2-40B4-BE49-F238E27FC236}">
                <a16:creationId xmlns:a16="http://schemas.microsoft.com/office/drawing/2014/main" id="{F1AF8738-9AA4-401D-A3F6-556B767883B6}"/>
              </a:ext>
            </a:extLst>
          </p:cNvPr>
          <p:cNvSpPr>
            <a:spLocks noGrp="1"/>
          </p:cNvSpPr>
          <p:nvPr>
            <p:ph type="body" sz="quarter" idx="12"/>
          </p:nvPr>
        </p:nvSpPr>
        <p:spPr>
          <a:xfrm>
            <a:off x="492760" y="731520"/>
            <a:ext cx="7228840" cy="4210812"/>
          </a:xfrm>
        </p:spPr>
        <p:txBody>
          <a:bodyPr/>
          <a:lstStyle/>
          <a:p>
            <a:r>
              <a:rPr lang="en-US" b="1" dirty="0"/>
              <a:t>E950 Details</a:t>
            </a:r>
          </a:p>
          <a:p>
            <a:pPr marL="344488" lvl="1" indent="-171450"/>
            <a:r>
              <a:rPr lang="en-US" sz="1400" dirty="0"/>
              <a:t>Processor and memory options</a:t>
            </a:r>
          </a:p>
          <a:p>
            <a:pPr marL="344488" lvl="1" indent="-171450"/>
            <a:r>
              <a:rPr lang="en-US" sz="1400" dirty="0"/>
              <a:t>I/O capabilities</a:t>
            </a:r>
          </a:p>
          <a:p>
            <a:pPr marL="344488" lvl="1" indent="-171450"/>
            <a:r>
              <a:rPr lang="en-US" sz="1400" dirty="0"/>
              <a:t>Software support levels</a:t>
            </a:r>
          </a:p>
          <a:p>
            <a:pPr marL="344488" lvl="1" indent="-171450"/>
            <a:r>
              <a:rPr lang="en-US" sz="1400" dirty="0"/>
              <a:t>Elastic capacity on demand</a:t>
            </a:r>
            <a:br>
              <a:rPr lang="en-US" sz="1400" dirty="0"/>
            </a:br>
            <a:endParaRPr lang="en-US" dirty="0"/>
          </a:p>
          <a:p>
            <a:r>
              <a:rPr lang="en-US" b="1" dirty="0"/>
              <a:t>E980 Details</a:t>
            </a:r>
          </a:p>
          <a:p>
            <a:pPr marL="344488" lvl="1" indent="-171450"/>
            <a:r>
              <a:rPr lang="en-US" sz="1400" dirty="0"/>
              <a:t>Processor and memory options</a:t>
            </a:r>
          </a:p>
          <a:p>
            <a:pPr marL="344488" lvl="1" indent="-171450"/>
            <a:r>
              <a:rPr lang="en-US" sz="1400" dirty="0"/>
              <a:t>I/O capabilities</a:t>
            </a:r>
          </a:p>
          <a:p>
            <a:pPr marL="344488" lvl="1" indent="-171450"/>
            <a:r>
              <a:rPr lang="en-US" sz="1400" dirty="0"/>
              <a:t>Software support levels</a:t>
            </a:r>
          </a:p>
          <a:p>
            <a:pPr marL="344488" lvl="1" indent="-171450"/>
            <a:r>
              <a:rPr lang="en-US" sz="1400" dirty="0"/>
              <a:t>Elastic capacity on demand</a:t>
            </a:r>
            <a:br>
              <a:rPr lang="en-US" sz="1400" dirty="0"/>
            </a:br>
            <a:endParaRPr lang="en-US" dirty="0"/>
          </a:p>
          <a:p>
            <a:r>
              <a:rPr lang="en-US" b="1" dirty="0"/>
              <a:t>Upgrade strategy and cost savings</a:t>
            </a:r>
          </a:p>
        </p:txBody>
      </p:sp>
    </p:spTree>
    <p:extLst>
      <p:ext uri="{BB962C8B-B14F-4D97-AF65-F5344CB8AC3E}">
        <p14:creationId xmlns:p14="http://schemas.microsoft.com/office/powerpoint/2010/main" val="9884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0ED4-DC21-6D4B-8DC9-8F2D3E51ED7E}"/>
              </a:ext>
            </a:extLst>
          </p:cNvPr>
          <p:cNvSpPr>
            <a:spLocks noGrp="1"/>
          </p:cNvSpPr>
          <p:nvPr>
            <p:ph type="title"/>
          </p:nvPr>
        </p:nvSpPr>
        <p:spPr>
          <a:xfrm>
            <a:off x="228599" y="131793"/>
            <a:ext cx="4821867" cy="381000"/>
          </a:xfrm>
        </p:spPr>
        <p:txBody>
          <a:bodyPr anchor="ctr"/>
          <a:lstStyle/>
          <a:p>
            <a:r>
              <a:rPr lang="en-US" dirty="0">
                <a:latin typeface="+mn-lt"/>
              </a:rPr>
              <a:t>E</a:t>
            </a:r>
            <a:r>
              <a:rPr lang="en-US" dirty="0">
                <a:solidFill>
                  <a:schemeClr val="tx1"/>
                </a:solidFill>
                <a:latin typeface="+mn-lt"/>
              </a:rPr>
              <a:t>980 PCIe Slots</a:t>
            </a:r>
          </a:p>
        </p:txBody>
      </p:sp>
      <p:grpSp>
        <p:nvGrpSpPr>
          <p:cNvPr id="7" name="Group 6">
            <a:extLst>
              <a:ext uri="{FF2B5EF4-FFF2-40B4-BE49-F238E27FC236}">
                <a16:creationId xmlns:a16="http://schemas.microsoft.com/office/drawing/2014/main" id="{FC73F05C-3AF8-44D6-B28F-DE08E203FB90}"/>
              </a:ext>
            </a:extLst>
          </p:cNvPr>
          <p:cNvGrpSpPr/>
          <p:nvPr/>
        </p:nvGrpSpPr>
        <p:grpSpPr>
          <a:xfrm>
            <a:off x="3909885" y="1184947"/>
            <a:ext cx="631199" cy="1127626"/>
            <a:chOff x="3909885" y="1382177"/>
            <a:chExt cx="631199" cy="1127626"/>
          </a:xfrm>
        </p:grpSpPr>
        <p:sp>
          <p:nvSpPr>
            <p:cNvPr id="38" name="TextBox 37">
              <a:extLst>
                <a:ext uri="{FF2B5EF4-FFF2-40B4-BE49-F238E27FC236}">
                  <a16:creationId xmlns:a16="http://schemas.microsoft.com/office/drawing/2014/main" id="{AB876384-E5A3-774B-8F1A-635242D7679A}"/>
                </a:ext>
              </a:extLst>
            </p:cNvPr>
            <p:cNvSpPr txBox="1"/>
            <p:nvPr/>
          </p:nvSpPr>
          <p:spPr>
            <a:xfrm>
              <a:off x="3913453" y="2109693"/>
              <a:ext cx="599345" cy="400110"/>
            </a:xfrm>
            <a:prstGeom prst="rect">
              <a:avLst/>
            </a:prstGeom>
            <a:noFill/>
          </p:spPr>
          <p:txBody>
            <a:bodyPr wrap="square" rtlCol="0">
              <a:spAutoFit/>
            </a:bodyPr>
            <a:lstStyle/>
            <a:p>
              <a:pPr algn="r"/>
              <a:r>
                <a:rPr lang="en-US" sz="1000" dirty="0">
                  <a:solidFill>
                    <a:schemeClr val="tx1"/>
                  </a:solidFill>
                </a:rPr>
                <a:t>Serial Port</a:t>
              </a:r>
            </a:p>
          </p:txBody>
        </p:sp>
        <p:sp>
          <p:nvSpPr>
            <p:cNvPr id="40" name="TextBox 39">
              <a:extLst>
                <a:ext uri="{FF2B5EF4-FFF2-40B4-BE49-F238E27FC236}">
                  <a16:creationId xmlns:a16="http://schemas.microsoft.com/office/drawing/2014/main" id="{6A26BCC7-937A-884E-B87F-E7A4A885DDE5}"/>
                </a:ext>
              </a:extLst>
            </p:cNvPr>
            <p:cNvSpPr txBox="1"/>
            <p:nvPr/>
          </p:nvSpPr>
          <p:spPr>
            <a:xfrm>
              <a:off x="3909885" y="1382177"/>
              <a:ext cx="631199" cy="400110"/>
            </a:xfrm>
            <a:prstGeom prst="rect">
              <a:avLst/>
            </a:prstGeom>
            <a:noFill/>
          </p:spPr>
          <p:txBody>
            <a:bodyPr wrap="square" rtlCol="0">
              <a:spAutoFit/>
            </a:bodyPr>
            <a:lstStyle/>
            <a:p>
              <a:pPr algn="r"/>
              <a:r>
                <a:rPr lang="en-US" sz="1000" dirty="0">
                  <a:solidFill>
                    <a:schemeClr val="tx1"/>
                  </a:solidFill>
                </a:rPr>
                <a:t>HMC Ports</a:t>
              </a:r>
            </a:p>
          </p:txBody>
        </p:sp>
      </p:grpSp>
      <p:graphicFrame>
        <p:nvGraphicFramePr>
          <p:cNvPr id="25" name="Table 24">
            <a:extLst>
              <a:ext uri="{FF2B5EF4-FFF2-40B4-BE49-F238E27FC236}">
                <a16:creationId xmlns:a16="http://schemas.microsoft.com/office/drawing/2014/main" id="{EAA5D3B5-E87B-4C7A-9504-9A9E5431421B}"/>
              </a:ext>
            </a:extLst>
          </p:cNvPr>
          <p:cNvGraphicFramePr>
            <a:graphicFrameLocks noGrp="1"/>
          </p:cNvGraphicFramePr>
          <p:nvPr>
            <p:extLst>
              <p:ext uri="{D42A27DB-BD31-4B8C-83A1-F6EECF244321}">
                <p14:modId xmlns:p14="http://schemas.microsoft.com/office/powerpoint/2010/main" val="3491614345"/>
              </p:ext>
            </p:extLst>
          </p:nvPr>
        </p:nvGraphicFramePr>
        <p:xfrm>
          <a:off x="4866470" y="3545425"/>
          <a:ext cx="3452649" cy="1417320"/>
        </p:xfrm>
        <a:graphic>
          <a:graphicData uri="http://schemas.openxmlformats.org/drawingml/2006/table">
            <a:tbl>
              <a:tblPr firstRow="1" bandRow="1">
                <a:tableStyleId>{21E4AEA4-8DFA-4A89-87EB-49C32662AFE0}</a:tableStyleId>
              </a:tblPr>
              <a:tblGrid>
                <a:gridCol w="887386">
                  <a:extLst>
                    <a:ext uri="{9D8B030D-6E8A-4147-A177-3AD203B41FA5}">
                      <a16:colId xmlns:a16="http://schemas.microsoft.com/office/drawing/2014/main" val="1454937157"/>
                    </a:ext>
                  </a:extLst>
                </a:gridCol>
                <a:gridCol w="1547475">
                  <a:extLst>
                    <a:ext uri="{9D8B030D-6E8A-4147-A177-3AD203B41FA5}">
                      <a16:colId xmlns:a16="http://schemas.microsoft.com/office/drawing/2014/main" val="2870583068"/>
                    </a:ext>
                  </a:extLst>
                </a:gridCol>
                <a:gridCol w="1017788">
                  <a:extLst>
                    <a:ext uri="{9D8B030D-6E8A-4147-A177-3AD203B41FA5}">
                      <a16:colId xmlns:a16="http://schemas.microsoft.com/office/drawing/2014/main" val="3762195239"/>
                    </a:ext>
                  </a:extLst>
                </a:gridCol>
              </a:tblGrid>
              <a:tr h="368935">
                <a:tc>
                  <a:txBody>
                    <a:bodyPr/>
                    <a:lstStyle/>
                    <a:p>
                      <a:pPr algn="ctr"/>
                      <a:r>
                        <a:rPr lang="en-US" sz="1050" b="1" i="0" dirty="0" err="1">
                          <a:solidFill>
                            <a:schemeClr val="bg2"/>
                          </a:solidFill>
                          <a:latin typeface="Arial Regular"/>
                        </a:rPr>
                        <a:t>Num</a:t>
                      </a:r>
                      <a:r>
                        <a:rPr lang="en-US" sz="1050" b="1" dirty="0">
                          <a:solidFill>
                            <a:schemeClr val="bg2"/>
                          </a:solidFill>
                        </a:rPr>
                        <a:t> of Drawers</a:t>
                      </a:r>
                    </a:p>
                  </a:txBody>
                  <a:tcPr/>
                </a:tc>
                <a:tc>
                  <a:txBody>
                    <a:bodyPr/>
                    <a:lstStyle/>
                    <a:p>
                      <a:pPr algn="ctr"/>
                      <a:r>
                        <a:rPr lang="en-US" sz="1050" b="1" i="0" dirty="0">
                          <a:solidFill>
                            <a:schemeClr val="bg2"/>
                          </a:solidFill>
                          <a:latin typeface="Arial Regular"/>
                        </a:rPr>
                        <a:t>Max </a:t>
                      </a:r>
                      <a:r>
                        <a:rPr lang="en-US" sz="1050" b="1" dirty="0">
                          <a:solidFill>
                            <a:schemeClr val="bg2"/>
                          </a:solidFill>
                        </a:rPr>
                        <a:t>num of I/O Exp Drawers (EMX0)</a:t>
                      </a:r>
                    </a:p>
                  </a:txBody>
                  <a:tcPr/>
                </a:tc>
                <a:tc>
                  <a:txBody>
                    <a:bodyPr/>
                    <a:lstStyle/>
                    <a:p>
                      <a:pPr algn="ctr"/>
                      <a:r>
                        <a:rPr lang="en-US" sz="1050" b="1" i="0" dirty="0">
                          <a:solidFill>
                            <a:schemeClr val="bg2"/>
                          </a:solidFill>
                          <a:latin typeface="Arial Regular"/>
                        </a:rPr>
                        <a:t>Total PCIe Slots</a:t>
                      </a:r>
                    </a:p>
                  </a:txBody>
                  <a:tcPr/>
                </a:tc>
                <a:extLst>
                  <a:ext uri="{0D108BD9-81ED-4DB2-BD59-A6C34878D82A}">
                    <a16:rowId xmlns:a16="http://schemas.microsoft.com/office/drawing/2014/main" val="2064537634"/>
                  </a:ext>
                </a:extLst>
              </a:tr>
              <a:tr h="221361">
                <a:tc>
                  <a:txBody>
                    <a:bodyPr/>
                    <a:lstStyle/>
                    <a:p>
                      <a:pPr algn="ctr"/>
                      <a:r>
                        <a:rPr lang="en-US" sz="1050" b="0" i="0" dirty="0">
                          <a:latin typeface="Arial Regular"/>
                        </a:rPr>
                        <a:t>1</a:t>
                      </a:r>
                    </a:p>
                  </a:txBody>
                  <a:tcPr/>
                </a:tc>
                <a:tc>
                  <a:txBody>
                    <a:bodyPr/>
                    <a:lstStyle/>
                    <a:p>
                      <a:pPr algn="ctr"/>
                      <a:r>
                        <a:rPr lang="en-US" sz="1050" b="0" i="0" dirty="0">
                          <a:latin typeface="Arial Regular"/>
                        </a:rPr>
                        <a:t>4</a:t>
                      </a:r>
                      <a:endParaRPr lang="en-US" sz="1050" b="0" dirty="0"/>
                    </a:p>
                  </a:txBody>
                  <a:tcPr/>
                </a:tc>
                <a:tc>
                  <a:txBody>
                    <a:bodyPr/>
                    <a:lstStyle/>
                    <a:p>
                      <a:pPr algn="ctr"/>
                      <a:r>
                        <a:rPr lang="en-US" sz="1050" b="0" i="0" dirty="0">
                          <a:latin typeface="Arial Regular"/>
                        </a:rPr>
                        <a:t>48</a:t>
                      </a:r>
                    </a:p>
                  </a:txBody>
                  <a:tcPr/>
                </a:tc>
                <a:extLst>
                  <a:ext uri="{0D108BD9-81ED-4DB2-BD59-A6C34878D82A}">
                    <a16:rowId xmlns:a16="http://schemas.microsoft.com/office/drawing/2014/main" val="1435365179"/>
                  </a:ext>
                </a:extLst>
              </a:tr>
              <a:tr h="221361">
                <a:tc>
                  <a:txBody>
                    <a:bodyPr/>
                    <a:lstStyle/>
                    <a:p>
                      <a:pPr algn="ctr"/>
                      <a:r>
                        <a:rPr lang="en-US" sz="1050" b="0" i="0" dirty="0">
                          <a:latin typeface="Arial Regular"/>
                        </a:rPr>
                        <a:t>2</a:t>
                      </a:r>
                    </a:p>
                  </a:txBody>
                  <a:tcPr/>
                </a:tc>
                <a:tc>
                  <a:txBody>
                    <a:bodyPr/>
                    <a:lstStyle/>
                    <a:p>
                      <a:pPr algn="ctr"/>
                      <a:r>
                        <a:rPr lang="en-US" sz="1050" b="0" i="0" dirty="0">
                          <a:latin typeface="Arial Regular"/>
                        </a:rPr>
                        <a:t>8</a:t>
                      </a:r>
                      <a:endParaRPr lang="en-US" sz="1050" b="0" dirty="0"/>
                    </a:p>
                  </a:txBody>
                  <a:tcPr/>
                </a:tc>
                <a:tc>
                  <a:txBody>
                    <a:bodyPr/>
                    <a:lstStyle/>
                    <a:p>
                      <a:pPr algn="ctr"/>
                      <a:r>
                        <a:rPr lang="en-US" sz="1050" b="0" i="0" dirty="0">
                          <a:latin typeface="Arial Regular"/>
                        </a:rPr>
                        <a:t>96</a:t>
                      </a:r>
                    </a:p>
                  </a:txBody>
                  <a:tcPr/>
                </a:tc>
                <a:extLst>
                  <a:ext uri="{0D108BD9-81ED-4DB2-BD59-A6C34878D82A}">
                    <a16:rowId xmlns:a16="http://schemas.microsoft.com/office/drawing/2014/main" val="1920167625"/>
                  </a:ext>
                </a:extLst>
              </a:tr>
              <a:tr h="221361">
                <a:tc>
                  <a:txBody>
                    <a:bodyPr/>
                    <a:lstStyle/>
                    <a:p>
                      <a:pPr algn="ctr"/>
                      <a:r>
                        <a:rPr lang="en-US" sz="1050" b="0" i="0" dirty="0">
                          <a:latin typeface="Arial Regular"/>
                        </a:rPr>
                        <a:t>3</a:t>
                      </a:r>
                    </a:p>
                  </a:txBody>
                  <a:tcPr/>
                </a:tc>
                <a:tc>
                  <a:txBody>
                    <a:bodyPr/>
                    <a:lstStyle/>
                    <a:p>
                      <a:pPr algn="ctr"/>
                      <a:r>
                        <a:rPr lang="en-US" sz="1050" b="0" i="0" dirty="0">
                          <a:latin typeface="Arial Regular"/>
                        </a:rPr>
                        <a:t>12</a:t>
                      </a:r>
                    </a:p>
                  </a:txBody>
                  <a:tcPr/>
                </a:tc>
                <a:tc>
                  <a:txBody>
                    <a:bodyPr/>
                    <a:lstStyle/>
                    <a:p>
                      <a:pPr algn="ctr"/>
                      <a:r>
                        <a:rPr lang="en-US" sz="1050" b="0" i="0" dirty="0">
                          <a:latin typeface="Arial Regular"/>
                        </a:rPr>
                        <a:t>144</a:t>
                      </a:r>
                    </a:p>
                  </a:txBody>
                  <a:tcPr/>
                </a:tc>
                <a:extLst>
                  <a:ext uri="{0D108BD9-81ED-4DB2-BD59-A6C34878D82A}">
                    <a16:rowId xmlns:a16="http://schemas.microsoft.com/office/drawing/2014/main" val="563850998"/>
                  </a:ext>
                </a:extLst>
              </a:tr>
              <a:tr h="221361">
                <a:tc>
                  <a:txBody>
                    <a:bodyPr/>
                    <a:lstStyle/>
                    <a:p>
                      <a:pPr algn="ctr"/>
                      <a:r>
                        <a:rPr lang="en-US" sz="1050" b="0" i="0" dirty="0">
                          <a:latin typeface="Arial Regular"/>
                        </a:rPr>
                        <a:t>4</a:t>
                      </a:r>
                    </a:p>
                  </a:txBody>
                  <a:tcPr/>
                </a:tc>
                <a:tc>
                  <a:txBody>
                    <a:bodyPr/>
                    <a:lstStyle/>
                    <a:p>
                      <a:pPr algn="ctr"/>
                      <a:r>
                        <a:rPr lang="en-US" sz="1050" b="0" i="0" dirty="0">
                          <a:latin typeface="Arial Regular"/>
                        </a:rPr>
                        <a:t>16</a:t>
                      </a:r>
                    </a:p>
                  </a:txBody>
                  <a:tcPr/>
                </a:tc>
                <a:tc>
                  <a:txBody>
                    <a:bodyPr/>
                    <a:lstStyle/>
                    <a:p>
                      <a:pPr algn="ctr"/>
                      <a:r>
                        <a:rPr lang="en-US" sz="1050" b="0" i="0" dirty="0">
                          <a:latin typeface="Arial Regular"/>
                        </a:rPr>
                        <a:t>192</a:t>
                      </a:r>
                    </a:p>
                  </a:txBody>
                  <a:tcPr/>
                </a:tc>
                <a:extLst>
                  <a:ext uri="{0D108BD9-81ED-4DB2-BD59-A6C34878D82A}">
                    <a16:rowId xmlns:a16="http://schemas.microsoft.com/office/drawing/2014/main" val="678709720"/>
                  </a:ext>
                </a:extLst>
              </a:tr>
            </a:tbl>
          </a:graphicData>
        </a:graphic>
      </p:graphicFrame>
      <p:sp>
        <p:nvSpPr>
          <p:cNvPr id="26" name="Text Box 97">
            <a:extLst>
              <a:ext uri="{FF2B5EF4-FFF2-40B4-BE49-F238E27FC236}">
                <a16:creationId xmlns:a16="http://schemas.microsoft.com/office/drawing/2014/main" id="{B4D98380-DD1E-492E-87E4-D716946077E5}"/>
              </a:ext>
            </a:extLst>
          </p:cNvPr>
          <p:cNvSpPr txBox="1">
            <a:spLocks noChangeArrowheads="1"/>
          </p:cNvSpPr>
          <p:nvPr/>
        </p:nvSpPr>
        <p:spPr bwMode="auto">
          <a:xfrm>
            <a:off x="6199256" y="3246207"/>
            <a:ext cx="7870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dirty="0">
                <a:latin typeface="+mn-lt"/>
              </a:rPr>
              <a:t>4Q 2018</a:t>
            </a:r>
          </a:p>
        </p:txBody>
      </p:sp>
      <p:sp>
        <p:nvSpPr>
          <p:cNvPr id="8" name="Rectangle 7">
            <a:extLst>
              <a:ext uri="{FF2B5EF4-FFF2-40B4-BE49-F238E27FC236}">
                <a16:creationId xmlns:a16="http://schemas.microsoft.com/office/drawing/2014/main" id="{11BDCA36-AD13-4E35-B9BE-21D34D084A6E}"/>
              </a:ext>
            </a:extLst>
          </p:cNvPr>
          <p:cNvSpPr/>
          <p:nvPr/>
        </p:nvSpPr>
        <p:spPr>
          <a:xfrm>
            <a:off x="3721395" y="1025514"/>
            <a:ext cx="898094" cy="1435396"/>
          </a:xfrm>
          <a:prstGeom prst="rect">
            <a:avLst/>
          </a:prstGeom>
          <a:solidFill>
            <a:schemeClr val="bg2"/>
          </a:solidFill>
        </p:spPr>
        <p:txBody>
          <a:bodyPr wrap="square" lIns="0" tIns="0" rIns="0" bIns="0" rtlCol="0" anchor="ctr">
            <a:noAutofit/>
          </a:bodyPr>
          <a:lstStyle/>
          <a:p>
            <a:pPr algn="ctr"/>
            <a:endParaRPr lang="en-US" sz="1200" dirty="0" err="1">
              <a:solidFill>
                <a:srgbClr val="FFFFFF"/>
              </a:solidFill>
              <a:cs typeface="Arial"/>
            </a:endParaRPr>
          </a:p>
        </p:txBody>
      </p:sp>
      <p:graphicFrame>
        <p:nvGraphicFramePr>
          <p:cNvPr id="46" name="Table 45">
            <a:extLst>
              <a:ext uri="{FF2B5EF4-FFF2-40B4-BE49-F238E27FC236}">
                <a16:creationId xmlns:a16="http://schemas.microsoft.com/office/drawing/2014/main" id="{79E2F26F-A75E-4B78-AE10-D87ABE52AAC4}"/>
              </a:ext>
            </a:extLst>
          </p:cNvPr>
          <p:cNvGraphicFramePr>
            <a:graphicFrameLocks noGrp="1"/>
          </p:cNvGraphicFramePr>
          <p:nvPr>
            <p:extLst>
              <p:ext uri="{D42A27DB-BD31-4B8C-83A1-F6EECF244321}">
                <p14:modId xmlns:p14="http://schemas.microsoft.com/office/powerpoint/2010/main" val="2694668715"/>
              </p:ext>
            </p:extLst>
          </p:nvPr>
        </p:nvGraphicFramePr>
        <p:xfrm>
          <a:off x="1088435" y="3550243"/>
          <a:ext cx="3452649" cy="914400"/>
        </p:xfrm>
        <a:graphic>
          <a:graphicData uri="http://schemas.openxmlformats.org/drawingml/2006/table">
            <a:tbl>
              <a:tblPr firstRow="1" bandRow="1">
                <a:tableStyleId>{21E4AEA4-8DFA-4A89-87EB-49C32662AFE0}</a:tableStyleId>
              </a:tblPr>
              <a:tblGrid>
                <a:gridCol w="887386">
                  <a:extLst>
                    <a:ext uri="{9D8B030D-6E8A-4147-A177-3AD203B41FA5}">
                      <a16:colId xmlns:a16="http://schemas.microsoft.com/office/drawing/2014/main" val="1454937157"/>
                    </a:ext>
                  </a:extLst>
                </a:gridCol>
                <a:gridCol w="1547475">
                  <a:extLst>
                    <a:ext uri="{9D8B030D-6E8A-4147-A177-3AD203B41FA5}">
                      <a16:colId xmlns:a16="http://schemas.microsoft.com/office/drawing/2014/main" val="2870583068"/>
                    </a:ext>
                  </a:extLst>
                </a:gridCol>
                <a:gridCol w="1017788">
                  <a:extLst>
                    <a:ext uri="{9D8B030D-6E8A-4147-A177-3AD203B41FA5}">
                      <a16:colId xmlns:a16="http://schemas.microsoft.com/office/drawing/2014/main" val="3762195239"/>
                    </a:ext>
                  </a:extLst>
                </a:gridCol>
              </a:tblGrid>
              <a:tr h="368935">
                <a:tc>
                  <a:txBody>
                    <a:bodyPr/>
                    <a:lstStyle/>
                    <a:p>
                      <a:pPr algn="ctr"/>
                      <a:r>
                        <a:rPr lang="en-US" sz="1050" b="1" i="0" dirty="0" err="1">
                          <a:solidFill>
                            <a:schemeClr val="bg2"/>
                          </a:solidFill>
                          <a:latin typeface="Arial Regular"/>
                        </a:rPr>
                        <a:t>Num</a:t>
                      </a:r>
                      <a:r>
                        <a:rPr lang="en-US" sz="1050" b="1" dirty="0">
                          <a:solidFill>
                            <a:schemeClr val="bg2"/>
                          </a:solidFill>
                        </a:rPr>
                        <a:t> of Drawers</a:t>
                      </a:r>
                    </a:p>
                  </a:txBody>
                  <a:tcPr/>
                </a:tc>
                <a:tc>
                  <a:txBody>
                    <a:bodyPr/>
                    <a:lstStyle/>
                    <a:p>
                      <a:pPr algn="ctr"/>
                      <a:r>
                        <a:rPr lang="en-US" sz="1050" b="1" i="0" dirty="0">
                          <a:solidFill>
                            <a:schemeClr val="bg2"/>
                          </a:solidFill>
                          <a:latin typeface="Arial Regular"/>
                        </a:rPr>
                        <a:t>Max </a:t>
                      </a:r>
                      <a:r>
                        <a:rPr lang="en-US" sz="1050" b="1" dirty="0">
                          <a:solidFill>
                            <a:schemeClr val="bg2"/>
                          </a:solidFill>
                        </a:rPr>
                        <a:t>num of I/O Exp Drawers (EMX0)</a:t>
                      </a:r>
                    </a:p>
                  </a:txBody>
                  <a:tcPr/>
                </a:tc>
                <a:tc>
                  <a:txBody>
                    <a:bodyPr/>
                    <a:lstStyle/>
                    <a:p>
                      <a:pPr algn="ctr"/>
                      <a:r>
                        <a:rPr lang="en-US" sz="1050" b="1" i="0" dirty="0">
                          <a:solidFill>
                            <a:schemeClr val="bg2"/>
                          </a:solidFill>
                          <a:latin typeface="Arial Regular"/>
                        </a:rPr>
                        <a:t>Total PCIe Slots</a:t>
                      </a:r>
                    </a:p>
                  </a:txBody>
                  <a:tcPr/>
                </a:tc>
                <a:extLst>
                  <a:ext uri="{0D108BD9-81ED-4DB2-BD59-A6C34878D82A}">
                    <a16:rowId xmlns:a16="http://schemas.microsoft.com/office/drawing/2014/main" val="2064537634"/>
                  </a:ext>
                </a:extLst>
              </a:tr>
              <a:tr h="221361">
                <a:tc>
                  <a:txBody>
                    <a:bodyPr/>
                    <a:lstStyle/>
                    <a:p>
                      <a:pPr algn="ctr"/>
                      <a:r>
                        <a:rPr lang="en-US" sz="1050" b="0" i="0" dirty="0">
                          <a:latin typeface="Arial Regular"/>
                        </a:rPr>
                        <a:t>1</a:t>
                      </a:r>
                    </a:p>
                  </a:txBody>
                  <a:tcPr/>
                </a:tc>
                <a:tc>
                  <a:txBody>
                    <a:bodyPr/>
                    <a:lstStyle/>
                    <a:p>
                      <a:pPr algn="ctr"/>
                      <a:r>
                        <a:rPr lang="en-US" sz="1050" b="0" i="0" dirty="0">
                          <a:latin typeface="Arial Regular"/>
                        </a:rPr>
                        <a:t>2</a:t>
                      </a:r>
                      <a:endParaRPr lang="en-US" sz="1050" b="0" dirty="0"/>
                    </a:p>
                  </a:txBody>
                  <a:tcPr/>
                </a:tc>
                <a:tc>
                  <a:txBody>
                    <a:bodyPr/>
                    <a:lstStyle/>
                    <a:p>
                      <a:pPr algn="ctr"/>
                      <a:r>
                        <a:rPr lang="en-US" sz="1050" b="0" i="0" dirty="0">
                          <a:latin typeface="Arial Regular"/>
                        </a:rPr>
                        <a:t>4+24</a:t>
                      </a:r>
                    </a:p>
                  </a:txBody>
                  <a:tcPr/>
                </a:tc>
                <a:extLst>
                  <a:ext uri="{0D108BD9-81ED-4DB2-BD59-A6C34878D82A}">
                    <a16:rowId xmlns:a16="http://schemas.microsoft.com/office/drawing/2014/main" val="1435365179"/>
                  </a:ext>
                </a:extLst>
              </a:tr>
              <a:tr h="221361">
                <a:tc>
                  <a:txBody>
                    <a:bodyPr/>
                    <a:lstStyle/>
                    <a:p>
                      <a:pPr algn="ctr"/>
                      <a:r>
                        <a:rPr lang="en-US" sz="1050" b="0" i="0" dirty="0">
                          <a:latin typeface="Arial Regular"/>
                        </a:rPr>
                        <a:t>2</a:t>
                      </a:r>
                    </a:p>
                  </a:txBody>
                  <a:tcPr/>
                </a:tc>
                <a:tc>
                  <a:txBody>
                    <a:bodyPr/>
                    <a:lstStyle/>
                    <a:p>
                      <a:pPr algn="ctr"/>
                      <a:r>
                        <a:rPr lang="en-US" sz="1050" b="0" i="0" dirty="0">
                          <a:latin typeface="Arial Regular"/>
                        </a:rPr>
                        <a:t>4</a:t>
                      </a:r>
                      <a:endParaRPr lang="en-US" sz="1050" b="0" dirty="0"/>
                    </a:p>
                  </a:txBody>
                  <a:tcPr/>
                </a:tc>
                <a:tc>
                  <a:txBody>
                    <a:bodyPr/>
                    <a:lstStyle/>
                    <a:p>
                      <a:pPr algn="ctr"/>
                      <a:r>
                        <a:rPr lang="en-US" sz="1050" b="0" i="0" dirty="0">
                          <a:latin typeface="Arial Regular"/>
                        </a:rPr>
                        <a:t>8+48</a:t>
                      </a:r>
                    </a:p>
                  </a:txBody>
                  <a:tcPr/>
                </a:tc>
                <a:extLst>
                  <a:ext uri="{0D108BD9-81ED-4DB2-BD59-A6C34878D82A}">
                    <a16:rowId xmlns:a16="http://schemas.microsoft.com/office/drawing/2014/main" val="1920167625"/>
                  </a:ext>
                </a:extLst>
              </a:tr>
            </a:tbl>
          </a:graphicData>
        </a:graphic>
      </p:graphicFrame>
      <p:sp>
        <p:nvSpPr>
          <p:cNvPr id="47" name="Text Box 97">
            <a:extLst>
              <a:ext uri="{FF2B5EF4-FFF2-40B4-BE49-F238E27FC236}">
                <a16:creationId xmlns:a16="http://schemas.microsoft.com/office/drawing/2014/main" id="{6DEB750A-46BF-4CBC-8682-53266094DCDD}"/>
              </a:ext>
            </a:extLst>
          </p:cNvPr>
          <p:cNvSpPr txBox="1">
            <a:spLocks noChangeArrowheads="1"/>
          </p:cNvSpPr>
          <p:nvPr/>
        </p:nvSpPr>
        <p:spPr bwMode="auto">
          <a:xfrm>
            <a:off x="3212135" y="2923778"/>
            <a:ext cx="34079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dirty="0">
                <a:latin typeface="+mn-lt"/>
              </a:rPr>
              <a:t>External PCIe Expansion Summary</a:t>
            </a:r>
          </a:p>
        </p:txBody>
      </p:sp>
      <p:pic>
        <p:nvPicPr>
          <p:cNvPr id="29" name="Picture 1">
            <a:extLst>
              <a:ext uri="{FF2B5EF4-FFF2-40B4-BE49-F238E27FC236}">
                <a16:creationId xmlns:a16="http://schemas.microsoft.com/office/drawing/2014/main" id="{16245657-6741-48A3-A1D6-5B35A7A6CD1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0442" y="455734"/>
            <a:ext cx="4560379" cy="22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0A34562-6977-4AFC-A689-EF1A7A220D75}"/>
              </a:ext>
            </a:extLst>
          </p:cNvPr>
          <p:cNvSpPr txBox="1"/>
          <p:nvPr/>
        </p:nvSpPr>
        <p:spPr>
          <a:xfrm>
            <a:off x="4455038" y="310845"/>
            <a:ext cx="405880" cy="300082"/>
          </a:xfrm>
          <a:prstGeom prst="rect">
            <a:avLst/>
          </a:prstGeom>
          <a:noFill/>
        </p:spPr>
        <p:txBody>
          <a:bodyPr wrap="none" rtlCol="0">
            <a:spAutoFit/>
          </a:bodyPr>
          <a:lstStyle/>
          <a:p>
            <a:r>
              <a:rPr lang="en-US" dirty="0"/>
              <a:t>C1</a:t>
            </a:r>
          </a:p>
        </p:txBody>
      </p:sp>
      <p:sp>
        <p:nvSpPr>
          <p:cNvPr id="31" name="TextBox 30">
            <a:extLst>
              <a:ext uri="{FF2B5EF4-FFF2-40B4-BE49-F238E27FC236}">
                <a16:creationId xmlns:a16="http://schemas.microsoft.com/office/drawing/2014/main" id="{C2444E51-3613-4526-8A32-05D441F2E747}"/>
              </a:ext>
            </a:extLst>
          </p:cNvPr>
          <p:cNvSpPr txBox="1"/>
          <p:nvPr/>
        </p:nvSpPr>
        <p:spPr>
          <a:xfrm>
            <a:off x="5700240" y="313204"/>
            <a:ext cx="405880" cy="300082"/>
          </a:xfrm>
          <a:prstGeom prst="rect">
            <a:avLst/>
          </a:prstGeom>
          <a:noFill/>
        </p:spPr>
        <p:txBody>
          <a:bodyPr wrap="none" rtlCol="0">
            <a:spAutoFit/>
          </a:bodyPr>
          <a:lstStyle/>
          <a:p>
            <a:r>
              <a:rPr lang="en-US" dirty="0"/>
              <a:t>C4</a:t>
            </a:r>
          </a:p>
        </p:txBody>
      </p:sp>
      <p:sp>
        <p:nvSpPr>
          <p:cNvPr id="33" name="TextBox 32">
            <a:extLst>
              <a:ext uri="{FF2B5EF4-FFF2-40B4-BE49-F238E27FC236}">
                <a16:creationId xmlns:a16="http://schemas.microsoft.com/office/drawing/2014/main" id="{33F044DA-6E8E-4BB5-AD29-2BF54F8F85FA}"/>
              </a:ext>
            </a:extLst>
          </p:cNvPr>
          <p:cNvSpPr txBox="1"/>
          <p:nvPr/>
        </p:nvSpPr>
        <p:spPr>
          <a:xfrm>
            <a:off x="5287343" y="309133"/>
            <a:ext cx="405880" cy="300082"/>
          </a:xfrm>
          <a:prstGeom prst="rect">
            <a:avLst/>
          </a:prstGeom>
          <a:noFill/>
        </p:spPr>
        <p:txBody>
          <a:bodyPr wrap="none" rtlCol="0">
            <a:spAutoFit/>
          </a:bodyPr>
          <a:lstStyle/>
          <a:p>
            <a:r>
              <a:rPr lang="en-US" dirty="0"/>
              <a:t>C3</a:t>
            </a:r>
          </a:p>
        </p:txBody>
      </p:sp>
      <p:sp>
        <p:nvSpPr>
          <p:cNvPr id="34" name="TextBox 33">
            <a:extLst>
              <a:ext uri="{FF2B5EF4-FFF2-40B4-BE49-F238E27FC236}">
                <a16:creationId xmlns:a16="http://schemas.microsoft.com/office/drawing/2014/main" id="{1102D366-A03D-4214-889B-81F864EDAA98}"/>
              </a:ext>
            </a:extLst>
          </p:cNvPr>
          <p:cNvSpPr txBox="1"/>
          <p:nvPr/>
        </p:nvSpPr>
        <p:spPr>
          <a:xfrm>
            <a:off x="4866470" y="305693"/>
            <a:ext cx="405880" cy="300082"/>
          </a:xfrm>
          <a:prstGeom prst="rect">
            <a:avLst/>
          </a:prstGeom>
          <a:noFill/>
        </p:spPr>
        <p:txBody>
          <a:bodyPr wrap="none" rtlCol="0">
            <a:spAutoFit/>
          </a:bodyPr>
          <a:lstStyle/>
          <a:p>
            <a:r>
              <a:rPr lang="en-US" dirty="0"/>
              <a:t>C2</a:t>
            </a:r>
          </a:p>
        </p:txBody>
      </p:sp>
      <p:sp>
        <p:nvSpPr>
          <p:cNvPr id="35" name="TextBox 34">
            <a:extLst>
              <a:ext uri="{FF2B5EF4-FFF2-40B4-BE49-F238E27FC236}">
                <a16:creationId xmlns:a16="http://schemas.microsoft.com/office/drawing/2014/main" id="{F9016D16-66F2-4651-9F77-6A5AFCEBA186}"/>
              </a:ext>
            </a:extLst>
          </p:cNvPr>
          <p:cNvSpPr txBox="1"/>
          <p:nvPr/>
        </p:nvSpPr>
        <p:spPr>
          <a:xfrm>
            <a:off x="6681981" y="313204"/>
            <a:ext cx="405880" cy="300082"/>
          </a:xfrm>
          <a:prstGeom prst="rect">
            <a:avLst/>
          </a:prstGeom>
          <a:noFill/>
        </p:spPr>
        <p:txBody>
          <a:bodyPr wrap="none" rtlCol="0">
            <a:spAutoFit/>
          </a:bodyPr>
          <a:lstStyle/>
          <a:p>
            <a:r>
              <a:rPr lang="en-US" dirty="0"/>
              <a:t>C5</a:t>
            </a:r>
          </a:p>
        </p:txBody>
      </p:sp>
      <p:sp>
        <p:nvSpPr>
          <p:cNvPr id="36" name="TextBox 35">
            <a:extLst>
              <a:ext uri="{FF2B5EF4-FFF2-40B4-BE49-F238E27FC236}">
                <a16:creationId xmlns:a16="http://schemas.microsoft.com/office/drawing/2014/main" id="{109F0C32-C8F5-4644-BB54-CE266E6FD067}"/>
              </a:ext>
            </a:extLst>
          </p:cNvPr>
          <p:cNvSpPr txBox="1"/>
          <p:nvPr/>
        </p:nvSpPr>
        <p:spPr>
          <a:xfrm>
            <a:off x="7927183" y="315563"/>
            <a:ext cx="405880" cy="300082"/>
          </a:xfrm>
          <a:prstGeom prst="rect">
            <a:avLst/>
          </a:prstGeom>
          <a:noFill/>
        </p:spPr>
        <p:txBody>
          <a:bodyPr wrap="none" rtlCol="0">
            <a:spAutoFit/>
          </a:bodyPr>
          <a:lstStyle/>
          <a:p>
            <a:r>
              <a:rPr lang="en-US" dirty="0"/>
              <a:t>C8</a:t>
            </a:r>
          </a:p>
        </p:txBody>
      </p:sp>
      <p:sp>
        <p:nvSpPr>
          <p:cNvPr id="42" name="TextBox 41">
            <a:extLst>
              <a:ext uri="{FF2B5EF4-FFF2-40B4-BE49-F238E27FC236}">
                <a16:creationId xmlns:a16="http://schemas.microsoft.com/office/drawing/2014/main" id="{307FAB90-25CC-4420-9277-A8AFAF604FBC}"/>
              </a:ext>
            </a:extLst>
          </p:cNvPr>
          <p:cNvSpPr txBox="1"/>
          <p:nvPr/>
        </p:nvSpPr>
        <p:spPr>
          <a:xfrm>
            <a:off x="7514286" y="311492"/>
            <a:ext cx="405880" cy="300082"/>
          </a:xfrm>
          <a:prstGeom prst="rect">
            <a:avLst/>
          </a:prstGeom>
          <a:noFill/>
        </p:spPr>
        <p:txBody>
          <a:bodyPr wrap="none" rtlCol="0">
            <a:spAutoFit/>
          </a:bodyPr>
          <a:lstStyle/>
          <a:p>
            <a:r>
              <a:rPr lang="en-US" dirty="0"/>
              <a:t>C7</a:t>
            </a:r>
          </a:p>
        </p:txBody>
      </p:sp>
      <p:sp>
        <p:nvSpPr>
          <p:cNvPr id="45" name="TextBox 44">
            <a:extLst>
              <a:ext uri="{FF2B5EF4-FFF2-40B4-BE49-F238E27FC236}">
                <a16:creationId xmlns:a16="http://schemas.microsoft.com/office/drawing/2014/main" id="{F5990112-E15F-4110-85AB-A500552D75C6}"/>
              </a:ext>
            </a:extLst>
          </p:cNvPr>
          <p:cNvSpPr txBox="1"/>
          <p:nvPr/>
        </p:nvSpPr>
        <p:spPr>
          <a:xfrm>
            <a:off x="7093413" y="308052"/>
            <a:ext cx="405880" cy="300082"/>
          </a:xfrm>
          <a:prstGeom prst="rect">
            <a:avLst/>
          </a:prstGeom>
          <a:noFill/>
        </p:spPr>
        <p:txBody>
          <a:bodyPr wrap="none" rtlCol="0">
            <a:spAutoFit/>
          </a:bodyPr>
          <a:lstStyle/>
          <a:p>
            <a:r>
              <a:rPr lang="en-US" dirty="0"/>
              <a:t>C6</a:t>
            </a:r>
          </a:p>
        </p:txBody>
      </p:sp>
      <p:sp>
        <p:nvSpPr>
          <p:cNvPr id="23" name="Text Box 97">
            <a:extLst>
              <a:ext uri="{FF2B5EF4-FFF2-40B4-BE49-F238E27FC236}">
                <a16:creationId xmlns:a16="http://schemas.microsoft.com/office/drawing/2014/main" id="{945139C6-8B7E-40FA-86E2-22413A2B673B}"/>
              </a:ext>
            </a:extLst>
          </p:cNvPr>
          <p:cNvSpPr txBox="1">
            <a:spLocks noChangeArrowheads="1"/>
          </p:cNvSpPr>
          <p:nvPr/>
        </p:nvSpPr>
        <p:spPr bwMode="auto">
          <a:xfrm>
            <a:off x="412974" y="971020"/>
            <a:ext cx="357309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dirty="0">
                <a:latin typeface="+mn-lt"/>
              </a:rPr>
              <a:t>Internal PCIe Slot Summary</a:t>
            </a:r>
          </a:p>
          <a:p>
            <a:pPr marL="285750" indent="-285750">
              <a:buFont typeface="Arial" panose="020B0604020202020204" pitchFamily="34" charset="0"/>
              <a:buChar char="•"/>
            </a:pPr>
            <a:r>
              <a:rPr lang="en-US" sz="1400" dirty="0">
                <a:latin typeface="+mn-lt"/>
              </a:rPr>
              <a:t>Slots C1 to C8 are all PCIe Gen4 x16</a:t>
            </a:r>
            <a:endParaRPr lang="en-US" sz="1200" dirty="0">
              <a:latin typeface="+mn-lt"/>
            </a:endParaRPr>
          </a:p>
          <a:p>
            <a:pPr marL="285750" indent="-285750">
              <a:buFont typeface="Arial" panose="020B0604020202020204" pitchFamily="34" charset="0"/>
              <a:buChar char="•"/>
            </a:pPr>
            <a:r>
              <a:rPr lang="en-US" sz="1400" dirty="0"/>
              <a:t>All slots support I/O Expansion Adapter</a:t>
            </a:r>
          </a:p>
          <a:p>
            <a:pPr marL="285750" indent="-285750">
              <a:buFont typeface="Arial" panose="020B0604020202020204" pitchFamily="34" charset="0"/>
              <a:buChar char="•"/>
            </a:pPr>
            <a:r>
              <a:rPr lang="en-US" sz="1400" dirty="0"/>
              <a:t>PCIe Slots are Concurrently Maintainable</a:t>
            </a:r>
          </a:p>
          <a:p>
            <a:pPr marL="285750" indent="-285750">
              <a:buFont typeface="Arial" panose="020B0604020202020204" pitchFamily="34" charset="0"/>
              <a:buChar char="•"/>
            </a:pPr>
            <a:r>
              <a:rPr lang="en-US" sz="1400" dirty="0"/>
              <a:t>Half Height, Half Length PCIe form factor</a:t>
            </a:r>
          </a:p>
        </p:txBody>
      </p:sp>
      <p:sp>
        <p:nvSpPr>
          <p:cNvPr id="28" name="Text Box 97">
            <a:extLst>
              <a:ext uri="{FF2B5EF4-FFF2-40B4-BE49-F238E27FC236}">
                <a16:creationId xmlns:a16="http://schemas.microsoft.com/office/drawing/2014/main" id="{85228FF9-AC8A-4E0D-96AE-0DD378B06665}"/>
              </a:ext>
            </a:extLst>
          </p:cNvPr>
          <p:cNvSpPr txBox="1">
            <a:spLocks noChangeArrowheads="1"/>
          </p:cNvSpPr>
          <p:nvPr/>
        </p:nvSpPr>
        <p:spPr bwMode="auto">
          <a:xfrm>
            <a:off x="2392367" y="3259424"/>
            <a:ext cx="7870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dirty="0">
                <a:latin typeface="+mn-lt"/>
              </a:rPr>
              <a:t>3Q 2018</a:t>
            </a:r>
          </a:p>
        </p:txBody>
      </p:sp>
    </p:spTree>
    <p:extLst>
      <p:ext uri="{BB962C8B-B14F-4D97-AF65-F5344CB8AC3E}">
        <p14:creationId xmlns:p14="http://schemas.microsoft.com/office/powerpoint/2010/main" val="416788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1168"/>
            <a:ext cx="6728012" cy="381000"/>
          </a:xfrm>
        </p:spPr>
        <p:txBody>
          <a:bodyPr anchor="ctr"/>
          <a:lstStyle/>
          <a:p>
            <a:r>
              <a:rPr lang="en-US" sz="2400" dirty="0"/>
              <a:t>Operating Systems and Firmware Stack Support</a:t>
            </a:r>
          </a:p>
        </p:txBody>
      </p:sp>
      <p:sp>
        <p:nvSpPr>
          <p:cNvPr id="2" name="Rectangle 1">
            <a:extLst>
              <a:ext uri="{FF2B5EF4-FFF2-40B4-BE49-F238E27FC236}">
                <a16:creationId xmlns:a16="http://schemas.microsoft.com/office/drawing/2014/main" id="{A40D1BE6-B03C-4E37-B6E6-27CC401F565D}"/>
              </a:ext>
            </a:extLst>
          </p:cNvPr>
          <p:cNvSpPr/>
          <p:nvPr/>
        </p:nvSpPr>
        <p:spPr>
          <a:xfrm>
            <a:off x="605566" y="676219"/>
            <a:ext cx="5974080" cy="4137521"/>
          </a:xfrm>
          <a:prstGeom prst="rect">
            <a:avLst/>
          </a:prstGeom>
        </p:spPr>
        <p:txBody>
          <a:bodyPr vert="horz" lIns="0" tIns="0" rIns="0" bIns="0" rtlCol="0">
            <a:noAutofit/>
          </a:bodyPr>
          <a:lstStyle/>
          <a:p>
            <a:pPr defTabSz="912813" fontAlgn="base">
              <a:spcBef>
                <a:spcPct val="15000"/>
              </a:spcBef>
              <a:spcAft>
                <a:spcPct val="5000"/>
              </a:spcAft>
              <a:buSzPct val="125000"/>
            </a:pPr>
            <a:r>
              <a:rPr lang="en-US" altLang="en-US" sz="1400" b="1" dirty="0">
                <a:solidFill>
                  <a:srgbClr val="000000"/>
                </a:solidFill>
              </a:rPr>
              <a:t>Operating System Support</a:t>
            </a:r>
            <a:endParaRPr lang="en-US" sz="1400" b="1" dirty="0">
              <a:solidFill>
                <a:srgbClr val="000000"/>
              </a:solidFill>
            </a:endParaRPr>
          </a:p>
          <a:p>
            <a:pPr marL="458788" lvl="1" indent="-285750" defTabSz="912813" fontAlgn="base">
              <a:spcBef>
                <a:spcPct val="15000"/>
              </a:spcBef>
              <a:spcAft>
                <a:spcPct val="5000"/>
              </a:spcAft>
              <a:buSzPct val="125000"/>
              <a:buFont typeface="Arial" panose="020B0604020202020204" pitchFamily="34" charset="0"/>
              <a:buChar char="‒"/>
            </a:pPr>
            <a:r>
              <a:rPr lang="en-US" sz="1400" dirty="0"/>
              <a:t>AIX 7.2 TL1, TL2</a:t>
            </a:r>
          </a:p>
          <a:p>
            <a:pPr marL="458788" lvl="1" indent="-285750" defTabSz="912813" fontAlgn="base">
              <a:spcBef>
                <a:spcPct val="15000"/>
              </a:spcBef>
              <a:spcAft>
                <a:spcPct val="5000"/>
              </a:spcAft>
              <a:buSzPct val="125000"/>
              <a:buFont typeface="Arial" panose="020B0604020202020204" pitchFamily="34" charset="0"/>
              <a:buChar char="‒"/>
            </a:pPr>
            <a:r>
              <a:rPr lang="en-US" sz="1400" dirty="0"/>
              <a:t>AIX 7.1 TL4, TL5 </a:t>
            </a:r>
          </a:p>
          <a:p>
            <a:pPr marL="458788" lvl="1" indent="-285750" defTabSz="912813" fontAlgn="base">
              <a:spcBef>
                <a:spcPct val="15000"/>
              </a:spcBef>
              <a:spcAft>
                <a:spcPct val="5000"/>
              </a:spcAft>
              <a:buSzPct val="125000"/>
              <a:buFont typeface="Arial" panose="020B0604020202020204" pitchFamily="34" charset="0"/>
              <a:buChar char="‒"/>
            </a:pPr>
            <a:r>
              <a:rPr lang="en-US" sz="1400" dirty="0"/>
              <a:t>AIX 6.1 TL9</a:t>
            </a:r>
          </a:p>
          <a:p>
            <a:pPr marL="458788" lvl="1" indent="-285750" defTabSz="912813" fontAlgn="base">
              <a:spcBef>
                <a:spcPct val="15000"/>
              </a:spcBef>
              <a:spcAft>
                <a:spcPct val="5000"/>
              </a:spcAft>
              <a:buSzPct val="125000"/>
              <a:buFont typeface="Arial" panose="020B0604020202020204" pitchFamily="34" charset="0"/>
              <a:buChar char="‒"/>
            </a:pPr>
            <a:r>
              <a:rPr lang="nn-NO" sz="1400" dirty="0">
                <a:solidFill>
                  <a:srgbClr val="000000"/>
                </a:solidFill>
              </a:rPr>
              <a:t>IBM i 7.3 TR5</a:t>
            </a:r>
          </a:p>
          <a:p>
            <a:pPr marL="458788" lvl="1" indent="-285750" defTabSz="912813" fontAlgn="base">
              <a:spcBef>
                <a:spcPct val="15000"/>
              </a:spcBef>
              <a:spcAft>
                <a:spcPct val="5000"/>
              </a:spcAft>
              <a:buSzPct val="125000"/>
              <a:buFont typeface="Arial" panose="020B0604020202020204" pitchFamily="34" charset="0"/>
              <a:buChar char="‒"/>
            </a:pPr>
            <a:r>
              <a:rPr lang="nn-NO" sz="1400" dirty="0">
                <a:solidFill>
                  <a:srgbClr val="000000"/>
                </a:solidFill>
              </a:rPr>
              <a:t>IBM i 7.2 TR9</a:t>
            </a:r>
            <a:endParaRPr lang="en-US" sz="1400" dirty="0">
              <a:solidFill>
                <a:srgbClr val="000000"/>
              </a:solidFill>
            </a:endParaRPr>
          </a:p>
          <a:p>
            <a:pPr marL="458788" lvl="1" indent="-285750" defTabSz="912813" fontAlgn="base">
              <a:spcBef>
                <a:spcPct val="15000"/>
              </a:spcBef>
              <a:spcAft>
                <a:spcPct val="5000"/>
              </a:spcAft>
              <a:buSzPct val="125000"/>
              <a:buFont typeface="Arial" panose="020B0604020202020204" pitchFamily="34" charset="0"/>
              <a:buChar char="‒"/>
            </a:pPr>
            <a:r>
              <a:rPr lang="pt-BR" sz="1400" dirty="0">
                <a:solidFill>
                  <a:srgbClr val="000000"/>
                </a:solidFill>
              </a:rPr>
              <a:t>VIOS </a:t>
            </a:r>
            <a:r>
              <a:rPr lang="en-US" sz="1400" dirty="0"/>
              <a:t>2.2.6.31 (3Q2018) / VIOS 2.2.6.32 &amp; 3.1.0 (4Q2018)</a:t>
            </a:r>
            <a:endParaRPr lang="pt-BR" sz="1400" dirty="0">
              <a:solidFill>
                <a:srgbClr val="000000"/>
              </a:solidFill>
            </a:endParaRPr>
          </a:p>
          <a:p>
            <a:pPr marL="458788" lvl="1" indent="-285750" defTabSz="912813" fontAlgn="base">
              <a:spcBef>
                <a:spcPct val="15000"/>
              </a:spcBef>
              <a:spcAft>
                <a:spcPct val="5000"/>
              </a:spcAft>
              <a:buSzPct val="125000"/>
              <a:buFont typeface="Arial" panose="020B0604020202020204" pitchFamily="34" charset="0"/>
              <a:buChar char="‒"/>
            </a:pPr>
            <a:r>
              <a:rPr lang="en-US" sz="1400" dirty="0">
                <a:solidFill>
                  <a:srgbClr val="000000"/>
                </a:solidFill>
              </a:rPr>
              <a:t>SLES 11 SP4 </a:t>
            </a:r>
          </a:p>
          <a:p>
            <a:pPr marL="458788" lvl="1" indent="-285750" defTabSz="912813" fontAlgn="base">
              <a:spcBef>
                <a:spcPct val="15000"/>
              </a:spcBef>
              <a:spcAft>
                <a:spcPct val="5000"/>
              </a:spcAft>
              <a:buSzPct val="125000"/>
              <a:buFont typeface="Arial" panose="020B0604020202020204" pitchFamily="34" charset="0"/>
              <a:buChar char="‒"/>
            </a:pPr>
            <a:r>
              <a:rPr lang="en-US" sz="1400" dirty="0">
                <a:solidFill>
                  <a:srgbClr val="000000"/>
                </a:solidFill>
              </a:rPr>
              <a:t>SLES 12 SP3 </a:t>
            </a:r>
          </a:p>
          <a:p>
            <a:pPr marL="458788" lvl="1" indent="-285750" defTabSz="912813" fontAlgn="base">
              <a:spcBef>
                <a:spcPct val="15000"/>
              </a:spcBef>
              <a:spcAft>
                <a:spcPct val="5000"/>
              </a:spcAft>
              <a:buSzPct val="125000"/>
              <a:buFont typeface="Arial" panose="020B0604020202020204" pitchFamily="34" charset="0"/>
              <a:buChar char="‒"/>
            </a:pPr>
            <a:r>
              <a:rPr lang="en-US" sz="1400" dirty="0">
                <a:solidFill>
                  <a:srgbClr val="000000"/>
                </a:solidFill>
              </a:rPr>
              <a:t>SLES 15 </a:t>
            </a:r>
          </a:p>
          <a:p>
            <a:pPr marL="458788" lvl="1" indent="-285750" defTabSz="912813" fontAlgn="base">
              <a:spcBef>
                <a:spcPct val="15000"/>
              </a:spcBef>
              <a:spcAft>
                <a:spcPct val="5000"/>
              </a:spcAft>
              <a:buSzPct val="125000"/>
              <a:buFont typeface="Arial" panose="020B0604020202020204" pitchFamily="34" charset="0"/>
              <a:buChar char="‒"/>
            </a:pPr>
            <a:r>
              <a:rPr lang="fr-FR" altLang="en-US" sz="1400" dirty="0" err="1">
                <a:solidFill>
                  <a:srgbClr val="000000"/>
                </a:solidFill>
              </a:rPr>
              <a:t>RedHat</a:t>
            </a:r>
            <a:r>
              <a:rPr lang="fr-FR" altLang="en-US" sz="1400" dirty="0">
                <a:solidFill>
                  <a:srgbClr val="000000"/>
                </a:solidFill>
              </a:rPr>
              <a:t> RHEL 7.5 LE (P8 Compatibility Mode)</a:t>
            </a:r>
          </a:p>
          <a:p>
            <a:pPr marL="458788" lvl="1" indent="-285750" defTabSz="912813" fontAlgn="base">
              <a:spcBef>
                <a:spcPct val="15000"/>
              </a:spcBef>
              <a:spcAft>
                <a:spcPct val="5000"/>
              </a:spcAft>
              <a:buSzPct val="125000"/>
              <a:buFont typeface="Arial" panose="020B0604020202020204" pitchFamily="34" charset="0"/>
              <a:buChar char="‒"/>
            </a:pPr>
            <a:r>
              <a:rPr lang="fr-FR" altLang="en-US" sz="1400" dirty="0" err="1">
                <a:solidFill>
                  <a:srgbClr val="000000"/>
                </a:solidFill>
              </a:rPr>
              <a:t>RedHat</a:t>
            </a:r>
            <a:r>
              <a:rPr lang="fr-FR" altLang="en-US" sz="1400" dirty="0">
                <a:solidFill>
                  <a:srgbClr val="000000"/>
                </a:solidFill>
              </a:rPr>
              <a:t> RHEL 7.6 LE (4Q)</a:t>
            </a:r>
          </a:p>
          <a:p>
            <a:pPr marL="458788" lvl="1" indent="-285750" defTabSz="912813" fontAlgn="base">
              <a:spcBef>
                <a:spcPct val="15000"/>
              </a:spcBef>
              <a:spcAft>
                <a:spcPct val="5000"/>
              </a:spcAft>
              <a:buSzPct val="125000"/>
              <a:buFont typeface="Arial" panose="020B0604020202020204" pitchFamily="34" charset="0"/>
              <a:buChar char="‒"/>
            </a:pPr>
            <a:r>
              <a:rPr lang="en-US" altLang="en-US" sz="1400" dirty="0">
                <a:solidFill>
                  <a:srgbClr val="000000"/>
                </a:solidFill>
              </a:rPr>
              <a:t>Ubuntu </a:t>
            </a:r>
            <a:r>
              <a:rPr lang="pl-PL" sz="1400" dirty="0">
                <a:solidFill>
                  <a:srgbClr val="000000"/>
                </a:solidFill>
              </a:rPr>
              <a:t>16.04.4</a:t>
            </a:r>
            <a:r>
              <a:rPr lang="en-US" sz="1400" dirty="0">
                <a:solidFill>
                  <a:srgbClr val="000000"/>
                </a:solidFill>
              </a:rPr>
              <a:t> </a:t>
            </a:r>
            <a:r>
              <a:rPr lang="fr-FR" altLang="en-US" sz="1400" dirty="0">
                <a:solidFill>
                  <a:srgbClr val="000000"/>
                </a:solidFill>
              </a:rPr>
              <a:t>(P8 Compatibility Mode)</a:t>
            </a:r>
            <a:endParaRPr lang="en-US" altLang="en-US" sz="1400" dirty="0">
              <a:solidFill>
                <a:srgbClr val="000000"/>
              </a:solidFill>
            </a:endParaRPr>
          </a:p>
          <a:p>
            <a:pPr defTabSz="912813" fontAlgn="base">
              <a:spcBef>
                <a:spcPct val="15000"/>
              </a:spcBef>
              <a:spcAft>
                <a:spcPct val="5000"/>
              </a:spcAft>
              <a:buSzPct val="125000"/>
            </a:pPr>
            <a:r>
              <a:rPr lang="en-US" altLang="en-US" sz="1400" b="1" dirty="0">
                <a:solidFill>
                  <a:srgbClr val="000000"/>
                </a:solidFill>
              </a:rPr>
              <a:t>Firmware Support</a:t>
            </a:r>
          </a:p>
          <a:p>
            <a:pPr marL="458788" lvl="1" indent="-285750" defTabSz="912813" fontAlgn="base">
              <a:spcBef>
                <a:spcPct val="15000"/>
              </a:spcBef>
              <a:spcAft>
                <a:spcPct val="5000"/>
              </a:spcAft>
              <a:buSzPct val="125000"/>
              <a:buFont typeface="Arial" panose="020B0604020202020204" pitchFamily="34" charset="0"/>
              <a:buChar char="‒"/>
            </a:pPr>
            <a:r>
              <a:rPr lang="en-US" altLang="en-US" sz="1400" dirty="0">
                <a:solidFill>
                  <a:srgbClr val="000000"/>
                </a:solidFill>
              </a:rPr>
              <a:t>Firmware level FW920.10 (3Q) / FW920.20 (4Q)</a:t>
            </a:r>
          </a:p>
          <a:p>
            <a:pPr marL="458788" lvl="1" indent="-285750" defTabSz="912813" fontAlgn="base">
              <a:spcBef>
                <a:spcPct val="15000"/>
              </a:spcBef>
              <a:spcAft>
                <a:spcPct val="5000"/>
              </a:spcAft>
              <a:buSzPct val="125000"/>
              <a:buFont typeface="Arial" panose="020B0604020202020204" pitchFamily="34" charset="0"/>
              <a:buChar char="‒"/>
            </a:pPr>
            <a:r>
              <a:rPr lang="en-US" altLang="en-US" sz="1400" dirty="0">
                <a:solidFill>
                  <a:srgbClr val="000000"/>
                </a:solidFill>
              </a:rPr>
              <a:t>HMC code level V9R1.920</a:t>
            </a:r>
          </a:p>
          <a:p>
            <a:pPr marL="458788" lvl="1" indent="-285750" defTabSz="912813" fontAlgn="base">
              <a:spcBef>
                <a:spcPct val="15000"/>
              </a:spcBef>
              <a:spcAft>
                <a:spcPct val="5000"/>
              </a:spcAft>
              <a:buSzPct val="125000"/>
              <a:buFont typeface="Arial" panose="020B0604020202020204" pitchFamily="34" charset="0"/>
              <a:buChar char="‒"/>
            </a:pPr>
            <a:endParaRPr lang="en-US" altLang="en-US" sz="1400" dirty="0">
              <a:solidFill>
                <a:srgbClr val="000000"/>
              </a:solidFill>
            </a:endParaRPr>
          </a:p>
        </p:txBody>
      </p:sp>
    </p:spTree>
    <p:extLst>
      <p:ext uri="{BB962C8B-B14F-4D97-AF65-F5344CB8AC3E}">
        <p14:creationId xmlns:p14="http://schemas.microsoft.com/office/powerpoint/2010/main" val="21666370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1257300" y="1171665"/>
            <a:ext cx="6259116" cy="2822972"/>
            <a:chOff x="0" y="229"/>
            <a:chExt cx="5257" cy="2371"/>
          </a:xfrm>
        </p:grpSpPr>
        <p:sp>
          <p:nvSpPr>
            <p:cNvPr id="5" name="Rectangle 6"/>
            <p:cNvSpPr>
              <a:spLocks/>
            </p:cNvSpPr>
            <p:nvPr/>
          </p:nvSpPr>
          <p:spPr bwMode="auto">
            <a:xfrm>
              <a:off x="0" y="1152"/>
              <a:ext cx="5257" cy="1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0479" bIns="0"/>
            <a:lstStyle/>
            <a:p>
              <a:pPr marL="29766" defTabSz="342900">
                <a:lnSpc>
                  <a:spcPct val="110000"/>
                </a:lnSpc>
              </a:pPr>
              <a:r>
                <a:rPr lang="en-US" sz="1600" dirty="0">
                  <a:solidFill>
                    <a:srgbClr val="000000"/>
                  </a:solidFill>
                  <a:ea typeface="MS PGothic" pitchFamily="34" charset="-128"/>
                  <a:cs typeface="Arial" charset="0"/>
                  <a:sym typeface="Arial" charset="0"/>
                </a:rPr>
                <a:t>buys one core of POWER9 performance &amp; 32GB of memory - on an IBM Power E980 using </a:t>
              </a:r>
              <a:r>
                <a:rPr lang="en-US" sz="1600" i="1" dirty="0">
                  <a:solidFill>
                    <a:srgbClr val="000000"/>
                  </a:solidFill>
                  <a:ea typeface="MS PGothic" pitchFamily="34" charset="-128"/>
                  <a:cs typeface="Arial" charset="0"/>
                  <a:sym typeface="Arial" charset="0"/>
                </a:rPr>
                <a:t>Elastic Capacity on Demand</a:t>
              </a:r>
              <a:r>
                <a:rPr lang="en-US" sz="1600" b="1" dirty="0">
                  <a:solidFill>
                    <a:srgbClr val="000000"/>
                  </a:solidFill>
                  <a:ea typeface="MS PGothic" pitchFamily="34" charset="-128"/>
                  <a:cs typeface="Arial" charset="0"/>
                  <a:sym typeface="Arial" charset="0"/>
                </a:rPr>
                <a:t>.</a:t>
              </a:r>
              <a:r>
                <a:rPr lang="en-US" sz="1600" dirty="0">
                  <a:solidFill>
                    <a:srgbClr val="000000"/>
                  </a:solidFill>
                  <a:ea typeface="MS PGothic" pitchFamily="34" charset="-128"/>
                  <a:cs typeface="Arial" charset="0"/>
                  <a:sym typeface="Arial" charset="0"/>
                </a:rPr>
                <a:t> </a:t>
              </a:r>
            </a:p>
            <a:p>
              <a:pPr marL="29766" defTabSz="342900">
                <a:lnSpc>
                  <a:spcPct val="110000"/>
                </a:lnSpc>
              </a:pPr>
              <a:endParaRPr lang="en-US" sz="1600" dirty="0">
                <a:solidFill>
                  <a:srgbClr val="000000"/>
                </a:solidFill>
                <a:ea typeface="MS PGothic" pitchFamily="34" charset="-128"/>
                <a:cs typeface="Arial" charset="0"/>
                <a:sym typeface="Arial" charset="0"/>
              </a:endParaRPr>
            </a:p>
            <a:p>
              <a:pPr marL="29766" defTabSz="342900">
                <a:lnSpc>
                  <a:spcPct val="110000"/>
                </a:lnSpc>
              </a:pPr>
              <a:r>
                <a:rPr lang="en-US" sz="1600" dirty="0">
                  <a:solidFill>
                    <a:srgbClr val="000000"/>
                  </a:solidFill>
                  <a:ea typeface="MS PGothic" pitchFamily="34" charset="-128"/>
                  <a:cs typeface="Arial" charset="0"/>
                  <a:sym typeface="Arial" charset="0"/>
                </a:rPr>
                <a:t>Activate a Power E980 processor and memory for additional temporary capacity at around $75 for a M-F business week.</a:t>
              </a:r>
            </a:p>
          </p:txBody>
        </p:sp>
        <p:sp>
          <p:nvSpPr>
            <p:cNvPr id="6" name="Rectangle 7"/>
            <p:cNvSpPr>
              <a:spLocks/>
            </p:cNvSpPr>
            <p:nvPr/>
          </p:nvSpPr>
          <p:spPr bwMode="auto">
            <a:xfrm>
              <a:off x="0" y="229"/>
              <a:ext cx="3390" cy="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30479" bIns="0">
              <a:spAutoFit/>
            </a:bodyPr>
            <a:lstStyle/>
            <a:p>
              <a:pPr marL="29766" defTabSz="342900"/>
              <a:r>
                <a:rPr lang="en-US" sz="3600" dirty="0">
                  <a:solidFill>
                    <a:srgbClr val="FFA400"/>
                  </a:solidFill>
                  <a:ea typeface="MS PGothic" pitchFamily="34" charset="-128"/>
                  <a:cs typeface="Arial" charset="0"/>
                  <a:sym typeface="Arial" charset="0"/>
                </a:rPr>
                <a:t>US</a:t>
              </a:r>
              <a:r>
                <a:rPr lang="en-US" sz="7200" dirty="0">
                  <a:solidFill>
                    <a:srgbClr val="FFA400"/>
                  </a:solidFill>
                  <a:ea typeface="MS PGothic" pitchFamily="34" charset="-128"/>
                  <a:cs typeface="Arial" charset="0"/>
                  <a:sym typeface="Arial" charset="0"/>
                </a:rPr>
                <a:t>$15 </a:t>
              </a:r>
              <a:r>
                <a:rPr lang="en-US" sz="3600" dirty="0">
                  <a:solidFill>
                    <a:srgbClr val="FFA400"/>
                  </a:solidFill>
                  <a:ea typeface="MS PGothic" pitchFamily="34" charset="-128"/>
                  <a:cs typeface="Arial" charset="0"/>
                  <a:sym typeface="Arial" charset="0"/>
                </a:rPr>
                <a:t>per day</a:t>
              </a:r>
            </a:p>
          </p:txBody>
        </p:sp>
      </p:grpSp>
      <p:pic>
        <p:nvPicPr>
          <p:cNvPr id="10" name="Picture 9">
            <a:extLst>
              <a:ext uri="{FF2B5EF4-FFF2-40B4-BE49-F238E27FC236}">
                <a16:creationId xmlns:a16="http://schemas.microsoft.com/office/drawing/2014/main" id="{9181674E-297E-824A-B2F0-4E3CF6314F6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222774" y="222737"/>
            <a:ext cx="2921226" cy="2190920"/>
          </a:xfrm>
          <a:prstGeom prst="rect">
            <a:avLst/>
          </a:prstGeom>
        </p:spPr>
      </p:pic>
      <p:sp>
        <p:nvSpPr>
          <p:cNvPr id="8" name="Title 1">
            <a:extLst>
              <a:ext uri="{FF2B5EF4-FFF2-40B4-BE49-F238E27FC236}">
                <a16:creationId xmlns:a16="http://schemas.microsoft.com/office/drawing/2014/main" id="{89009F2E-C1D7-4B1A-841E-B35053556A05}"/>
              </a:ext>
            </a:extLst>
          </p:cNvPr>
          <p:cNvSpPr>
            <a:spLocks noGrp="1"/>
          </p:cNvSpPr>
          <p:nvPr>
            <p:ph type="title"/>
          </p:nvPr>
        </p:nvSpPr>
        <p:spPr>
          <a:xfrm>
            <a:off x="272058" y="201168"/>
            <a:ext cx="4114800" cy="381000"/>
          </a:xfrm>
        </p:spPr>
        <p:txBody>
          <a:bodyPr/>
          <a:lstStyle/>
          <a:p>
            <a:r>
              <a:rPr lang="en-US" dirty="0">
                <a:ea typeface="Rockwell" charset="0"/>
                <a:cs typeface="Rockwell" charset="0"/>
                <a:sym typeface="Arial" charset="0"/>
              </a:rPr>
              <a:t>Elastic Capacity on Demand</a:t>
            </a:r>
            <a:endParaRPr lang="en-US" dirty="0"/>
          </a:p>
        </p:txBody>
      </p:sp>
    </p:spTree>
    <p:extLst>
      <p:ext uri="{BB962C8B-B14F-4D97-AF65-F5344CB8AC3E}">
        <p14:creationId xmlns:p14="http://schemas.microsoft.com/office/powerpoint/2010/main" val="4251425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7F6EA-0927-471C-BFB7-AD9A100581F0}"/>
              </a:ext>
            </a:extLst>
          </p:cNvPr>
          <p:cNvPicPr>
            <a:picLocks noChangeAspect="1"/>
          </p:cNvPicPr>
          <p:nvPr/>
        </p:nvPicPr>
        <p:blipFill>
          <a:blip r:embed="rId3"/>
          <a:stretch>
            <a:fillRect/>
          </a:stretch>
        </p:blipFill>
        <p:spPr>
          <a:xfrm>
            <a:off x="0" y="-1"/>
            <a:ext cx="9144000" cy="6092405"/>
          </a:xfrm>
          <a:prstGeom prst="rect">
            <a:avLst/>
          </a:prstGeom>
        </p:spPr>
      </p:pic>
      <p:sp>
        <p:nvSpPr>
          <p:cNvPr id="3" name="Title 2">
            <a:extLst>
              <a:ext uri="{FF2B5EF4-FFF2-40B4-BE49-F238E27FC236}">
                <a16:creationId xmlns:a16="http://schemas.microsoft.com/office/drawing/2014/main" id="{79578988-4113-4E4D-9E83-8D802F783634}"/>
              </a:ext>
            </a:extLst>
          </p:cNvPr>
          <p:cNvSpPr>
            <a:spLocks noGrp="1"/>
          </p:cNvSpPr>
          <p:nvPr>
            <p:ph type="title"/>
          </p:nvPr>
        </p:nvSpPr>
        <p:spPr>
          <a:xfrm>
            <a:off x="228600" y="201168"/>
            <a:ext cx="5634872" cy="4493752"/>
          </a:xfrm>
        </p:spPr>
        <p:txBody>
          <a:bodyPr/>
          <a:lstStyle/>
          <a:p>
            <a:r>
              <a:rPr lang="en-US" sz="4000" b="1" dirty="0">
                <a:solidFill>
                  <a:schemeClr val="bg2"/>
                </a:solidFill>
              </a:rPr>
              <a:t>Upgrades and </a:t>
            </a:r>
            <a:br>
              <a:rPr lang="en-US" sz="4000" b="1" dirty="0">
                <a:solidFill>
                  <a:schemeClr val="bg2"/>
                </a:solidFill>
              </a:rPr>
            </a:br>
            <a:r>
              <a:rPr lang="en-US" sz="4000" b="1" dirty="0">
                <a:solidFill>
                  <a:schemeClr val="bg2"/>
                </a:solidFill>
              </a:rPr>
              <a:t>TCO Savings</a:t>
            </a:r>
          </a:p>
        </p:txBody>
      </p:sp>
    </p:spTree>
    <p:extLst>
      <p:ext uri="{BB962C8B-B14F-4D97-AF65-F5344CB8AC3E}">
        <p14:creationId xmlns:p14="http://schemas.microsoft.com/office/powerpoint/2010/main" val="298076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E7331155-8811-41E2-AF4D-A930A2DD0DA4}"/>
              </a:ext>
            </a:extLst>
          </p:cNvPr>
          <p:cNvPicPr>
            <a:picLocks noChangeAspect="1"/>
          </p:cNvPicPr>
          <p:nvPr/>
        </p:nvPicPr>
        <p:blipFill>
          <a:blip r:embed="rId3"/>
          <a:stretch>
            <a:fillRect/>
          </a:stretch>
        </p:blipFill>
        <p:spPr>
          <a:xfrm>
            <a:off x="241556" y="3381136"/>
            <a:ext cx="1146370" cy="1722687"/>
          </a:xfrm>
          <a:prstGeom prst="rect">
            <a:avLst/>
          </a:prstGeom>
        </p:spPr>
      </p:pic>
      <p:sp>
        <p:nvSpPr>
          <p:cNvPr id="2" name="Title 1">
            <a:extLst>
              <a:ext uri="{FF2B5EF4-FFF2-40B4-BE49-F238E27FC236}">
                <a16:creationId xmlns:a16="http://schemas.microsoft.com/office/drawing/2014/main" id="{A4743BA8-3E65-41C7-A5EE-65EFA74E6F2A}"/>
              </a:ext>
            </a:extLst>
          </p:cNvPr>
          <p:cNvSpPr>
            <a:spLocks noGrp="1"/>
          </p:cNvSpPr>
          <p:nvPr>
            <p:ph type="title"/>
          </p:nvPr>
        </p:nvSpPr>
        <p:spPr/>
        <p:txBody>
          <a:bodyPr/>
          <a:lstStyle/>
          <a:p>
            <a:r>
              <a:rPr lang="en-US" dirty="0">
                <a:latin typeface="+mn-lt"/>
              </a:rPr>
              <a:t>POWER8 to POWER9 transition guidance</a:t>
            </a:r>
          </a:p>
        </p:txBody>
      </p:sp>
      <p:sp>
        <p:nvSpPr>
          <p:cNvPr id="3" name="TextBox 2">
            <a:extLst>
              <a:ext uri="{FF2B5EF4-FFF2-40B4-BE49-F238E27FC236}">
                <a16:creationId xmlns:a16="http://schemas.microsoft.com/office/drawing/2014/main" id="{CBF54C8B-3700-42D2-9C9A-B899F74FC349}"/>
              </a:ext>
            </a:extLst>
          </p:cNvPr>
          <p:cNvSpPr txBox="1"/>
          <p:nvPr/>
        </p:nvSpPr>
        <p:spPr>
          <a:xfrm>
            <a:off x="1387929" y="1932939"/>
            <a:ext cx="713657" cy="300082"/>
          </a:xfrm>
          <a:prstGeom prst="rect">
            <a:avLst/>
          </a:prstGeom>
          <a:noFill/>
        </p:spPr>
        <p:txBody>
          <a:bodyPr wrap="none" rtlCol="0">
            <a:spAutoFit/>
          </a:bodyPr>
          <a:lstStyle/>
          <a:p>
            <a:r>
              <a:rPr lang="en-US" dirty="0"/>
              <a:t>E880C</a:t>
            </a:r>
          </a:p>
        </p:txBody>
      </p:sp>
      <p:sp>
        <p:nvSpPr>
          <p:cNvPr id="4" name="TextBox 3">
            <a:extLst>
              <a:ext uri="{FF2B5EF4-FFF2-40B4-BE49-F238E27FC236}">
                <a16:creationId xmlns:a16="http://schemas.microsoft.com/office/drawing/2014/main" id="{70930D43-0BD0-4CD8-8937-D8590A2E0424}"/>
              </a:ext>
            </a:extLst>
          </p:cNvPr>
          <p:cNvSpPr txBox="1"/>
          <p:nvPr/>
        </p:nvSpPr>
        <p:spPr>
          <a:xfrm>
            <a:off x="2253986" y="1632857"/>
            <a:ext cx="1803699" cy="300082"/>
          </a:xfrm>
          <a:prstGeom prst="rect">
            <a:avLst/>
          </a:prstGeom>
          <a:noFill/>
        </p:spPr>
        <p:txBody>
          <a:bodyPr wrap="none" rtlCol="0">
            <a:spAutoFit/>
          </a:bodyPr>
          <a:lstStyle/>
          <a:p>
            <a:r>
              <a:rPr lang="en-US" dirty="0"/>
              <a:t>96 cores @ 4.02GHz</a:t>
            </a:r>
          </a:p>
        </p:txBody>
      </p:sp>
      <p:sp>
        <p:nvSpPr>
          <p:cNvPr id="5" name="TextBox 4">
            <a:extLst>
              <a:ext uri="{FF2B5EF4-FFF2-40B4-BE49-F238E27FC236}">
                <a16:creationId xmlns:a16="http://schemas.microsoft.com/office/drawing/2014/main" id="{0F20CC0F-394E-4680-87F4-0A6442F64A20}"/>
              </a:ext>
            </a:extLst>
          </p:cNvPr>
          <p:cNvSpPr txBox="1"/>
          <p:nvPr/>
        </p:nvSpPr>
        <p:spPr>
          <a:xfrm>
            <a:off x="2253986" y="1920057"/>
            <a:ext cx="1803699" cy="300082"/>
          </a:xfrm>
          <a:prstGeom prst="rect">
            <a:avLst/>
          </a:prstGeom>
          <a:noFill/>
        </p:spPr>
        <p:txBody>
          <a:bodyPr wrap="none" rtlCol="0">
            <a:spAutoFit/>
          </a:bodyPr>
          <a:lstStyle/>
          <a:p>
            <a:r>
              <a:rPr lang="en-US" dirty="0"/>
              <a:t>80 cores @ 4.19GHz</a:t>
            </a:r>
          </a:p>
        </p:txBody>
      </p:sp>
      <p:sp>
        <p:nvSpPr>
          <p:cNvPr id="6" name="TextBox 5">
            <a:extLst>
              <a:ext uri="{FF2B5EF4-FFF2-40B4-BE49-F238E27FC236}">
                <a16:creationId xmlns:a16="http://schemas.microsoft.com/office/drawing/2014/main" id="{C8AB2932-6CF7-4245-8264-599FD904DDF5}"/>
              </a:ext>
            </a:extLst>
          </p:cNvPr>
          <p:cNvSpPr txBox="1"/>
          <p:nvPr/>
        </p:nvSpPr>
        <p:spPr>
          <a:xfrm>
            <a:off x="2253985" y="2220139"/>
            <a:ext cx="1803699" cy="300082"/>
          </a:xfrm>
          <a:prstGeom prst="rect">
            <a:avLst/>
          </a:prstGeom>
          <a:noFill/>
        </p:spPr>
        <p:txBody>
          <a:bodyPr wrap="none" rtlCol="0">
            <a:spAutoFit/>
          </a:bodyPr>
          <a:lstStyle/>
          <a:p>
            <a:r>
              <a:rPr lang="en-US" dirty="0"/>
              <a:t>64 cores @ 4.35GHz</a:t>
            </a:r>
          </a:p>
        </p:txBody>
      </p:sp>
      <p:sp>
        <p:nvSpPr>
          <p:cNvPr id="7" name="TextBox 6">
            <a:extLst>
              <a:ext uri="{FF2B5EF4-FFF2-40B4-BE49-F238E27FC236}">
                <a16:creationId xmlns:a16="http://schemas.microsoft.com/office/drawing/2014/main" id="{342102A1-66A6-45C2-ACED-4D5BBF962E37}"/>
              </a:ext>
            </a:extLst>
          </p:cNvPr>
          <p:cNvSpPr txBox="1"/>
          <p:nvPr/>
        </p:nvSpPr>
        <p:spPr>
          <a:xfrm>
            <a:off x="1387928" y="2983050"/>
            <a:ext cx="713657" cy="300082"/>
          </a:xfrm>
          <a:prstGeom prst="rect">
            <a:avLst/>
          </a:prstGeom>
          <a:noFill/>
        </p:spPr>
        <p:txBody>
          <a:bodyPr wrap="none" rtlCol="0">
            <a:spAutoFit/>
          </a:bodyPr>
          <a:lstStyle/>
          <a:p>
            <a:r>
              <a:rPr lang="en-US" dirty="0"/>
              <a:t>E870C</a:t>
            </a:r>
          </a:p>
        </p:txBody>
      </p:sp>
      <p:sp>
        <p:nvSpPr>
          <p:cNvPr id="8" name="TextBox 7">
            <a:extLst>
              <a:ext uri="{FF2B5EF4-FFF2-40B4-BE49-F238E27FC236}">
                <a16:creationId xmlns:a16="http://schemas.microsoft.com/office/drawing/2014/main" id="{AEACAC5E-B6D4-402C-BCA0-13B3CEFB9778}"/>
              </a:ext>
            </a:extLst>
          </p:cNvPr>
          <p:cNvSpPr txBox="1"/>
          <p:nvPr/>
        </p:nvSpPr>
        <p:spPr>
          <a:xfrm>
            <a:off x="1387927" y="4035698"/>
            <a:ext cx="713657" cy="300082"/>
          </a:xfrm>
          <a:prstGeom prst="rect">
            <a:avLst/>
          </a:prstGeom>
          <a:noFill/>
        </p:spPr>
        <p:txBody>
          <a:bodyPr wrap="none" rtlCol="0">
            <a:spAutoFit/>
          </a:bodyPr>
          <a:lstStyle/>
          <a:p>
            <a:r>
              <a:rPr lang="en-US" dirty="0"/>
              <a:t>E850C</a:t>
            </a:r>
          </a:p>
        </p:txBody>
      </p:sp>
      <p:sp>
        <p:nvSpPr>
          <p:cNvPr id="9" name="TextBox 8">
            <a:extLst>
              <a:ext uri="{FF2B5EF4-FFF2-40B4-BE49-F238E27FC236}">
                <a16:creationId xmlns:a16="http://schemas.microsoft.com/office/drawing/2014/main" id="{3233573D-A14D-4876-A09B-6EF414FF3D29}"/>
              </a:ext>
            </a:extLst>
          </p:cNvPr>
          <p:cNvSpPr txBox="1"/>
          <p:nvPr/>
        </p:nvSpPr>
        <p:spPr>
          <a:xfrm>
            <a:off x="2253987" y="3748498"/>
            <a:ext cx="1803699" cy="300082"/>
          </a:xfrm>
          <a:prstGeom prst="rect">
            <a:avLst/>
          </a:prstGeom>
          <a:noFill/>
        </p:spPr>
        <p:txBody>
          <a:bodyPr wrap="none" rtlCol="0">
            <a:spAutoFit/>
          </a:bodyPr>
          <a:lstStyle/>
          <a:p>
            <a:r>
              <a:rPr lang="en-US" dirty="0"/>
              <a:t>48 cores @ 3.65GHz</a:t>
            </a:r>
          </a:p>
        </p:txBody>
      </p:sp>
      <p:sp>
        <p:nvSpPr>
          <p:cNvPr id="10" name="TextBox 9">
            <a:extLst>
              <a:ext uri="{FF2B5EF4-FFF2-40B4-BE49-F238E27FC236}">
                <a16:creationId xmlns:a16="http://schemas.microsoft.com/office/drawing/2014/main" id="{BC1A4A3E-9815-4EB1-B64E-7170C62D6031}"/>
              </a:ext>
            </a:extLst>
          </p:cNvPr>
          <p:cNvSpPr txBox="1"/>
          <p:nvPr/>
        </p:nvSpPr>
        <p:spPr>
          <a:xfrm>
            <a:off x="2253987" y="4035698"/>
            <a:ext cx="1803699" cy="300082"/>
          </a:xfrm>
          <a:prstGeom prst="rect">
            <a:avLst/>
          </a:prstGeom>
          <a:noFill/>
        </p:spPr>
        <p:txBody>
          <a:bodyPr wrap="none" rtlCol="0">
            <a:spAutoFit/>
          </a:bodyPr>
          <a:lstStyle/>
          <a:p>
            <a:r>
              <a:rPr lang="en-US" dirty="0"/>
              <a:t>40 cores @ 3.95GHz</a:t>
            </a:r>
          </a:p>
        </p:txBody>
      </p:sp>
      <p:sp>
        <p:nvSpPr>
          <p:cNvPr id="11" name="TextBox 10">
            <a:extLst>
              <a:ext uri="{FF2B5EF4-FFF2-40B4-BE49-F238E27FC236}">
                <a16:creationId xmlns:a16="http://schemas.microsoft.com/office/drawing/2014/main" id="{C9C09F8B-1ABD-482F-B791-7B30692CA6A8}"/>
              </a:ext>
            </a:extLst>
          </p:cNvPr>
          <p:cNvSpPr txBox="1"/>
          <p:nvPr/>
        </p:nvSpPr>
        <p:spPr>
          <a:xfrm>
            <a:off x="2253986" y="4335780"/>
            <a:ext cx="1803699" cy="300082"/>
          </a:xfrm>
          <a:prstGeom prst="rect">
            <a:avLst/>
          </a:prstGeom>
          <a:noFill/>
        </p:spPr>
        <p:txBody>
          <a:bodyPr wrap="none" rtlCol="0">
            <a:spAutoFit/>
          </a:bodyPr>
          <a:lstStyle/>
          <a:p>
            <a:r>
              <a:rPr lang="en-US" dirty="0"/>
              <a:t>32 cores @ 4.22GHz</a:t>
            </a:r>
          </a:p>
        </p:txBody>
      </p:sp>
      <p:sp>
        <p:nvSpPr>
          <p:cNvPr id="12" name="TextBox 11">
            <a:extLst>
              <a:ext uri="{FF2B5EF4-FFF2-40B4-BE49-F238E27FC236}">
                <a16:creationId xmlns:a16="http://schemas.microsoft.com/office/drawing/2014/main" id="{3A349C03-2437-4B4F-A63A-15C6D30CB81E}"/>
              </a:ext>
            </a:extLst>
          </p:cNvPr>
          <p:cNvSpPr txBox="1"/>
          <p:nvPr/>
        </p:nvSpPr>
        <p:spPr>
          <a:xfrm>
            <a:off x="2253987" y="2989764"/>
            <a:ext cx="1803699" cy="300082"/>
          </a:xfrm>
          <a:prstGeom prst="rect">
            <a:avLst/>
          </a:prstGeom>
          <a:noFill/>
        </p:spPr>
        <p:txBody>
          <a:bodyPr wrap="none" rtlCol="0">
            <a:spAutoFit/>
          </a:bodyPr>
          <a:lstStyle/>
          <a:p>
            <a:r>
              <a:rPr lang="en-US" dirty="0"/>
              <a:t>64 cores @ 4.02GHz</a:t>
            </a:r>
          </a:p>
        </p:txBody>
      </p:sp>
      <p:sp>
        <p:nvSpPr>
          <p:cNvPr id="13" name="TextBox 12">
            <a:extLst>
              <a:ext uri="{FF2B5EF4-FFF2-40B4-BE49-F238E27FC236}">
                <a16:creationId xmlns:a16="http://schemas.microsoft.com/office/drawing/2014/main" id="{08D1A244-89A6-4468-B2C0-997D2E8B76B0}"/>
              </a:ext>
            </a:extLst>
          </p:cNvPr>
          <p:cNvSpPr txBox="1"/>
          <p:nvPr/>
        </p:nvSpPr>
        <p:spPr>
          <a:xfrm>
            <a:off x="6890015" y="2235380"/>
            <a:ext cx="588623" cy="300082"/>
          </a:xfrm>
          <a:prstGeom prst="rect">
            <a:avLst/>
          </a:prstGeom>
          <a:noFill/>
        </p:spPr>
        <p:txBody>
          <a:bodyPr wrap="none" rtlCol="0">
            <a:spAutoFit/>
          </a:bodyPr>
          <a:lstStyle/>
          <a:p>
            <a:r>
              <a:rPr lang="en-US" dirty="0"/>
              <a:t>E980</a:t>
            </a:r>
          </a:p>
        </p:txBody>
      </p:sp>
      <p:sp>
        <p:nvSpPr>
          <p:cNvPr id="14" name="TextBox 13">
            <a:extLst>
              <a:ext uri="{FF2B5EF4-FFF2-40B4-BE49-F238E27FC236}">
                <a16:creationId xmlns:a16="http://schemas.microsoft.com/office/drawing/2014/main" id="{B3B94CE2-DF5B-411A-9498-767D4BC5F584}"/>
              </a:ext>
            </a:extLst>
          </p:cNvPr>
          <p:cNvSpPr txBox="1"/>
          <p:nvPr/>
        </p:nvSpPr>
        <p:spPr>
          <a:xfrm>
            <a:off x="6890013" y="4014880"/>
            <a:ext cx="588623" cy="300082"/>
          </a:xfrm>
          <a:prstGeom prst="rect">
            <a:avLst/>
          </a:prstGeom>
          <a:noFill/>
        </p:spPr>
        <p:txBody>
          <a:bodyPr wrap="none" rtlCol="0">
            <a:spAutoFit/>
          </a:bodyPr>
          <a:lstStyle/>
          <a:p>
            <a:r>
              <a:rPr lang="en-US" dirty="0"/>
              <a:t>E950</a:t>
            </a:r>
          </a:p>
        </p:txBody>
      </p:sp>
      <p:sp>
        <p:nvSpPr>
          <p:cNvPr id="15" name="TextBox 14">
            <a:extLst>
              <a:ext uri="{FF2B5EF4-FFF2-40B4-BE49-F238E27FC236}">
                <a16:creationId xmlns:a16="http://schemas.microsoft.com/office/drawing/2014/main" id="{0874F07D-563A-43ED-98D6-C031C84D32BC}"/>
              </a:ext>
            </a:extLst>
          </p:cNvPr>
          <p:cNvSpPr txBox="1"/>
          <p:nvPr/>
        </p:nvSpPr>
        <p:spPr>
          <a:xfrm>
            <a:off x="5714967" y="3507017"/>
            <a:ext cx="848309" cy="300082"/>
          </a:xfrm>
          <a:prstGeom prst="rect">
            <a:avLst/>
          </a:prstGeom>
          <a:noFill/>
        </p:spPr>
        <p:txBody>
          <a:bodyPr wrap="none" rtlCol="0">
            <a:spAutoFit/>
          </a:bodyPr>
          <a:lstStyle/>
          <a:p>
            <a:r>
              <a:rPr lang="en-US" dirty="0"/>
              <a:t>48 cores</a:t>
            </a:r>
          </a:p>
        </p:txBody>
      </p:sp>
      <p:sp>
        <p:nvSpPr>
          <p:cNvPr id="16" name="TextBox 15">
            <a:extLst>
              <a:ext uri="{FF2B5EF4-FFF2-40B4-BE49-F238E27FC236}">
                <a16:creationId xmlns:a16="http://schemas.microsoft.com/office/drawing/2014/main" id="{35BB7A4B-CEA0-4EC8-825B-3CF17DB28A7C}"/>
              </a:ext>
            </a:extLst>
          </p:cNvPr>
          <p:cNvSpPr txBox="1"/>
          <p:nvPr/>
        </p:nvSpPr>
        <p:spPr>
          <a:xfrm>
            <a:off x="5714967" y="3828099"/>
            <a:ext cx="848309" cy="300082"/>
          </a:xfrm>
          <a:prstGeom prst="rect">
            <a:avLst/>
          </a:prstGeom>
          <a:noFill/>
        </p:spPr>
        <p:txBody>
          <a:bodyPr wrap="none" rtlCol="0">
            <a:spAutoFit/>
          </a:bodyPr>
          <a:lstStyle/>
          <a:p>
            <a:r>
              <a:rPr lang="en-US" dirty="0"/>
              <a:t>44 cores</a:t>
            </a:r>
          </a:p>
        </p:txBody>
      </p:sp>
      <p:sp>
        <p:nvSpPr>
          <p:cNvPr id="17" name="TextBox 16">
            <a:extLst>
              <a:ext uri="{FF2B5EF4-FFF2-40B4-BE49-F238E27FC236}">
                <a16:creationId xmlns:a16="http://schemas.microsoft.com/office/drawing/2014/main" id="{CA185255-1A42-4450-87B6-06537C8AFECD}"/>
              </a:ext>
            </a:extLst>
          </p:cNvPr>
          <p:cNvSpPr txBox="1"/>
          <p:nvPr/>
        </p:nvSpPr>
        <p:spPr>
          <a:xfrm>
            <a:off x="5714966" y="4149181"/>
            <a:ext cx="848309" cy="300082"/>
          </a:xfrm>
          <a:prstGeom prst="rect">
            <a:avLst/>
          </a:prstGeom>
          <a:noFill/>
        </p:spPr>
        <p:txBody>
          <a:bodyPr wrap="none" rtlCol="0">
            <a:spAutoFit/>
          </a:bodyPr>
          <a:lstStyle/>
          <a:p>
            <a:r>
              <a:rPr lang="en-US" dirty="0"/>
              <a:t>40 cores</a:t>
            </a:r>
          </a:p>
        </p:txBody>
      </p:sp>
      <p:sp>
        <p:nvSpPr>
          <p:cNvPr id="18" name="TextBox 17">
            <a:extLst>
              <a:ext uri="{FF2B5EF4-FFF2-40B4-BE49-F238E27FC236}">
                <a16:creationId xmlns:a16="http://schemas.microsoft.com/office/drawing/2014/main" id="{8F2EFD69-3F0E-438D-8C54-4A9758700F9E}"/>
              </a:ext>
            </a:extLst>
          </p:cNvPr>
          <p:cNvSpPr txBox="1"/>
          <p:nvPr/>
        </p:nvSpPr>
        <p:spPr>
          <a:xfrm>
            <a:off x="5714967" y="4470262"/>
            <a:ext cx="848309" cy="300082"/>
          </a:xfrm>
          <a:prstGeom prst="rect">
            <a:avLst/>
          </a:prstGeom>
          <a:noFill/>
        </p:spPr>
        <p:txBody>
          <a:bodyPr wrap="none" rtlCol="0">
            <a:spAutoFit/>
          </a:bodyPr>
          <a:lstStyle/>
          <a:p>
            <a:r>
              <a:rPr lang="en-US" dirty="0"/>
              <a:t>32 cores</a:t>
            </a:r>
          </a:p>
        </p:txBody>
      </p:sp>
      <p:sp>
        <p:nvSpPr>
          <p:cNvPr id="19" name="TextBox 18">
            <a:extLst>
              <a:ext uri="{FF2B5EF4-FFF2-40B4-BE49-F238E27FC236}">
                <a16:creationId xmlns:a16="http://schemas.microsoft.com/office/drawing/2014/main" id="{4A70F036-E067-4897-BE41-6D1FE278F7F0}"/>
              </a:ext>
            </a:extLst>
          </p:cNvPr>
          <p:cNvSpPr txBox="1"/>
          <p:nvPr/>
        </p:nvSpPr>
        <p:spPr>
          <a:xfrm>
            <a:off x="5714967" y="1621606"/>
            <a:ext cx="848309" cy="300082"/>
          </a:xfrm>
          <a:prstGeom prst="rect">
            <a:avLst/>
          </a:prstGeom>
          <a:noFill/>
        </p:spPr>
        <p:txBody>
          <a:bodyPr wrap="none" rtlCol="0">
            <a:spAutoFit/>
          </a:bodyPr>
          <a:lstStyle/>
          <a:p>
            <a:r>
              <a:rPr lang="en-US" dirty="0"/>
              <a:t>96 cores</a:t>
            </a:r>
          </a:p>
        </p:txBody>
      </p:sp>
      <p:sp>
        <p:nvSpPr>
          <p:cNvPr id="20" name="TextBox 19">
            <a:extLst>
              <a:ext uri="{FF2B5EF4-FFF2-40B4-BE49-F238E27FC236}">
                <a16:creationId xmlns:a16="http://schemas.microsoft.com/office/drawing/2014/main" id="{1B03E88F-5D6B-4826-A94B-E15BB3550D7B}"/>
              </a:ext>
            </a:extLst>
          </p:cNvPr>
          <p:cNvSpPr txBox="1"/>
          <p:nvPr/>
        </p:nvSpPr>
        <p:spPr>
          <a:xfrm>
            <a:off x="5714967" y="1996874"/>
            <a:ext cx="848309" cy="300082"/>
          </a:xfrm>
          <a:prstGeom prst="rect">
            <a:avLst/>
          </a:prstGeom>
          <a:noFill/>
        </p:spPr>
        <p:txBody>
          <a:bodyPr wrap="none" rtlCol="0">
            <a:spAutoFit/>
          </a:bodyPr>
          <a:lstStyle/>
          <a:p>
            <a:r>
              <a:rPr lang="en-US" dirty="0"/>
              <a:t>88 cores</a:t>
            </a:r>
          </a:p>
        </p:txBody>
      </p:sp>
      <p:sp>
        <p:nvSpPr>
          <p:cNvPr id="21" name="TextBox 20">
            <a:extLst>
              <a:ext uri="{FF2B5EF4-FFF2-40B4-BE49-F238E27FC236}">
                <a16:creationId xmlns:a16="http://schemas.microsoft.com/office/drawing/2014/main" id="{54AD42E1-E6B1-475A-A883-764AE595898F}"/>
              </a:ext>
            </a:extLst>
          </p:cNvPr>
          <p:cNvSpPr txBox="1"/>
          <p:nvPr/>
        </p:nvSpPr>
        <p:spPr>
          <a:xfrm>
            <a:off x="5714966" y="2372142"/>
            <a:ext cx="848309" cy="300082"/>
          </a:xfrm>
          <a:prstGeom prst="rect">
            <a:avLst/>
          </a:prstGeom>
          <a:noFill/>
        </p:spPr>
        <p:txBody>
          <a:bodyPr wrap="none" rtlCol="0">
            <a:spAutoFit/>
          </a:bodyPr>
          <a:lstStyle/>
          <a:p>
            <a:r>
              <a:rPr lang="en-US" dirty="0"/>
              <a:t>80 cores</a:t>
            </a:r>
          </a:p>
        </p:txBody>
      </p:sp>
      <p:sp>
        <p:nvSpPr>
          <p:cNvPr id="22" name="TextBox 21">
            <a:extLst>
              <a:ext uri="{FF2B5EF4-FFF2-40B4-BE49-F238E27FC236}">
                <a16:creationId xmlns:a16="http://schemas.microsoft.com/office/drawing/2014/main" id="{7BEDD390-1A3C-441C-8494-F24A10A914F0}"/>
              </a:ext>
            </a:extLst>
          </p:cNvPr>
          <p:cNvSpPr txBox="1"/>
          <p:nvPr/>
        </p:nvSpPr>
        <p:spPr>
          <a:xfrm>
            <a:off x="5714967" y="2747411"/>
            <a:ext cx="848309" cy="300082"/>
          </a:xfrm>
          <a:prstGeom prst="rect">
            <a:avLst/>
          </a:prstGeom>
          <a:noFill/>
        </p:spPr>
        <p:txBody>
          <a:bodyPr wrap="none" rtlCol="0">
            <a:spAutoFit/>
          </a:bodyPr>
          <a:lstStyle/>
          <a:p>
            <a:r>
              <a:rPr lang="en-US" dirty="0"/>
              <a:t>64 cores</a:t>
            </a:r>
          </a:p>
        </p:txBody>
      </p:sp>
      <p:cxnSp>
        <p:nvCxnSpPr>
          <p:cNvPr id="24" name="Straight Arrow Connector 23">
            <a:extLst>
              <a:ext uri="{FF2B5EF4-FFF2-40B4-BE49-F238E27FC236}">
                <a16:creationId xmlns:a16="http://schemas.microsoft.com/office/drawing/2014/main" id="{6F9FF908-0E40-442A-B0D7-0E59ED40B015}"/>
              </a:ext>
            </a:extLst>
          </p:cNvPr>
          <p:cNvCxnSpPr>
            <a:stCxn id="4" idx="3"/>
            <a:endCxn id="20" idx="1"/>
          </p:cNvCxnSpPr>
          <p:nvPr/>
        </p:nvCxnSpPr>
        <p:spPr>
          <a:xfrm>
            <a:off x="4057685" y="1782898"/>
            <a:ext cx="1657282" cy="36401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a:extLst>
              <a:ext uri="{FF2B5EF4-FFF2-40B4-BE49-F238E27FC236}">
                <a16:creationId xmlns:a16="http://schemas.microsoft.com/office/drawing/2014/main" id="{99800060-6D4C-46B1-9919-19D33C76D9F7}"/>
              </a:ext>
            </a:extLst>
          </p:cNvPr>
          <p:cNvCxnSpPr>
            <a:cxnSpLocks/>
            <a:stCxn id="5" idx="3"/>
            <a:endCxn id="21" idx="1"/>
          </p:cNvCxnSpPr>
          <p:nvPr/>
        </p:nvCxnSpPr>
        <p:spPr>
          <a:xfrm>
            <a:off x="4057685" y="2070098"/>
            <a:ext cx="1657281" cy="45208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8" name="Straight Arrow Connector 27">
            <a:extLst>
              <a:ext uri="{FF2B5EF4-FFF2-40B4-BE49-F238E27FC236}">
                <a16:creationId xmlns:a16="http://schemas.microsoft.com/office/drawing/2014/main" id="{7C01A862-1BD4-469B-A081-A6F9366926B6}"/>
              </a:ext>
            </a:extLst>
          </p:cNvPr>
          <p:cNvCxnSpPr>
            <a:cxnSpLocks/>
            <a:stCxn id="6" idx="3"/>
            <a:endCxn id="22" idx="1"/>
          </p:cNvCxnSpPr>
          <p:nvPr/>
        </p:nvCxnSpPr>
        <p:spPr>
          <a:xfrm>
            <a:off x="4057684" y="2370180"/>
            <a:ext cx="1657283" cy="52727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Straight Arrow Connector 30">
            <a:extLst>
              <a:ext uri="{FF2B5EF4-FFF2-40B4-BE49-F238E27FC236}">
                <a16:creationId xmlns:a16="http://schemas.microsoft.com/office/drawing/2014/main" id="{A8D29A37-E4EB-49AA-B7CE-40DC0776FC67}"/>
              </a:ext>
            </a:extLst>
          </p:cNvPr>
          <p:cNvCxnSpPr>
            <a:cxnSpLocks/>
            <a:stCxn id="12" idx="3"/>
            <a:endCxn id="22" idx="1"/>
          </p:cNvCxnSpPr>
          <p:nvPr/>
        </p:nvCxnSpPr>
        <p:spPr>
          <a:xfrm flipV="1">
            <a:off x="4057686" y="2897452"/>
            <a:ext cx="1657281" cy="2423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4" name="Straight Arrow Connector 33">
            <a:extLst>
              <a:ext uri="{FF2B5EF4-FFF2-40B4-BE49-F238E27FC236}">
                <a16:creationId xmlns:a16="http://schemas.microsoft.com/office/drawing/2014/main" id="{B7F88AA9-5F8A-4195-A416-7AAC73BA4410}"/>
              </a:ext>
            </a:extLst>
          </p:cNvPr>
          <p:cNvCxnSpPr>
            <a:cxnSpLocks/>
            <a:stCxn id="9" idx="3"/>
            <a:endCxn id="16" idx="1"/>
          </p:cNvCxnSpPr>
          <p:nvPr/>
        </p:nvCxnSpPr>
        <p:spPr>
          <a:xfrm>
            <a:off x="4057686" y="3898539"/>
            <a:ext cx="1657281" cy="7960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7" name="Straight Arrow Connector 36">
            <a:extLst>
              <a:ext uri="{FF2B5EF4-FFF2-40B4-BE49-F238E27FC236}">
                <a16:creationId xmlns:a16="http://schemas.microsoft.com/office/drawing/2014/main" id="{FB71DE1A-25BE-44FB-8B1E-39293ED57D6D}"/>
              </a:ext>
            </a:extLst>
          </p:cNvPr>
          <p:cNvCxnSpPr>
            <a:cxnSpLocks/>
            <a:stCxn id="10" idx="3"/>
            <a:endCxn id="17" idx="1"/>
          </p:cNvCxnSpPr>
          <p:nvPr/>
        </p:nvCxnSpPr>
        <p:spPr>
          <a:xfrm>
            <a:off x="4057686" y="4185739"/>
            <a:ext cx="1657280" cy="11348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0" name="Straight Arrow Connector 39">
            <a:extLst>
              <a:ext uri="{FF2B5EF4-FFF2-40B4-BE49-F238E27FC236}">
                <a16:creationId xmlns:a16="http://schemas.microsoft.com/office/drawing/2014/main" id="{5299A7CB-F595-4234-B8B1-BB41F87D94BB}"/>
              </a:ext>
            </a:extLst>
          </p:cNvPr>
          <p:cNvCxnSpPr>
            <a:cxnSpLocks/>
            <a:stCxn id="11" idx="3"/>
            <a:endCxn id="18" idx="1"/>
          </p:cNvCxnSpPr>
          <p:nvPr/>
        </p:nvCxnSpPr>
        <p:spPr>
          <a:xfrm>
            <a:off x="4057685" y="4485821"/>
            <a:ext cx="1657282" cy="13448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3" name="Straight Arrow Connector 42">
            <a:extLst>
              <a:ext uri="{FF2B5EF4-FFF2-40B4-BE49-F238E27FC236}">
                <a16:creationId xmlns:a16="http://schemas.microsoft.com/office/drawing/2014/main" id="{1C00DE52-2D9A-4147-8777-8F2A9973065E}"/>
              </a:ext>
            </a:extLst>
          </p:cNvPr>
          <p:cNvCxnSpPr>
            <a:cxnSpLocks/>
            <a:stCxn id="9" idx="3"/>
            <a:endCxn id="15" idx="1"/>
          </p:cNvCxnSpPr>
          <p:nvPr/>
        </p:nvCxnSpPr>
        <p:spPr>
          <a:xfrm flipV="1">
            <a:off x="4057686" y="3657058"/>
            <a:ext cx="1657281" cy="241481"/>
          </a:xfrm>
          <a:prstGeom prst="straightConnector1">
            <a:avLst/>
          </a:prstGeom>
          <a:ln w="3175">
            <a:solidFill>
              <a:schemeClr val="accent4">
                <a:lumMod val="40000"/>
                <a:lumOff val="60000"/>
              </a:schemeClr>
            </a:solidFill>
            <a:prstDash val="dash"/>
            <a:tailEnd type="triangle"/>
          </a:ln>
        </p:spPr>
        <p:style>
          <a:lnRef idx="2">
            <a:schemeClr val="accent3"/>
          </a:lnRef>
          <a:fillRef idx="0">
            <a:schemeClr val="accent3"/>
          </a:fillRef>
          <a:effectRef idx="1">
            <a:schemeClr val="accent3"/>
          </a:effectRef>
          <a:fontRef idx="minor">
            <a:schemeClr val="tx1"/>
          </a:fontRef>
        </p:style>
      </p:cxnSp>
      <p:cxnSp>
        <p:nvCxnSpPr>
          <p:cNvPr id="46" name="Straight Arrow Connector 45">
            <a:extLst>
              <a:ext uri="{FF2B5EF4-FFF2-40B4-BE49-F238E27FC236}">
                <a16:creationId xmlns:a16="http://schemas.microsoft.com/office/drawing/2014/main" id="{F89BD972-A611-47CA-8F15-453F5F712E15}"/>
              </a:ext>
            </a:extLst>
          </p:cNvPr>
          <p:cNvCxnSpPr>
            <a:cxnSpLocks/>
            <a:stCxn id="9" idx="3"/>
            <a:endCxn id="17" idx="1"/>
          </p:cNvCxnSpPr>
          <p:nvPr/>
        </p:nvCxnSpPr>
        <p:spPr>
          <a:xfrm>
            <a:off x="4057686" y="3898539"/>
            <a:ext cx="1657280" cy="400683"/>
          </a:xfrm>
          <a:prstGeom prst="straightConnector1">
            <a:avLst/>
          </a:prstGeom>
          <a:ln w="3175">
            <a:solidFill>
              <a:schemeClr val="accent4">
                <a:lumMod val="40000"/>
                <a:lumOff val="60000"/>
              </a:schemeClr>
            </a:solidFill>
            <a:prstDash val="dash"/>
            <a:tailEnd type="triangle"/>
          </a:ln>
        </p:spPr>
        <p:style>
          <a:lnRef idx="2">
            <a:schemeClr val="accent3"/>
          </a:lnRef>
          <a:fillRef idx="0">
            <a:schemeClr val="accent3"/>
          </a:fillRef>
          <a:effectRef idx="1">
            <a:schemeClr val="accent3"/>
          </a:effectRef>
          <a:fontRef idx="minor">
            <a:schemeClr val="tx1"/>
          </a:fontRef>
        </p:style>
      </p:cxnSp>
      <p:cxnSp>
        <p:nvCxnSpPr>
          <p:cNvPr id="49" name="Straight Arrow Connector 48">
            <a:extLst>
              <a:ext uri="{FF2B5EF4-FFF2-40B4-BE49-F238E27FC236}">
                <a16:creationId xmlns:a16="http://schemas.microsoft.com/office/drawing/2014/main" id="{5C7672F6-CE40-46C4-84AB-CFD9C58D78BD}"/>
              </a:ext>
            </a:extLst>
          </p:cNvPr>
          <p:cNvCxnSpPr>
            <a:cxnSpLocks/>
            <a:stCxn id="10" idx="3"/>
            <a:endCxn id="18" idx="1"/>
          </p:cNvCxnSpPr>
          <p:nvPr/>
        </p:nvCxnSpPr>
        <p:spPr>
          <a:xfrm>
            <a:off x="4057686" y="4185739"/>
            <a:ext cx="1657281" cy="434564"/>
          </a:xfrm>
          <a:prstGeom prst="straightConnector1">
            <a:avLst/>
          </a:prstGeom>
          <a:ln w="3175">
            <a:solidFill>
              <a:schemeClr val="accent4">
                <a:lumMod val="40000"/>
                <a:lumOff val="60000"/>
              </a:schemeClr>
            </a:solidFill>
            <a:prstDash val="dash"/>
            <a:tailEnd type="triangle"/>
          </a:ln>
        </p:spPr>
        <p:style>
          <a:lnRef idx="2">
            <a:schemeClr val="accent3"/>
          </a:lnRef>
          <a:fillRef idx="0">
            <a:schemeClr val="accent3"/>
          </a:fillRef>
          <a:effectRef idx="1">
            <a:schemeClr val="accent3"/>
          </a:effectRef>
          <a:fontRef idx="minor">
            <a:schemeClr val="tx1"/>
          </a:fontRef>
        </p:style>
      </p:cxnSp>
      <p:cxnSp>
        <p:nvCxnSpPr>
          <p:cNvPr id="52" name="Straight Arrow Connector 51">
            <a:extLst>
              <a:ext uri="{FF2B5EF4-FFF2-40B4-BE49-F238E27FC236}">
                <a16:creationId xmlns:a16="http://schemas.microsoft.com/office/drawing/2014/main" id="{3186B6FD-E557-43CF-96E6-489A72EE2AF8}"/>
              </a:ext>
            </a:extLst>
          </p:cNvPr>
          <p:cNvCxnSpPr>
            <a:cxnSpLocks/>
            <a:stCxn id="4" idx="3"/>
            <a:endCxn id="19" idx="1"/>
          </p:cNvCxnSpPr>
          <p:nvPr/>
        </p:nvCxnSpPr>
        <p:spPr>
          <a:xfrm flipV="1">
            <a:off x="4057685" y="1771647"/>
            <a:ext cx="1657282" cy="11251"/>
          </a:xfrm>
          <a:prstGeom prst="straightConnector1">
            <a:avLst/>
          </a:prstGeom>
          <a:ln w="3175">
            <a:solidFill>
              <a:schemeClr val="accent4">
                <a:lumMod val="40000"/>
                <a:lumOff val="60000"/>
              </a:schemeClr>
            </a:solidFill>
            <a:prstDash val="dash"/>
            <a:tailEnd type="triangle"/>
          </a:ln>
        </p:spPr>
        <p:style>
          <a:lnRef idx="2">
            <a:schemeClr val="accent3"/>
          </a:lnRef>
          <a:fillRef idx="0">
            <a:schemeClr val="accent3"/>
          </a:fillRef>
          <a:effectRef idx="1">
            <a:schemeClr val="accent3"/>
          </a:effectRef>
          <a:fontRef idx="minor">
            <a:schemeClr val="tx1"/>
          </a:fontRef>
        </p:style>
      </p:cxnSp>
      <p:pic>
        <p:nvPicPr>
          <p:cNvPr id="56" name="Picture 55">
            <a:extLst>
              <a:ext uri="{FF2B5EF4-FFF2-40B4-BE49-F238E27FC236}">
                <a16:creationId xmlns:a16="http://schemas.microsoft.com/office/drawing/2014/main" id="{096F63F8-A3CE-4953-A5F0-24F06C0E9A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7940" y="873554"/>
            <a:ext cx="2042739" cy="2723652"/>
          </a:xfrm>
          <a:prstGeom prst="rect">
            <a:avLst/>
          </a:prstGeom>
        </p:spPr>
      </p:pic>
      <p:pic>
        <p:nvPicPr>
          <p:cNvPr id="58" name="Picture 57">
            <a:extLst>
              <a:ext uri="{FF2B5EF4-FFF2-40B4-BE49-F238E27FC236}">
                <a16:creationId xmlns:a16="http://schemas.microsoft.com/office/drawing/2014/main" id="{C7DF2FBA-1DCE-49B4-B9B2-BF626B0194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308237" y="3330670"/>
            <a:ext cx="1893043" cy="1419782"/>
          </a:xfrm>
          <a:prstGeom prst="rect">
            <a:avLst/>
          </a:prstGeom>
        </p:spPr>
      </p:pic>
      <p:pic>
        <p:nvPicPr>
          <p:cNvPr id="60" name="Picture 59">
            <a:extLst>
              <a:ext uri="{FF2B5EF4-FFF2-40B4-BE49-F238E27FC236}">
                <a16:creationId xmlns:a16="http://schemas.microsoft.com/office/drawing/2014/main" id="{DC4D70A4-2F14-450D-9C17-3CF38B4EC2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01" y="1749474"/>
            <a:ext cx="1992246" cy="2086426"/>
          </a:xfrm>
          <a:prstGeom prst="rect">
            <a:avLst/>
          </a:prstGeom>
        </p:spPr>
      </p:pic>
    </p:spTree>
    <p:extLst>
      <p:ext uri="{BB962C8B-B14F-4D97-AF65-F5344CB8AC3E}">
        <p14:creationId xmlns:p14="http://schemas.microsoft.com/office/powerpoint/2010/main" val="3765971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AEE41133-B93E-F74B-9AA4-A35140B07149}"/>
              </a:ext>
            </a:extLst>
          </p:cNvPr>
          <p:cNvSpPr txBox="1">
            <a:spLocks noChangeArrowheads="1"/>
          </p:cNvSpPr>
          <p:nvPr/>
        </p:nvSpPr>
        <p:spPr bwMode="auto">
          <a:xfrm>
            <a:off x="2171166" y="654168"/>
            <a:ext cx="1118565" cy="9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90"/>
                </a:solidFill>
                <a:effectLst/>
                <a:uLnTx/>
                <a:uFillTx/>
                <a:latin typeface="+mn-lt"/>
                <a:ea typeface="+mn-ea"/>
                <a:cs typeface="+mn-cs"/>
              </a:rPr>
              <a:t>Power 770</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050" b="1" dirty="0">
                <a:solidFill>
                  <a:srgbClr val="000000"/>
                </a:solidFill>
                <a:latin typeface="+mn-lt"/>
              </a:rPr>
              <a:t>64 cores</a:t>
            </a:r>
            <a:endParaRPr kumimoji="0" lang="en-US" altLang="en-US" sz="105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srgbClr val="000000"/>
                </a:solidFill>
                <a:effectLst/>
                <a:uLnTx/>
                <a:uFillTx/>
                <a:latin typeface="+mn-lt"/>
                <a:ea typeface="+mn-ea"/>
                <a:cs typeface="+mn-cs"/>
              </a:rPr>
              <a:t>1 TB Memory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50" b="0" i="1" u="none" strike="noStrike" kern="1200" cap="none" spc="0" normalizeH="0" baseline="0" noProof="0" dirty="0">
                <a:ln>
                  <a:noFill/>
                </a:ln>
                <a:solidFill>
                  <a:srgbClr val="000000"/>
                </a:solidFill>
                <a:effectLst/>
                <a:uLnTx/>
                <a:uFillTx/>
                <a:latin typeface="+mn-lt"/>
                <a:ea typeface="+mn-ea"/>
                <a:cs typeface="+mn-cs"/>
              </a:rPr>
              <a:t>rPerf = 579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50" b="0" i="1" u="none" strike="noStrike" kern="1200" cap="none" spc="0" normalizeH="0" baseline="0" noProof="0" dirty="0">
                <a:ln>
                  <a:noFill/>
                </a:ln>
                <a:solidFill>
                  <a:srgbClr val="000000"/>
                </a:solidFill>
                <a:effectLst/>
                <a:uLnTx/>
                <a:uFillTx/>
                <a:latin typeface="+mn-lt"/>
                <a:ea typeface="+mn-ea"/>
                <a:cs typeface="+mn-cs"/>
              </a:rPr>
              <a:t>rPerf/core = 9.2</a:t>
            </a:r>
            <a:endParaRPr kumimoji="0" lang="en-US" altLang="en-US" sz="1200" b="0" i="1" u="none" strike="noStrike" kern="1200" cap="none" spc="0" normalizeH="0" baseline="0" noProof="0" dirty="0">
              <a:ln>
                <a:noFill/>
              </a:ln>
              <a:solidFill>
                <a:srgbClr val="000000"/>
              </a:solidFill>
              <a:effectLst/>
              <a:uLnTx/>
              <a:uFillTx/>
              <a:latin typeface="+mn-lt"/>
              <a:ea typeface="+mn-ea"/>
              <a:cs typeface="+mn-cs"/>
            </a:endParaRPr>
          </a:p>
        </p:txBody>
      </p:sp>
      <p:sp>
        <p:nvSpPr>
          <p:cNvPr id="8" name="Text Box 17">
            <a:extLst>
              <a:ext uri="{FF2B5EF4-FFF2-40B4-BE49-F238E27FC236}">
                <a16:creationId xmlns:a16="http://schemas.microsoft.com/office/drawing/2014/main" id="{0F0AC341-518F-E54B-846A-65B4CC7AEE65}"/>
              </a:ext>
            </a:extLst>
          </p:cNvPr>
          <p:cNvSpPr txBox="1">
            <a:spLocks noChangeArrowheads="1"/>
          </p:cNvSpPr>
          <p:nvPr/>
        </p:nvSpPr>
        <p:spPr bwMode="auto">
          <a:xfrm>
            <a:off x="5408846" y="677402"/>
            <a:ext cx="1753101" cy="9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600" b="1" dirty="0">
                <a:solidFill>
                  <a:srgbClr val="000090"/>
                </a:solidFill>
                <a:latin typeface="+mn-lt"/>
              </a:rPr>
              <a:t>Power E950</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050" b="1" dirty="0">
                <a:solidFill>
                  <a:srgbClr val="000000"/>
                </a:solidFill>
                <a:latin typeface="+mn-lt"/>
              </a:rPr>
              <a:t>24 active / 32 total cores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050" b="1" dirty="0">
                <a:solidFill>
                  <a:srgbClr val="000000"/>
                </a:solidFill>
                <a:latin typeface="+mn-lt"/>
              </a:rPr>
              <a:t>1 TB Memory</a:t>
            </a:r>
          </a:p>
          <a:p>
            <a:pPr algn="ctr">
              <a:defRPr/>
            </a:pPr>
            <a:r>
              <a:rPr lang="en-US" altLang="en-US" sz="1050" i="1" dirty="0">
                <a:solidFill>
                  <a:srgbClr val="000000"/>
                </a:solidFill>
                <a:latin typeface="+mn-lt"/>
              </a:rPr>
              <a:t>rPerf = 656</a:t>
            </a:r>
          </a:p>
          <a:p>
            <a:pPr algn="ctr">
              <a:defRPr/>
            </a:pPr>
            <a:r>
              <a:rPr lang="en-US" altLang="en-US" sz="1050" i="1" dirty="0">
                <a:solidFill>
                  <a:srgbClr val="000000"/>
                </a:solidFill>
                <a:latin typeface="+mn-lt"/>
              </a:rPr>
              <a:t>rPerf/core = 27.3</a:t>
            </a:r>
          </a:p>
        </p:txBody>
      </p:sp>
      <p:graphicFrame>
        <p:nvGraphicFramePr>
          <p:cNvPr id="9" name="Group 48">
            <a:extLst>
              <a:ext uri="{FF2B5EF4-FFF2-40B4-BE49-F238E27FC236}">
                <a16:creationId xmlns:a16="http://schemas.microsoft.com/office/drawing/2014/main" id="{39BCE6D2-A65B-934E-B2EA-30908A537BB8}"/>
              </a:ext>
            </a:extLst>
          </p:cNvPr>
          <p:cNvGraphicFramePr>
            <a:graphicFrameLocks noGrp="1"/>
          </p:cNvGraphicFramePr>
          <p:nvPr>
            <p:extLst>
              <p:ext uri="{D42A27DB-BD31-4B8C-83A1-F6EECF244321}">
                <p14:modId xmlns:p14="http://schemas.microsoft.com/office/powerpoint/2010/main" val="4182433479"/>
              </p:ext>
            </p:extLst>
          </p:nvPr>
        </p:nvGraphicFramePr>
        <p:xfrm>
          <a:off x="5013170" y="1924697"/>
          <a:ext cx="3029932" cy="1276356"/>
        </p:xfrm>
        <a:graphic>
          <a:graphicData uri="http://schemas.openxmlformats.org/drawingml/2006/table">
            <a:tbl>
              <a:tblPr/>
              <a:tblGrid>
                <a:gridCol w="2317881">
                  <a:extLst>
                    <a:ext uri="{9D8B030D-6E8A-4147-A177-3AD203B41FA5}">
                      <a16:colId xmlns:a16="http://schemas.microsoft.com/office/drawing/2014/main" val="20000"/>
                    </a:ext>
                  </a:extLst>
                </a:gridCol>
                <a:gridCol w="712051">
                  <a:extLst>
                    <a:ext uri="{9D8B030D-6E8A-4147-A177-3AD203B41FA5}">
                      <a16:colId xmlns:a16="http://schemas.microsoft.com/office/drawing/2014/main" val="20001"/>
                    </a:ext>
                  </a:extLst>
                </a:gridCol>
              </a:tblGrid>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endParaRPr kumimoji="0" lang="en-US" altLang="en-US" sz="1100" b="0" i="0" u="none" strike="noStrike" cap="none" normalizeH="0" baseline="0" dirty="0">
                        <a:ln>
                          <a:noFill/>
                        </a:ln>
                        <a:solidFill>
                          <a:schemeClr val="tx1"/>
                        </a:solidFill>
                        <a:effectLst/>
                        <a:latin typeface="Arial" charset="0"/>
                        <a:ea typeface="MS PGothic" charset="-128"/>
                      </a:endParaRP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1" i="0" u="none" strike="noStrike" cap="none" normalizeH="0" baseline="0" dirty="0">
                          <a:ln>
                            <a:noFill/>
                          </a:ln>
                          <a:solidFill>
                            <a:schemeClr val="tx1"/>
                          </a:solidFill>
                          <a:effectLst/>
                          <a:latin typeface="Arial" charset="0"/>
                          <a:ea typeface="MS PGothic" charset="-128"/>
                        </a:rPr>
                        <a:t>$US List</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Hardware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$182K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Software License</a:t>
                      </a:r>
                      <a:r>
                        <a:rPr kumimoji="0" lang="en-US" altLang="en-US" sz="1050" b="0" i="0" u="none" strike="noStrike" cap="none" normalizeH="0" baseline="30000" dirty="0">
                          <a:ln>
                            <a:noFill/>
                          </a:ln>
                          <a:solidFill>
                            <a:schemeClr val="tx1"/>
                          </a:solidFill>
                          <a:effectLst/>
                          <a:latin typeface="Arial" charset="0"/>
                          <a:ea typeface="MS PGothic" charset="-128"/>
                        </a:rPr>
                        <a:t> </a:t>
                      </a:r>
                      <a:r>
                        <a:rPr kumimoji="0" lang="en-US" altLang="en-US" sz="1050" b="0" i="0" u="none" strike="noStrike" cap="none" normalizeH="0" baseline="0" dirty="0">
                          <a:ln>
                            <a:noFill/>
                          </a:ln>
                          <a:solidFill>
                            <a:schemeClr val="tx1"/>
                          </a:solidFill>
                          <a:effectLst/>
                          <a:latin typeface="Arial" charset="0"/>
                          <a:ea typeface="MS PGothic" charset="-128"/>
                        </a:rPr>
                        <a:t>List (transfer AIX)</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HW Maint</a:t>
                      </a:r>
                      <a:r>
                        <a:rPr kumimoji="0" lang="en-US" altLang="en-US" sz="1050" b="1" i="0" u="none" strike="noStrike" cap="none" normalizeH="0" baseline="0" dirty="0">
                          <a:ln>
                            <a:noFill/>
                          </a:ln>
                          <a:solidFill>
                            <a:schemeClr val="tx1"/>
                          </a:solidFill>
                          <a:effectLst/>
                          <a:latin typeface="Arial" charset="0"/>
                          <a:ea typeface="MS PGothic" charset="-128"/>
                        </a:rPr>
                        <a:t>. </a:t>
                      </a:r>
                      <a:r>
                        <a:rPr kumimoji="0" lang="en-US" altLang="en-US" sz="1050" b="0" i="0" u="none" strike="noStrike" cap="none" normalizeH="0" baseline="0" dirty="0">
                          <a:ln>
                            <a:noFill/>
                          </a:ln>
                          <a:solidFill>
                            <a:schemeClr val="tx1"/>
                          </a:solidFill>
                          <a:effectLst/>
                          <a:latin typeface="Arial" charset="0"/>
                          <a:ea typeface="MS PGothic" charset="-128"/>
                        </a:rPr>
                        <a:t>List</a:t>
                      </a:r>
                      <a:r>
                        <a:rPr kumimoji="0" lang="en-US" altLang="en-US" sz="1050" b="1" i="0" u="none" strike="noStrike" cap="none" normalizeH="0" baseline="0" dirty="0">
                          <a:ln>
                            <a:noFill/>
                          </a:ln>
                          <a:solidFill>
                            <a:schemeClr val="tx1"/>
                          </a:solidFill>
                          <a:effectLst/>
                          <a:latin typeface="Arial" charset="0"/>
                          <a:ea typeface="MS PGothic" charset="-128"/>
                        </a:rPr>
                        <a:t> </a:t>
                      </a:r>
                      <a:r>
                        <a:rPr kumimoji="0" lang="en-US" altLang="en-US" sz="1050" b="0" i="1" u="none" strike="noStrike" cap="none" normalizeH="0" baseline="0" dirty="0">
                          <a:ln>
                            <a:noFill/>
                          </a:ln>
                          <a:solidFill>
                            <a:srgbClr val="0432FF"/>
                          </a:solidFill>
                          <a:effectLst/>
                          <a:latin typeface="Arial" charset="0"/>
                          <a:ea typeface="MS PGothic" charset="-128"/>
                        </a:rPr>
                        <a:t>(3yr 24x7 included)</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included</a:t>
                      </a:r>
                      <a:endParaRPr kumimoji="0" lang="en-US" altLang="en-US" sz="1050" b="1" i="0" u="none" strike="noStrike" cap="none" normalizeH="0" baseline="30000" dirty="0">
                        <a:ln>
                          <a:noFill/>
                        </a:ln>
                        <a:solidFill>
                          <a:schemeClr val="tx1"/>
                        </a:solidFill>
                        <a:effectLst/>
                        <a:latin typeface="Arial" charset="0"/>
                        <a:ea typeface="MS PGothic" charset="-128"/>
                      </a:endParaRP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SW Maint. List (3yr 24x7 </a:t>
                      </a:r>
                      <a:r>
                        <a:rPr kumimoji="0" lang="en-US" altLang="en-US" sz="1050" b="0" i="1" u="none" strike="noStrike" cap="none" normalizeH="0" baseline="0" dirty="0">
                          <a:ln>
                            <a:noFill/>
                          </a:ln>
                          <a:solidFill>
                            <a:srgbClr val="0432FF"/>
                          </a:solidFill>
                          <a:effectLst/>
                          <a:latin typeface="Arial" charset="0"/>
                          <a:ea typeface="MS PGothic" charset="-128"/>
                        </a:rPr>
                        <a:t>Small</a:t>
                      </a:r>
                      <a:r>
                        <a:rPr kumimoji="0" lang="en-US" altLang="en-US" sz="1050" b="1" i="1" u="none" strike="noStrike" cap="none" normalizeH="0" baseline="0" dirty="0">
                          <a:ln>
                            <a:noFill/>
                          </a:ln>
                          <a:solidFill>
                            <a:srgbClr val="0432FF"/>
                          </a:solidFill>
                          <a:effectLst/>
                          <a:latin typeface="Arial" charset="0"/>
                          <a:ea typeface="MS PGothic" charset="-128"/>
                        </a:rPr>
                        <a:t> </a:t>
                      </a:r>
                      <a:r>
                        <a:rPr kumimoji="0" lang="en-US" altLang="en-US" sz="1050" b="0" i="0" u="none" strike="noStrike" cap="none" normalizeH="0" baseline="0" dirty="0">
                          <a:ln>
                            <a:noFill/>
                          </a:ln>
                          <a:solidFill>
                            <a:schemeClr val="tx1"/>
                          </a:solidFill>
                          <a:effectLst/>
                          <a:latin typeface="Arial" charset="0"/>
                          <a:ea typeface="MS PGothic" charset="-128"/>
                        </a:rPr>
                        <a: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$27K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1" u="none" strike="noStrike" cap="none" normalizeH="0" baseline="0" dirty="0">
                          <a:ln>
                            <a:noFill/>
                          </a:ln>
                          <a:solidFill>
                            <a:schemeClr val="tx1"/>
                          </a:solidFill>
                          <a:effectLst/>
                          <a:latin typeface="Arial" charset="0"/>
                          <a:ea typeface="MS PGothic" charset="-128"/>
                        </a:rPr>
                        <a:t>Total List Price</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$209K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 name="Group 71">
            <a:extLst>
              <a:ext uri="{FF2B5EF4-FFF2-40B4-BE49-F238E27FC236}">
                <a16:creationId xmlns:a16="http://schemas.microsoft.com/office/drawing/2014/main" id="{DFC45FB1-7220-AC4A-AA50-02BF3D3A7388}"/>
              </a:ext>
            </a:extLst>
          </p:cNvPr>
          <p:cNvGraphicFramePr>
            <a:graphicFrameLocks noGrp="1"/>
          </p:cNvGraphicFramePr>
          <p:nvPr>
            <p:extLst>
              <p:ext uri="{D42A27DB-BD31-4B8C-83A1-F6EECF244321}">
                <p14:modId xmlns:p14="http://schemas.microsoft.com/office/powerpoint/2010/main" val="3210869470"/>
              </p:ext>
            </p:extLst>
          </p:nvPr>
        </p:nvGraphicFramePr>
        <p:xfrm>
          <a:off x="1393442" y="1932317"/>
          <a:ext cx="2680619" cy="1268736"/>
        </p:xfrm>
        <a:graphic>
          <a:graphicData uri="http://schemas.openxmlformats.org/drawingml/2006/table">
            <a:tbl>
              <a:tblPr/>
              <a:tblGrid>
                <a:gridCol w="2021591">
                  <a:extLst>
                    <a:ext uri="{9D8B030D-6E8A-4147-A177-3AD203B41FA5}">
                      <a16:colId xmlns:a16="http://schemas.microsoft.com/office/drawing/2014/main" val="20000"/>
                    </a:ext>
                  </a:extLst>
                </a:gridCol>
                <a:gridCol w="659028">
                  <a:extLst>
                    <a:ext uri="{9D8B030D-6E8A-4147-A177-3AD203B41FA5}">
                      <a16:colId xmlns:a16="http://schemas.microsoft.com/office/drawing/2014/main" val="20001"/>
                    </a:ext>
                  </a:extLst>
                </a:gridCol>
              </a:tblGrid>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endParaRPr kumimoji="0" lang="en-US" altLang="en-US" sz="1050" b="0" i="0" u="none" strike="noStrike" cap="none" normalizeH="0" baseline="0" dirty="0">
                        <a:ln>
                          <a:noFill/>
                        </a:ln>
                        <a:solidFill>
                          <a:schemeClr val="tx1"/>
                        </a:solidFill>
                        <a:effectLst/>
                        <a:latin typeface="Arial" charset="0"/>
                        <a:ea typeface="MS PGothic" charset="-128"/>
                      </a:endParaRP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1" i="0" u="none" strike="noStrike" cap="none" normalizeH="0" baseline="0" dirty="0">
                          <a:ln>
                            <a:noFill/>
                          </a:ln>
                          <a:solidFill>
                            <a:schemeClr val="tx1"/>
                          </a:solidFill>
                          <a:effectLst/>
                          <a:latin typeface="Arial" charset="0"/>
                          <a:ea typeface="MS PGothic" charset="-128"/>
                        </a:rPr>
                        <a:t>$US List</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Hardware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Software License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HW Maint.(3yr 24x7)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$230K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SW Maint. List (3yr 24x7 </a:t>
                      </a:r>
                      <a:r>
                        <a:rPr kumimoji="0" lang="en-US" altLang="en-US" sz="1050" b="0" i="1" u="none" strike="noStrike" cap="none" normalizeH="0" baseline="0" dirty="0">
                          <a:ln>
                            <a:noFill/>
                          </a:ln>
                          <a:solidFill>
                            <a:srgbClr val="FF0000"/>
                          </a:solidFill>
                          <a:effectLst/>
                          <a:latin typeface="Arial" charset="0"/>
                          <a:ea typeface="MS PGothic" charset="-128"/>
                        </a:rPr>
                        <a:t>Large</a:t>
                      </a:r>
                      <a:r>
                        <a:rPr kumimoji="0" lang="en-US" altLang="en-US" sz="1050" b="0" i="0" u="none" strike="noStrike" cap="none" normalizeH="0" baseline="0" dirty="0">
                          <a:ln>
                            <a:noFill/>
                          </a:ln>
                          <a:solidFill>
                            <a:schemeClr val="tx1"/>
                          </a:solidFill>
                          <a:effectLst/>
                          <a:latin typeface="Arial" charset="0"/>
                          <a:ea typeface="MS PGothic" charset="-128"/>
                        </a:rPr>
                        <a:t>) </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$190K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1" u="none" strike="noStrike" cap="none" normalizeH="0" baseline="0" dirty="0">
                          <a:ln>
                            <a:noFill/>
                          </a:ln>
                          <a:solidFill>
                            <a:schemeClr val="tx1"/>
                          </a:solidFill>
                          <a:effectLst/>
                          <a:latin typeface="Arial" charset="0"/>
                          <a:ea typeface="MS PGothic" charset="-128"/>
                        </a:rPr>
                        <a:t>Total List Price</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$420K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 name="Left Arrow 12">
            <a:extLst>
              <a:ext uri="{FF2B5EF4-FFF2-40B4-BE49-F238E27FC236}">
                <a16:creationId xmlns:a16="http://schemas.microsoft.com/office/drawing/2014/main" id="{F3300664-7C36-7C4D-96DC-53CEBD578CC0}"/>
              </a:ext>
            </a:extLst>
          </p:cNvPr>
          <p:cNvSpPr>
            <a:spLocks noChangeArrowheads="1"/>
          </p:cNvSpPr>
          <p:nvPr/>
        </p:nvSpPr>
        <p:spPr bwMode="auto">
          <a:xfrm flipH="1">
            <a:off x="3843724" y="723603"/>
            <a:ext cx="1445578" cy="850298"/>
          </a:xfrm>
          <a:prstGeom prst="leftArrow">
            <a:avLst>
              <a:gd name="adj1" fmla="val 50000"/>
              <a:gd name="adj2" fmla="val 49927"/>
            </a:avLst>
          </a:prstGeom>
          <a:solidFill>
            <a:schemeClr val="accent1">
              <a:lumMod val="20000"/>
              <a:lumOff val="80000"/>
            </a:schemeClr>
          </a:solidFill>
          <a:ln w="9525">
            <a:solidFill>
              <a:schemeClr val="tx1"/>
            </a:solidFill>
            <a:miter lim="800000"/>
            <a:headEnd/>
            <a:tailEnd/>
          </a:ln>
          <a:effectLst>
            <a:outerShdw blurRad="40000" dist="23000" dir="5400000" rotWithShape="0">
              <a:srgbClr val="000000">
                <a:alpha val="34999"/>
              </a:srgb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90"/>
                </a:solidFill>
                <a:effectLst>
                  <a:outerShdw blurRad="50800" dist="38100" dir="2700000" algn="tl" rotWithShape="0">
                    <a:srgbClr val="000000">
                      <a:alpha val="43000"/>
                    </a:srgbClr>
                  </a:outerShdw>
                </a:effectLst>
                <a:uLnTx/>
                <a:uFillTx/>
                <a:latin typeface="Arial Regular"/>
                <a:ea typeface="+mn-ea"/>
                <a:cs typeface="+mn-cs"/>
              </a:rPr>
              <a:t>Move to POWER9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90"/>
                </a:solidFill>
                <a:effectLst>
                  <a:outerShdw blurRad="50800" dist="38100" dir="2700000" algn="tl" rotWithShape="0">
                    <a:srgbClr val="000000">
                      <a:alpha val="43000"/>
                    </a:srgbClr>
                  </a:outerShdw>
                </a:effectLst>
                <a:uLnTx/>
                <a:uFillTx/>
                <a:latin typeface="Arial Regular"/>
                <a:ea typeface="+mn-ea"/>
                <a:cs typeface="+mn-cs"/>
              </a:rPr>
              <a:t>and SAVE</a:t>
            </a:r>
          </a:p>
        </p:txBody>
      </p:sp>
      <p:sp>
        <p:nvSpPr>
          <p:cNvPr id="17" name="Oval 94">
            <a:extLst>
              <a:ext uri="{FF2B5EF4-FFF2-40B4-BE49-F238E27FC236}">
                <a16:creationId xmlns:a16="http://schemas.microsoft.com/office/drawing/2014/main" id="{00ADD29E-AC91-7C4C-B1A0-0836EB5B9F38}"/>
              </a:ext>
            </a:extLst>
          </p:cNvPr>
          <p:cNvSpPr>
            <a:spLocks noChangeArrowheads="1"/>
          </p:cNvSpPr>
          <p:nvPr/>
        </p:nvSpPr>
        <p:spPr bwMode="auto">
          <a:xfrm>
            <a:off x="3358631" y="2905075"/>
            <a:ext cx="830826" cy="404493"/>
          </a:xfrm>
          <a:prstGeom prst="ellipse">
            <a:avLst/>
          </a:prstGeom>
          <a:noFill/>
          <a:ln w="25400">
            <a:solidFill>
              <a:srgbClr val="FF0000"/>
            </a:solidFill>
            <a:round/>
            <a:headEnd/>
            <a:tailEnd/>
          </a:ln>
          <a:effectLst>
            <a:prstShdw prst="shdw17" dist="17961" dir="2700000">
              <a:schemeClr val="accent1">
                <a:gamma/>
                <a:shade val="60000"/>
                <a:invGamma/>
                <a:alpha val="74998"/>
              </a:schemeClr>
            </a:prstShdw>
          </a:effectLst>
          <a:extLst>
            <a:ext uri="{909E8E84-426E-40dd-AFC4-6F175D3DCCD1}"/>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charset="0"/>
              <a:ea typeface="+mn-ea"/>
              <a:cs typeface="+mn-cs"/>
            </a:endParaRPr>
          </a:p>
        </p:txBody>
      </p:sp>
      <p:sp>
        <p:nvSpPr>
          <p:cNvPr id="20" name="TextBox 19">
            <a:extLst>
              <a:ext uri="{FF2B5EF4-FFF2-40B4-BE49-F238E27FC236}">
                <a16:creationId xmlns:a16="http://schemas.microsoft.com/office/drawing/2014/main" id="{3EFD52E4-6C69-C346-AB34-2A8D7A1391E4}"/>
              </a:ext>
            </a:extLst>
          </p:cNvPr>
          <p:cNvSpPr txBox="1"/>
          <p:nvPr/>
        </p:nvSpPr>
        <p:spPr>
          <a:xfrm>
            <a:off x="1636444" y="3201053"/>
            <a:ext cx="1979300" cy="18466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30000" noProof="0" dirty="0">
                <a:ln>
                  <a:noFill/>
                </a:ln>
                <a:solidFill>
                  <a:srgbClr val="000000"/>
                </a:solidFill>
                <a:effectLst/>
                <a:uLnTx/>
                <a:uFillTx/>
                <a:latin typeface="Calibri" charset="0"/>
                <a:ea typeface="+mn-ea"/>
                <a:cs typeface="+mn-cs"/>
              </a:rPr>
              <a:t>1</a:t>
            </a:r>
            <a:r>
              <a:rPr kumimoji="0" lang="en-US" sz="600" b="0" i="1" u="none" strike="noStrike" kern="1200" cap="none" spc="0" normalizeH="0" baseline="0" noProof="0" dirty="0">
                <a:ln>
                  <a:noFill/>
                </a:ln>
                <a:solidFill>
                  <a:srgbClr val="000000"/>
                </a:solidFill>
                <a:effectLst/>
                <a:uLnTx/>
                <a:uFillTx/>
                <a:latin typeface="Calibri" charset="0"/>
                <a:ea typeface="+mn-ea"/>
                <a:cs typeface="+mn-cs"/>
              </a:rPr>
              <a:t>AIX Enterprise Edition, PowerVM Enterprise Edition</a:t>
            </a:r>
          </a:p>
        </p:txBody>
      </p:sp>
      <p:sp>
        <p:nvSpPr>
          <p:cNvPr id="33" name="Oval 94">
            <a:extLst>
              <a:ext uri="{FF2B5EF4-FFF2-40B4-BE49-F238E27FC236}">
                <a16:creationId xmlns:a16="http://schemas.microsoft.com/office/drawing/2014/main" id="{8A192558-38E6-BF49-9EBF-7466FCA67109}"/>
              </a:ext>
            </a:extLst>
          </p:cNvPr>
          <p:cNvSpPr>
            <a:spLocks noChangeArrowheads="1"/>
          </p:cNvSpPr>
          <p:nvPr/>
        </p:nvSpPr>
        <p:spPr bwMode="auto">
          <a:xfrm>
            <a:off x="7273869" y="2914705"/>
            <a:ext cx="821622" cy="404493"/>
          </a:xfrm>
          <a:prstGeom prst="ellipse">
            <a:avLst/>
          </a:prstGeom>
          <a:noFill/>
          <a:ln w="25400">
            <a:solidFill>
              <a:srgbClr val="008000"/>
            </a:solidFill>
            <a:round/>
            <a:headEnd/>
            <a:tailEnd/>
          </a:ln>
          <a:effectLst>
            <a:prstShdw prst="shdw17" dist="17961" dir="2700000">
              <a:schemeClr val="accent1">
                <a:gamma/>
                <a:shade val="60000"/>
                <a:invGamma/>
                <a:alpha val="74998"/>
              </a:schemeClr>
            </a:prstShdw>
          </a:effectLst>
          <a:extLst>
            <a:ext uri="{909E8E84-426E-40dd-AFC4-6F175D3DCCD1}"/>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3D38978B-0BD1-BA43-9584-40702E3DDA50}"/>
              </a:ext>
            </a:extLst>
          </p:cNvPr>
          <p:cNvSpPr/>
          <p:nvPr/>
        </p:nvSpPr>
        <p:spPr>
          <a:xfrm>
            <a:off x="177801" y="141942"/>
            <a:ext cx="7662675" cy="4616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rial Regular"/>
                <a:ea typeface="+mn-ea"/>
                <a:cs typeface="+mn-cs"/>
              </a:rPr>
              <a:t>Migrate to POWER9 and save over 50% within 3 years</a:t>
            </a:r>
          </a:p>
        </p:txBody>
      </p:sp>
      <p:sp>
        <p:nvSpPr>
          <p:cNvPr id="38" name="TextBox 37">
            <a:extLst>
              <a:ext uri="{FF2B5EF4-FFF2-40B4-BE49-F238E27FC236}">
                <a16:creationId xmlns:a16="http://schemas.microsoft.com/office/drawing/2014/main" id="{CEEE534A-FC8B-5241-B17E-87C2BE4D4F1B}"/>
              </a:ext>
            </a:extLst>
          </p:cNvPr>
          <p:cNvSpPr txBox="1"/>
          <p:nvPr/>
        </p:nvSpPr>
        <p:spPr>
          <a:xfrm>
            <a:off x="0" y="3503864"/>
            <a:ext cx="9144000" cy="1477328"/>
          </a:xfrm>
          <a:prstGeom prst="rect">
            <a:avLst/>
          </a:prstGeom>
          <a:solidFill>
            <a:schemeClr val="tx1"/>
          </a:solidFill>
          <a:ln>
            <a:solidFill>
              <a:schemeClr val="tx1"/>
            </a:solidFill>
          </a:ln>
        </p:spPr>
        <p:txBody>
          <a:bodyPr wrap="square" rtlCol="0">
            <a:spAutoFit/>
          </a:bodyPr>
          <a:lstStyle/>
          <a:p>
            <a:pPr marR="0" lvl="0" algn="ctr" defTabSz="685800" rtl="0" eaLnBrk="1" fontAlgn="auto" latinLnBrk="0" hangingPunct="1">
              <a:lnSpc>
                <a:spcPct val="100000"/>
              </a:lnSpc>
              <a:spcBef>
                <a:spcPts val="0"/>
              </a:spcBef>
              <a:spcAft>
                <a:spcPts val="0"/>
              </a:spcAft>
              <a:buClr>
                <a:schemeClr val="tx1"/>
              </a:buClr>
              <a:buSzTx/>
              <a:tabLst/>
              <a:defRPr/>
            </a:pPr>
            <a:endParaRPr kumimoji="0" lang="en-US" sz="700" b="1" u="none" strike="noStrike" kern="1200" cap="none" spc="0" normalizeH="0" baseline="0" noProof="0" dirty="0">
              <a:ln>
                <a:noFill/>
              </a:ln>
              <a:solidFill>
                <a:schemeClr val="bg2"/>
              </a:solidFill>
              <a:effectLst/>
              <a:uLnTx/>
              <a:uFillTx/>
              <a:latin typeface="Arial Regular"/>
              <a:ea typeface="+mn-ea"/>
              <a:cs typeface="+mn-cs"/>
            </a:endParaRPr>
          </a:p>
          <a:p>
            <a:pPr marR="0" lvl="0" algn="ctr" defTabSz="685800" rtl="0" eaLnBrk="1" fontAlgn="auto" latinLnBrk="0" hangingPunct="1">
              <a:lnSpc>
                <a:spcPct val="100000"/>
              </a:lnSpc>
              <a:spcBef>
                <a:spcPts val="0"/>
              </a:spcBef>
              <a:spcAft>
                <a:spcPts val="0"/>
              </a:spcAft>
              <a:buClr>
                <a:schemeClr val="tx1"/>
              </a:buClr>
              <a:buSzTx/>
              <a:tabLst/>
              <a:defRPr/>
            </a:pPr>
            <a:r>
              <a:rPr kumimoji="0" lang="en-US" sz="1000" b="1" u="none" strike="noStrike" kern="1200" cap="none" spc="0" normalizeH="0" baseline="0" noProof="0" dirty="0">
                <a:ln>
                  <a:noFill/>
                </a:ln>
                <a:solidFill>
                  <a:schemeClr val="bg2"/>
                </a:solidFill>
                <a:effectLst/>
                <a:uLnTx/>
                <a:uFillTx/>
                <a:latin typeface="Arial Regular"/>
                <a:ea typeface="+mn-ea"/>
                <a:cs typeface="+mn-cs"/>
              </a:rPr>
              <a:t>KEY BENEFITS</a:t>
            </a: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r>
              <a:rPr kumimoji="0" lang="en-US" sz="1000" u="none" strike="noStrike" kern="1200" cap="none" spc="0" normalizeH="0" baseline="0" noProof="0" dirty="0">
                <a:ln>
                  <a:noFill/>
                </a:ln>
                <a:solidFill>
                  <a:schemeClr val="bg2"/>
                </a:solidFill>
                <a:effectLst/>
                <a:uLnTx/>
                <a:uFillTx/>
                <a:latin typeface="Arial Regular"/>
                <a:ea typeface="+mn-ea"/>
                <a:cs typeface="+mn-cs"/>
              </a:rPr>
              <a:t>Consolidate from four nodes to one (reduce data center footprint, lower energy costs)</a:t>
            </a: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endParaRPr kumimoji="0" lang="en-US" sz="200" u="none" strike="noStrike" kern="1200" cap="none" spc="0" normalizeH="0" baseline="0" noProof="0" dirty="0">
              <a:ln>
                <a:noFill/>
              </a:ln>
              <a:solidFill>
                <a:schemeClr val="bg2"/>
              </a:solidFill>
              <a:effectLst/>
              <a:uLnTx/>
              <a:uFillTx/>
              <a:latin typeface="Arial Regular"/>
              <a:ea typeface="+mn-ea"/>
              <a:cs typeface="+mn-cs"/>
            </a:endParaRP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r>
              <a:rPr kumimoji="0" lang="en-US" sz="1000" u="none" strike="noStrike" kern="1200" cap="none" spc="0" normalizeH="0" baseline="0" noProof="0" dirty="0">
                <a:ln>
                  <a:noFill/>
                </a:ln>
                <a:solidFill>
                  <a:schemeClr val="bg2"/>
                </a:solidFill>
                <a:effectLst/>
                <a:uLnTx/>
                <a:uFillTx/>
                <a:latin typeface="Arial Regular"/>
                <a:ea typeface="+mn-ea"/>
                <a:cs typeface="+mn-cs"/>
              </a:rPr>
              <a:t>Nearly 3X performance per core</a:t>
            </a: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endParaRPr kumimoji="0" lang="en-US" sz="200" u="none" strike="noStrike" kern="1200" cap="none" spc="0" normalizeH="0" baseline="0" noProof="0" dirty="0">
              <a:ln>
                <a:noFill/>
              </a:ln>
              <a:solidFill>
                <a:schemeClr val="bg2"/>
              </a:solidFill>
              <a:effectLst/>
              <a:uLnTx/>
              <a:uFillTx/>
              <a:latin typeface="Arial Regular"/>
              <a:ea typeface="+mn-ea"/>
              <a:cs typeface="+mn-cs"/>
            </a:endParaRPr>
          </a:p>
          <a:p>
            <a:pPr marL="174625" lvl="0" indent="-174625" algn="ctr">
              <a:buClr>
                <a:schemeClr val="tx1"/>
              </a:buClr>
              <a:buFont typeface="Wingdings" pitchFamily="2" charset="2"/>
              <a:buChar char="ü"/>
              <a:defRPr/>
            </a:pPr>
            <a:r>
              <a:rPr lang="en-US" sz="1000" dirty="0">
                <a:solidFill>
                  <a:schemeClr val="bg2"/>
                </a:solidFill>
                <a:latin typeface="Arial Regular"/>
              </a:rPr>
              <a:t>Over 12% additional capacity with 60% reduction in cores to save on future SW license/maintenance</a:t>
            </a:r>
          </a:p>
          <a:p>
            <a:pPr marL="174625" lvl="0" indent="-174625" algn="ctr">
              <a:buClr>
                <a:schemeClr val="tx1"/>
              </a:buClr>
              <a:buFont typeface="Wingdings" pitchFamily="2" charset="2"/>
              <a:buChar char="ü"/>
              <a:defRPr/>
            </a:pPr>
            <a:endParaRPr lang="en-US" sz="200" dirty="0">
              <a:solidFill>
                <a:schemeClr val="bg2"/>
              </a:solidFill>
              <a:latin typeface="Arial Regular"/>
            </a:endParaRPr>
          </a:p>
          <a:p>
            <a:pPr marL="174625" lvl="0" indent="-174625" algn="ctr">
              <a:buClr>
                <a:schemeClr val="tx1"/>
              </a:buClr>
              <a:buFont typeface="Wingdings" pitchFamily="2" charset="2"/>
              <a:buChar char="ü"/>
              <a:defRPr/>
            </a:pPr>
            <a:r>
              <a:rPr lang="en-US" sz="1000" dirty="0">
                <a:solidFill>
                  <a:schemeClr val="bg2"/>
                </a:solidFill>
                <a:latin typeface="Arial Regular"/>
              </a:rPr>
              <a:t>Room to grow or handle unexpected spikes - 8 cores available for </a:t>
            </a:r>
            <a:r>
              <a:rPr lang="en-US" sz="1000" dirty="0" err="1">
                <a:solidFill>
                  <a:schemeClr val="bg2"/>
                </a:solidFill>
                <a:latin typeface="Arial Regular"/>
              </a:rPr>
              <a:t>CUoD</a:t>
            </a:r>
            <a:r>
              <a:rPr lang="en-US" sz="1000" dirty="0">
                <a:solidFill>
                  <a:schemeClr val="bg2"/>
                </a:solidFill>
                <a:latin typeface="Arial Regular"/>
              </a:rPr>
              <a:t> or Elastic COD</a:t>
            </a:r>
          </a:p>
          <a:p>
            <a:pPr marL="174625" lvl="0" indent="-174625" algn="ctr">
              <a:buClr>
                <a:schemeClr val="tx1"/>
              </a:buClr>
              <a:buFont typeface="Wingdings" pitchFamily="2" charset="2"/>
              <a:buChar char="ü"/>
              <a:defRPr/>
            </a:pPr>
            <a:endParaRPr lang="en-US" sz="200" dirty="0">
              <a:solidFill>
                <a:schemeClr val="bg2"/>
              </a:solidFill>
              <a:latin typeface="Arial Regular"/>
            </a:endParaRPr>
          </a:p>
          <a:p>
            <a:pPr marL="174625" lvl="0" indent="-174625" algn="ctr">
              <a:buClr>
                <a:schemeClr val="tx1"/>
              </a:buClr>
              <a:buFont typeface="Wingdings" pitchFamily="2" charset="2"/>
              <a:buChar char="ü"/>
              <a:defRPr/>
            </a:pPr>
            <a:r>
              <a:rPr lang="en-US" sz="1000" dirty="0">
                <a:solidFill>
                  <a:schemeClr val="bg2"/>
                </a:solidFill>
                <a:latin typeface="Arial Regular"/>
              </a:rPr>
              <a:t>Deliver innovation for private cloud deployment</a:t>
            </a:r>
          </a:p>
          <a:p>
            <a:pPr marL="174625" lvl="0" indent="-174625" algn="ctr">
              <a:buClr>
                <a:schemeClr val="tx1"/>
              </a:buClr>
              <a:buFont typeface="Wingdings" pitchFamily="2" charset="2"/>
              <a:buChar char="ü"/>
              <a:defRPr/>
            </a:pPr>
            <a:endParaRPr lang="en-US" sz="200" dirty="0">
              <a:solidFill>
                <a:schemeClr val="bg2"/>
              </a:solidFill>
              <a:latin typeface="Arial Regular"/>
            </a:endParaRPr>
          </a:p>
          <a:p>
            <a:pPr marL="174625" lvl="0" indent="-174625" algn="ctr">
              <a:buClr>
                <a:schemeClr val="tx1"/>
              </a:buClr>
              <a:buFont typeface="Wingdings" pitchFamily="2" charset="2"/>
              <a:buChar char="ü"/>
              <a:defRPr/>
            </a:pPr>
            <a:r>
              <a:rPr lang="en-US" sz="1000" dirty="0">
                <a:solidFill>
                  <a:schemeClr val="bg2"/>
                </a:solidFill>
                <a:latin typeface="Arial Regular"/>
              </a:rPr>
              <a:t>Enhanced security &amp; RAS</a:t>
            </a:r>
          </a:p>
        </p:txBody>
      </p:sp>
      <p:sp>
        <p:nvSpPr>
          <p:cNvPr id="41" name="Rectangle 40">
            <a:extLst>
              <a:ext uri="{FF2B5EF4-FFF2-40B4-BE49-F238E27FC236}">
                <a16:creationId xmlns:a16="http://schemas.microsoft.com/office/drawing/2014/main" id="{65402391-36E0-DD4B-9419-18CAFC0DD365}"/>
              </a:ext>
            </a:extLst>
          </p:cNvPr>
          <p:cNvSpPr/>
          <p:nvPr/>
        </p:nvSpPr>
        <p:spPr>
          <a:xfrm>
            <a:off x="7284409" y="1525833"/>
            <a:ext cx="678391" cy="215444"/>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800" b="0" i="1" u="none" strike="noStrike" kern="1200" cap="none" spc="0" normalizeH="0" baseline="0" noProof="0" dirty="0">
                <a:ln>
                  <a:noFill/>
                </a:ln>
                <a:solidFill>
                  <a:srgbClr val="000000"/>
                </a:solidFill>
                <a:effectLst/>
                <a:uLnTx/>
                <a:uFillTx/>
                <a:latin typeface="Calibri" charset="0"/>
                <a:ea typeface="+mn-ea"/>
                <a:cs typeface="+mn-cs"/>
              </a:rPr>
              <a:t>(9040-MR9)</a:t>
            </a:r>
          </a:p>
        </p:txBody>
      </p:sp>
      <p:sp>
        <p:nvSpPr>
          <p:cNvPr id="21" name="Rectangle 20">
            <a:extLst>
              <a:ext uri="{FF2B5EF4-FFF2-40B4-BE49-F238E27FC236}">
                <a16:creationId xmlns:a16="http://schemas.microsoft.com/office/drawing/2014/main" id="{2CF7CB9C-AD37-4379-BE75-365243165392}"/>
              </a:ext>
            </a:extLst>
          </p:cNvPr>
          <p:cNvSpPr/>
          <p:nvPr/>
        </p:nvSpPr>
        <p:spPr>
          <a:xfrm>
            <a:off x="1372302" y="1623559"/>
            <a:ext cx="715259" cy="215444"/>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800" b="0" i="1" u="none" strike="noStrike" kern="1200" cap="none" spc="0" normalizeH="0" baseline="0" noProof="0" dirty="0">
                <a:ln>
                  <a:noFill/>
                </a:ln>
                <a:solidFill>
                  <a:srgbClr val="000000"/>
                </a:solidFill>
                <a:effectLst/>
                <a:uLnTx/>
                <a:uFillTx/>
                <a:latin typeface="Calibri" charset="0"/>
                <a:ea typeface="+mn-ea"/>
                <a:cs typeface="+mn-cs"/>
              </a:rPr>
              <a:t>(9117-MMB)</a:t>
            </a:r>
          </a:p>
        </p:txBody>
      </p:sp>
      <p:pic>
        <p:nvPicPr>
          <p:cNvPr id="24" name="Picture 52">
            <a:extLst>
              <a:ext uri="{FF2B5EF4-FFF2-40B4-BE49-F238E27FC236}">
                <a16:creationId xmlns:a16="http://schemas.microsoft.com/office/drawing/2014/main" id="{508730D3-150D-4026-864A-FF38F866A4E2}"/>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2995" y="730780"/>
            <a:ext cx="668273" cy="93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D097F3CE-3103-43D5-B0AD-EED6C0B6A64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7124402" y="1178774"/>
            <a:ext cx="928068" cy="347059"/>
          </a:xfrm>
          <a:prstGeom prst="rect">
            <a:avLst/>
          </a:prstGeom>
        </p:spPr>
      </p:pic>
      <p:sp>
        <p:nvSpPr>
          <p:cNvPr id="26" name="TextBox 14">
            <a:extLst>
              <a:ext uri="{FF2B5EF4-FFF2-40B4-BE49-F238E27FC236}">
                <a16:creationId xmlns:a16="http://schemas.microsoft.com/office/drawing/2014/main" id="{EF2CD3E3-EECA-4C3A-9BFA-E5F21D4EF3A5}"/>
              </a:ext>
            </a:extLst>
          </p:cNvPr>
          <p:cNvSpPr txBox="1">
            <a:spLocks noChangeArrowheads="1"/>
          </p:cNvSpPr>
          <p:nvPr/>
        </p:nvSpPr>
        <p:spPr bwMode="auto">
          <a:xfrm>
            <a:off x="4947390" y="3183308"/>
            <a:ext cx="2698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marR="0" lvl="0" indent="-114300" algn="l" defTabSz="685800" rtl="0" eaLnBrk="1" fontAlgn="auto" latinLnBrk="0" hangingPunct="1">
              <a:lnSpc>
                <a:spcPct val="100000"/>
              </a:lnSpc>
              <a:spcBef>
                <a:spcPts val="0"/>
              </a:spcBef>
              <a:spcAft>
                <a:spcPts val="0"/>
              </a:spcAft>
              <a:buClrTx/>
              <a:buSzTx/>
              <a:buFontTx/>
              <a:buNone/>
              <a:defRPr/>
            </a:pPr>
            <a:r>
              <a:rPr kumimoji="0" lang="en-US" altLang="en-US" sz="600" b="0" i="1" u="none" strike="noStrike" kern="1200" cap="none" spc="0" normalizeH="0" baseline="0" noProof="0" dirty="0">
                <a:ln>
                  <a:noFill/>
                </a:ln>
                <a:solidFill>
                  <a:srgbClr val="000000"/>
                </a:solidFill>
                <a:effectLst/>
                <a:uLnTx/>
                <a:uFillTx/>
                <a:latin typeface="Calibri" charset="0"/>
                <a:ea typeface="+mn-ea"/>
                <a:cs typeface="+mn-cs"/>
              </a:rPr>
              <a:t>**Configuration includes 2 x PCIe3 16Gb 2-port </a:t>
            </a:r>
            <a:r>
              <a:rPr kumimoji="0" lang="en-US" altLang="en-US" sz="600" b="0" i="1" u="none" strike="noStrike" kern="1200" cap="none" spc="0" normalizeH="0" baseline="0" noProof="0" dirty="0" err="1">
                <a:ln>
                  <a:noFill/>
                </a:ln>
                <a:solidFill>
                  <a:srgbClr val="000000"/>
                </a:solidFill>
                <a:effectLst/>
                <a:uLnTx/>
                <a:uFillTx/>
                <a:latin typeface="Calibri" charset="0"/>
                <a:ea typeface="+mn-ea"/>
                <a:cs typeface="+mn-cs"/>
              </a:rPr>
              <a:t>Fibre</a:t>
            </a:r>
            <a:r>
              <a:rPr kumimoji="0" lang="en-US" altLang="en-US" sz="600" b="0" i="1" u="none" strike="noStrike" kern="1200" cap="none" spc="0" normalizeH="0" baseline="0" noProof="0" dirty="0">
                <a:ln>
                  <a:noFill/>
                </a:ln>
                <a:solidFill>
                  <a:srgbClr val="000000"/>
                </a:solidFill>
                <a:effectLst/>
                <a:uLnTx/>
                <a:uFillTx/>
                <a:latin typeface="Calibri" charset="0"/>
                <a:ea typeface="+mn-ea"/>
                <a:cs typeface="+mn-cs"/>
              </a:rPr>
              <a:t> Adapters, 2 x PCIe3 4-port 10Gb FCOE Ethernet Adapters, 16 x 64GB DIMMs, SAN Boot</a:t>
            </a:r>
          </a:p>
        </p:txBody>
      </p:sp>
      <p:sp>
        <p:nvSpPr>
          <p:cNvPr id="27" name="TextBox 26">
            <a:extLst>
              <a:ext uri="{FF2B5EF4-FFF2-40B4-BE49-F238E27FC236}">
                <a16:creationId xmlns:a16="http://schemas.microsoft.com/office/drawing/2014/main" id="{A72B4647-9B46-4766-A05F-3D9BEE9C29C4}"/>
              </a:ext>
            </a:extLst>
          </p:cNvPr>
          <p:cNvSpPr txBox="1"/>
          <p:nvPr/>
        </p:nvSpPr>
        <p:spPr>
          <a:xfrm>
            <a:off x="715313" y="4976226"/>
            <a:ext cx="7713373" cy="18466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u="none" strike="noStrike" kern="1200" cap="none" spc="0" normalizeH="0" baseline="0" noProof="0" dirty="0">
                <a:ln>
                  <a:noFill/>
                </a:ln>
                <a:effectLst/>
                <a:uLnTx/>
                <a:uFillTx/>
                <a:latin typeface="Arial Regular"/>
                <a:ea typeface="+mn-ea"/>
                <a:cs typeface="+mn-cs"/>
              </a:rPr>
              <a:t>Prices are preliminary, for illustration only, are subject to change without notice and will vary based upon client-specific configuration of cores, memory &amp; I/O installed &amp; purchased.</a:t>
            </a:r>
          </a:p>
        </p:txBody>
      </p:sp>
    </p:spTree>
    <p:extLst>
      <p:ext uri="{BB962C8B-B14F-4D97-AF65-F5344CB8AC3E}">
        <p14:creationId xmlns:p14="http://schemas.microsoft.com/office/powerpoint/2010/main" val="314923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AEE41133-B93E-F74B-9AA4-A35140B07149}"/>
              </a:ext>
            </a:extLst>
          </p:cNvPr>
          <p:cNvSpPr txBox="1">
            <a:spLocks noChangeArrowheads="1"/>
          </p:cNvSpPr>
          <p:nvPr/>
        </p:nvSpPr>
        <p:spPr bwMode="auto">
          <a:xfrm>
            <a:off x="2108552" y="654168"/>
            <a:ext cx="1314132" cy="9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90"/>
                </a:solidFill>
                <a:effectLst/>
                <a:uLnTx/>
                <a:uFillTx/>
                <a:latin typeface="+mn-lt"/>
                <a:ea typeface="+mn-ea"/>
                <a:cs typeface="+mn-cs"/>
              </a:rPr>
              <a:t>Power 780</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050" b="1" dirty="0">
                <a:solidFill>
                  <a:srgbClr val="000000"/>
                </a:solidFill>
                <a:latin typeface="+mn-lt"/>
              </a:rPr>
              <a:t>96</a:t>
            </a:r>
            <a:r>
              <a:rPr kumimoji="0" lang="en-US" altLang="en-US" sz="1050" b="1" i="0" u="none" strike="noStrike" kern="1200" cap="none" spc="0" normalizeH="0" baseline="0" noProof="0" dirty="0">
                <a:ln>
                  <a:noFill/>
                </a:ln>
                <a:solidFill>
                  <a:srgbClr val="000000"/>
                </a:solidFill>
                <a:effectLst/>
                <a:uLnTx/>
                <a:uFillTx/>
                <a:latin typeface="+mn-lt"/>
                <a:ea typeface="+mn-ea"/>
                <a:cs typeface="+mn-cs"/>
              </a:rPr>
              <a:t> cores @ 3.4GHz</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srgbClr val="000000"/>
                </a:solidFill>
                <a:effectLst/>
                <a:uLnTx/>
                <a:uFillTx/>
                <a:latin typeface="+mn-lt"/>
                <a:ea typeface="+mn-ea"/>
                <a:cs typeface="+mn-cs"/>
              </a:rPr>
              <a:t>1.5 TB Memory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50" b="0" i="1" u="none" strike="noStrike" kern="1200" cap="none" spc="0" normalizeH="0" baseline="0" noProof="0" dirty="0">
                <a:ln>
                  <a:noFill/>
                </a:ln>
                <a:solidFill>
                  <a:srgbClr val="000000"/>
                </a:solidFill>
                <a:effectLst/>
                <a:uLnTx/>
                <a:uFillTx/>
                <a:latin typeface="+mn-lt"/>
                <a:ea typeface="+mn-ea"/>
                <a:cs typeface="+mn-cs"/>
              </a:rPr>
              <a:t>rPerf = </a:t>
            </a:r>
            <a:r>
              <a:rPr lang="en-US" altLang="en-US" sz="1050" i="1" dirty="0">
                <a:solidFill>
                  <a:srgbClr val="000000"/>
                </a:solidFill>
                <a:latin typeface="+mn-lt"/>
              </a:rPr>
              <a:t>886</a:t>
            </a:r>
            <a:endParaRPr kumimoji="0" lang="en-US" altLang="en-US" sz="1050" b="0" i="1"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50" b="0" i="1" u="none" strike="noStrike" kern="1200" cap="none" spc="0" normalizeH="0" baseline="0" noProof="0" dirty="0">
                <a:ln>
                  <a:noFill/>
                </a:ln>
                <a:solidFill>
                  <a:srgbClr val="000000"/>
                </a:solidFill>
                <a:effectLst/>
                <a:uLnTx/>
                <a:uFillTx/>
                <a:latin typeface="+mn-lt"/>
                <a:ea typeface="+mn-ea"/>
                <a:cs typeface="+mn-cs"/>
              </a:rPr>
              <a:t>rPerf/core = 9.2</a:t>
            </a:r>
            <a:endParaRPr kumimoji="0" lang="en-US" altLang="en-US" sz="1200" b="0" i="1" u="none" strike="noStrike" kern="1200" cap="none" spc="0" normalizeH="0" baseline="0" noProof="0" dirty="0">
              <a:ln>
                <a:noFill/>
              </a:ln>
              <a:solidFill>
                <a:srgbClr val="000000"/>
              </a:solidFill>
              <a:effectLst/>
              <a:uLnTx/>
              <a:uFillTx/>
              <a:latin typeface="+mn-lt"/>
              <a:ea typeface="+mn-ea"/>
              <a:cs typeface="+mn-cs"/>
            </a:endParaRPr>
          </a:p>
        </p:txBody>
      </p:sp>
      <p:sp>
        <p:nvSpPr>
          <p:cNvPr id="8" name="Text Box 17">
            <a:extLst>
              <a:ext uri="{FF2B5EF4-FFF2-40B4-BE49-F238E27FC236}">
                <a16:creationId xmlns:a16="http://schemas.microsoft.com/office/drawing/2014/main" id="{0F0AC341-518F-E54B-846A-65B4CC7AEE65}"/>
              </a:ext>
            </a:extLst>
          </p:cNvPr>
          <p:cNvSpPr txBox="1">
            <a:spLocks noChangeArrowheads="1"/>
          </p:cNvSpPr>
          <p:nvPr/>
        </p:nvSpPr>
        <p:spPr bwMode="auto">
          <a:xfrm>
            <a:off x="5256448" y="677402"/>
            <a:ext cx="1602142" cy="9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600" b="1" dirty="0">
                <a:solidFill>
                  <a:srgbClr val="000090"/>
                </a:solidFill>
                <a:latin typeface="+mn-lt"/>
              </a:rPr>
              <a:t>Power E980</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050" b="1" dirty="0">
                <a:solidFill>
                  <a:srgbClr val="000000"/>
                </a:solidFill>
                <a:latin typeface="+mn-lt"/>
              </a:rPr>
              <a:t>32 cores @ 4GHz</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050" b="1" dirty="0">
                <a:solidFill>
                  <a:srgbClr val="000000"/>
                </a:solidFill>
                <a:latin typeface="+mn-lt"/>
              </a:rPr>
              <a:t>1.5 TB Memory</a:t>
            </a:r>
          </a:p>
          <a:p>
            <a:pPr algn="ctr">
              <a:defRPr/>
            </a:pPr>
            <a:r>
              <a:rPr lang="en-US" altLang="en-US" sz="1050" i="1" dirty="0">
                <a:solidFill>
                  <a:srgbClr val="000000"/>
                </a:solidFill>
                <a:latin typeface="+mn-lt"/>
              </a:rPr>
              <a:t>rPerf = 886</a:t>
            </a:r>
          </a:p>
          <a:p>
            <a:pPr algn="ctr">
              <a:defRPr/>
            </a:pPr>
            <a:r>
              <a:rPr lang="en-US" altLang="en-US" sz="1050" i="1" dirty="0">
                <a:solidFill>
                  <a:srgbClr val="000000"/>
                </a:solidFill>
                <a:latin typeface="+mn-lt"/>
              </a:rPr>
              <a:t>rPerf/core = 27.3</a:t>
            </a:r>
          </a:p>
        </p:txBody>
      </p:sp>
      <p:graphicFrame>
        <p:nvGraphicFramePr>
          <p:cNvPr id="9" name="Group 48">
            <a:extLst>
              <a:ext uri="{FF2B5EF4-FFF2-40B4-BE49-F238E27FC236}">
                <a16:creationId xmlns:a16="http://schemas.microsoft.com/office/drawing/2014/main" id="{39BCE6D2-A65B-934E-B2EA-30908A537BB8}"/>
              </a:ext>
            </a:extLst>
          </p:cNvPr>
          <p:cNvGraphicFramePr>
            <a:graphicFrameLocks noGrp="1"/>
          </p:cNvGraphicFramePr>
          <p:nvPr>
            <p:extLst>
              <p:ext uri="{D42A27DB-BD31-4B8C-83A1-F6EECF244321}">
                <p14:modId xmlns:p14="http://schemas.microsoft.com/office/powerpoint/2010/main" val="3798172779"/>
              </p:ext>
            </p:extLst>
          </p:nvPr>
        </p:nvGraphicFramePr>
        <p:xfrm>
          <a:off x="5001447" y="1924697"/>
          <a:ext cx="3029932" cy="1276356"/>
        </p:xfrm>
        <a:graphic>
          <a:graphicData uri="http://schemas.openxmlformats.org/drawingml/2006/table">
            <a:tbl>
              <a:tblPr/>
              <a:tblGrid>
                <a:gridCol w="2317881">
                  <a:extLst>
                    <a:ext uri="{9D8B030D-6E8A-4147-A177-3AD203B41FA5}">
                      <a16:colId xmlns:a16="http://schemas.microsoft.com/office/drawing/2014/main" val="20000"/>
                    </a:ext>
                  </a:extLst>
                </a:gridCol>
                <a:gridCol w="712051">
                  <a:extLst>
                    <a:ext uri="{9D8B030D-6E8A-4147-A177-3AD203B41FA5}">
                      <a16:colId xmlns:a16="http://schemas.microsoft.com/office/drawing/2014/main" val="20001"/>
                    </a:ext>
                  </a:extLst>
                </a:gridCol>
              </a:tblGrid>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endParaRPr kumimoji="0" lang="en-US" altLang="en-US" sz="1100" b="0" i="0" u="none" strike="noStrike" cap="none" normalizeH="0" baseline="0" dirty="0">
                        <a:ln>
                          <a:noFill/>
                        </a:ln>
                        <a:solidFill>
                          <a:schemeClr val="tx1"/>
                        </a:solidFill>
                        <a:effectLst/>
                        <a:latin typeface="Arial" charset="0"/>
                        <a:ea typeface="MS PGothic" charset="-128"/>
                      </a:endParaRP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1" i="0" u="none" strike="noStrike" cap="none" normalizeH="0" baseline="0" dirty="0">
                          <a:ln>
                            <a:noFill/>
                          </a:ln>
                          <a:solidFill>
                            <a:schemeClr val="tx1"/>
                          </a:solidFill>
                          <a:effectLst/>
                          <a:latin typeface="Arial" charset="0"/>
                          <a:ea typeface="MS PGothic" charset="-128"/>
                        </a:rPr>
                        <a:t>$US List</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Hardware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$454K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Software License</a:t>
                      </a:r>
                      <a:r>
                        <a:rPr kumimoji="0" lang="en-US" altLang="en-US" sz="1050" b="0" i="0" u="none" strike="noStrike" cap="none" normalizeH="0" baseline="30000" dirty="0">
                          <a:ln>
                            <a:noFill/>
                          </a:ln>
                          <a:solidFill>
                            <a:schemeClr val="tx1"/>
                          </a:solidFill>
                          <a:effectLst/>
                          <a:latin typeface="Arial" charset="0"/>
                          <a:ea typeface="MS PGothic" charset="-128"/>
                        </a:rPr>
                        <a:t> </a:t>
                      </a:r>
                      <a:r>
                        <a:rPr kumimoji="0" lang="en-US" altLang="en-US" sz="1050" b="0" i="0" u="none" strike="noStrike" cap="none" normalizeH="0" baseline="0" dirty="0">
                          <a:ln>
                            <a:noFill/>
                          </a:ln>
                          <a:solidFill>
                            <a:schemeClr val="tx1"/>
                          </a:solidFill>
                          <a:effectLst/>
                          <a:latin typeface="Arial" charset="0"/>
                          <a:ea typeface="MS PGothic" charset="-128"/>
                        </a:rPr>
                        <a:t>List (transfer AIX)</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HW Maint</a:t>
                      </a:r>
                      <a:r>
                        <a:rPr kumimoji="0" lang="en-US" altLang="en-US" sz="1050" b="1" i="0" u="none" strike="noStrike" cap="none" normalizeH="0" baseline="0" dirty="0">
                          <a:ln>
                            <a:noFill/>
                          </a:ln>
                          <a:solidFill>
                            <a:schemeClr val="tx1"/>
                          </a:solidFill>
                          <a:effectLst/>
                          <a:latin typeface="Arial" charset="0"/>
                          <a:ea typeface="MS PGothic" charset="-128"/>
                        </a:rPr>
                        <a:t>. </a:t>
                      </a:r>
                      <a:r>
                        <a:rPr kumimoji="0" lang="en-US" altLang="en-US" sz="1050" b="0" i="0" u="none" strike="noStrike" cap="none" normalizeH="0" baseline="0" dirty="0">
                          <a:ln>
                            <a:noFill/>
                          </a:ln>
                          <a:solidFill>
                            <a:schemeClr val="tx1"/>
                          </a:solidFill>
                          <a:effectLst/>
                          <a:latin typeface="Arial" charset="0"/>
                          <a:ea typeface="MS PGothic" charset="-128"/>
                        </a:rPr>
                        <a:t>List</a:t>
                      </a:r>
                      <a:r>
                        <a:rPr kumimoji="0" lang="en-US" altLang="en-US" sz="1050" b="1" i="0" u="none" strike="noStrike" cap="none" normalizeH="0" baseline="0" dirty="0">
                          <a:ln>
                            <a:noFill/>
                          </a:ln>
                          <a:solidFill>
                            <a:schemeClr val="tx1"/>
                          </a:solidFill>
                          <a:effectLst/>
                          <a:latin typeface="Arial" charset="0"/>
                          <a:ea typeface="MS PGothic" charset="-128"/>
                        </a:rPr>
                        <a:t> </a:t>
                      </a:r>
                      <a:r>
                        <a:rPr kumimoji="0" lang="en-US" altLang="en-US" sz="1050" b="0" i="1" u="none" strike="noStrike" cap="none" normalizeH="0" baseline="0" dirty="0">
                          <a:ln>
                            <a:noFill/>
                          </a:ln>
                          <a:solidFill>
                            <a:srgbClr val="0432FF"/>
                          </a:solidFill>
                          <a:effectLst/>
                          <a:latin typeface="Arial" charset="0"/>
                          <a:ea typeface="MS PGothic" charset="-128"/>
                        </a:rPr>
                        <a:t>(3yr 24x7 included)</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39K</a:t>
                      </a:r>
                      <a:endParaRPr kumimoji="0" lang="en-US" altLang="en-US" sz="1050" b="1" i="0" u="none" strike="noStrike" cap="none" normalizeH="0" baseline="30000" dirty="0">
                        <a:ln>
                          <a:noFill/>
                        </a:ln>
                        <a:solidFill>
                          <a:schemeClr val="tx1"/>
                        </a:solidFill>
                        <a:effectLst/>
                        <a:latin typeface="Arial" charset="0"/>
                        <a:ea typeface="MS PGothic" charset="-128"/>
                      </a:endParaRP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SW Maint. List (3yr </a:t>
                      </a:r>
                      <a:r>
                        <a:rPr kumimoji="0" lang="en-US" altLang="en-US" sz="1050" b="0" i="0" u="none" strike="noStrike" cap="none" normalizeH="0" baseline="0">
                          <a:ln>
                            <a:noFill/>
                          </a:ln>
                          <a:solidFill>
                            <a:schemeClr val="tx1"/>
                          </a:solidFill>
                          <a:effectLst/>
                          <a:latin typeface="Arial" charset="0"/>
                          <a:ea typeface="MS PGothic" charset="-128"/>
                        </a:rPr>
                        <a:t>24x7 </a:t>
                      </a:r>
                      <a:r>
                        <a:rPr kumimoji="0" lang="en-US" altLang="en-US" sz="1050" b="0" i="1" u="none" strike="noStrike" cap="none" normalizeH="0" baseline="0">
                          <a:ln>
                            <a:noFill/>
                          </a:ln>
                          <a:solidFill>
                            <a:srgbClr val="0432FF"/>
                          </a:solidFill>
                          <a:effectLst/>
                          <a:latin typeface="Arial" charset="0"/>
                          <a:ea typeface="MS PGothic" charset="-128"/>
                        </a:rPr>
                        <a:t>Medium</a:t>
                      </a:r>
                      <a:r>
                        <a:rPr kumimoji="0" lang="en-US" altLang="en-US" sz="1050" b="0" i="0" u="none" strike="noStrike" cap="none" normalizeH="0" baseline="0">
                          <a:ln>
                            <a:noFill/>
                          </a:ln>
                          <a:solidFill>
                            <a:schemeClr val="tx1"/>
                          </a:solidFill>
                          <a:effectLst/>
                          <a:latin typeface="Arial" charset="0"/>
                          <a:ea typeface="MS PGothic" charset="-128"/>
                        </a:rPr>
                        <a:t>)</a:t>
                      </a:r>
                      <a:endParaRPr kumimoji="0" lang="en-US" altLang="en-US" sz="1050" b="0" i="0" u="none" strike="noStrike" cap="none" normalizeH="0" baseline="0" dirty="0">
                        <a:ln>
                          <a:noFill/>
                        </a:ln>
                        <a:solidFill>
                          <a:schemeClr val="tx1"/>
                        </a:solidFill>
                        <a:effectLst/>
                        <a:latin typeface="Arial" charset="0"/>
                        <a:ea typeface="MS PGothic" charset="-128"/>
                      </a:endParaRP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$110K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7102">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1" u="none" strike="noStrike" cap="none" normalizeH="0" baseline="0" dirty="0">
                          <a:ln>
                            <a:noFill/>
                          </a:ln>
                          <a:solidFill>
                            <a:schemeClr val="tx1"/>
                          </a:solidFill>
                          <a:effectLst/>
                          <a:latin typeface="Arial" charset="0"/>
                          <a:ea typeface="MS PGothic" charset="-128"/>
                        </a:rPr>
                        <a:t>Total List Price</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$603K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 name="Group 71">
            <a:extLst>
              <a:ext uri="{FF2B5EF4-FFF2-40B4-BE49-F238E27FC236}">
                <a16:creationId xmlns:a16="http://schemas.microsoft.com/office/drawing/2014/main" id="{DFC45FB1-7220-AC4A-AA50-02BF3D3A7388}"/>
              </a:ext>
            </a:extLst>
          </p:cNvPr>
          <p:cNvGraphicFramePr>
            <a:graphicFrameLocks noGrp="1"/>
          </p:cNvGraphicFramePr>
          <p:nvPr>
            <p:extLst>
              <p:ext uri="{D42A27DB-BD31-4B8C-83A1-F6EECF244321}">
                <p14:modId xmlns:p14="http://schemas.microsoft.com/office/powerpoint/2010/main" val="1977191897"/>
              </p:ext>
            </p:extLst>
          </p:nvPr>
        </p:nvGraphicFramePr>
        <p:xfrm>
          <a:off x="1393442" y="1932317"/>
          <a:ext cx="2680619" cy="1268736"/>
        </p:xfrm>
        <a:graphic>
          <a:graphicData uri="http://schemas.openxmlformats.org/drawingml/2006/table">
            <a:tbl>
              <a:tblPr/>
              <a:tblGrid>
                <a:gridCol w="2021591">
                  <a:extLst>
                    <a:ext uri="{9D8B030D-6E8A-4147-A177-3AD203B41FA5}">
                      <a16:colId xmlns:a16="http://schemas.microsoft.com/office/drawing/2014/main" val="20000"/>
                    </a:ext>
                  </a:extLst>
                </a:gridCol>
                <a:gridCol w="659028">
                  <a:extLst>
                    <a:ext uri="{9D8B030D-6E8A-4147-A177-3AD203B41FA5}">
                      <a16:colId xmlns:a16="http://schemas.microsoft.com/office/drawing/2014/main" val="20001"/>
                    </a:ext>
                  </a:extLst>
                </a:gridCol>
              </a:tblGrid>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endParaRPr kumimoji="0" lang="en-US" altLang="en-US" sz="1050" b="0" i="0" u="none" strike="noStrike" cap="none" normalizeH="0" baseline="0" dirty="0">
                        <a:ln>
                          <a:noFill/>
                        </a:ln>
                        <a:solidFill>
                          <a:schemeClr val="tx1"/>
                        </a:solidFill>
                        <a:effectLst/>
                        <a:latin typeface="Arial" charset="0"/>
                        <a:ea typeface="MS PGothic" charset="-128"/>
                      </a:endParaRP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1" i="0" u="none" strike="noStrike" cap="none" normalizeH="0" baseline="0" dirty="0">
                          <a:ln>
                            <a:noFill/>
                          </a:ln>
                          <a:solidFill>
                            <a:schemeClr val="tx1"/>
                          </a:solidFill>
                          <a:effectLst/>
                          <a:latin typeface="Arial" charset="0"/>
                          <a:ea typeface="MS PGothic" charset="-128"/>
                        </a:rPr>
                        <a:t>$US List</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Hardware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Software License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     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HW Maint.(3yr 24x7) List</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$373K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SW Maint. List (3yr 24x7 </a:t>
                      </a:r>
                      <a:r>
                        <a:rPr kumimoji="0" lang="en-US" altLang="en-US" sz="1050" b="0" i="1" u="none" strike="noStrike" cap="none" normalizeH="0" baseline="0" dirty="0">
                          <a:ln>
                            <a:noFill/>
                          </a:ln>
                          <a:solidFill>
                            <a:srgbClr val="FF0000"/>
                          </a:solidFill>
                          <a:effectLst/>
                          <a:latin typeface="Arial" charset="0"/>
                          <a:ea typeface="MS PGothic" charset="-128"/>
                        </a:rPr>
                        <a:t>Large</a:t>
                      </a:r>
                      <a:r>
                        <a:rPr kumimoji="0" lang="en-US" altLang="en-US" sz="1050" b="0" i="0" u="none" strike="noStrike" cap="none" normalizeH="0" baseline="0" dirty="0">
                          <a:ln>
                            <a:noFill/>
                          </a:ln>
                          <a:solidFill>
                            <a:schemeClr val="tx1"/>
                          </a:solidFill>
                          <a:effectLst/>
                          <a:latin typeface="Arial" charset="0"/>
                          <a:ea typeface="MS PGothic" charset="-128"/>
                        </a:rPr>
                        <a:t>) </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$567K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5117">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l"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1" u="none" strike="noStrike" cap="none" normalizeH="0" baseline="0" dirty="0">
                          <a:ln>
                            <a:noFill/>
                          </a:ln>
                          <a:solidFill>
                            <a:schemeClr val="tx1"/>
                          </a:solidFill>
                          <a:effectLst/>
                          <a:latin typeface="Arial" charset="0"/>
                          <a:ea typeface="MS PGothic" charset="-128"/>
                        </a:rPr>
                        <a:t>Total List Price</a:t>
                      </a:r>
                    </a:p>
                  </a:txBody>
                  <a:tcPr marL="51435" marR="51435"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5280"/>
                        </a:buClr>
                        <a:buFont typeface="Arial" charset="0"/>
                        <a:defRPr b="1">
                          <a:solidFill>
                            <a:srgbClr val="005280"/>
                          </a:solidFill>
                          <a:latin typeface="Arial" charset="0"/>
                        </a:defRPr>
                      </a:lvl1pPr>
                      <a:lvl2pPr marL="742950" indent="-285750">
                        <a:spcBef>
                          <a:spcPct val="20000"/>
                        </a:spcBef>
                        <a:buFont typeface="Arial" charset="0"/>
                        <a:defRPr sz="1600">
                          <a:solidFill>
                            <a:srgbClr val="606060"/>
                          </a:solidFill>
                          <a:latin typeface="Arial" charset="0"/>
                        </a:defRPr>
                      </a:lvl2pPr>
                      <a:lvl3pPr marL="1143000" indent="-228600">
                        <a:spcBef>
                          <a:spcPct val="20000"/>
                        </a:spcBef>
                        <a:buFont typeface="Wingdings" charset="2"/>
                        <a:defRPr sz="1400">
                          <a:solidFill>
                            <a:srgbClr val="606060"/>
                          </a:solidFill>
                          <a:latin typeface="Arial" charset="0"/>
                        </a:defRPr>
                      </a:lvl3pPr>
                      <a:lvl4pPr marL="1600200" indent="-228600">
                        <a:spcBef>
                          <a:spcPct val="20000"/>
                        </a:spcBef>
                        <a:defRPr sz="1400">
                          <a:solidFill>
                            <a:srgbClr val="606060"/>
                          </a:solidFill>
                          <a:latin typeface="Arial" charset="0"/>
                        </a:defRPr>
                      </a:lvl4pPr>
                      <a:lvl5pPr marL="2057400" indent="-228600">
                        <a:spcBef>
                          <a:spcPct val="20000"/>
                        </a:spcBef>
                        <a:defRPr sz="1400">
                          <a:solidFill>
                            <a:srgbClr val="606060"/>
                          </a:solidFill>
                          <a:latin typeface="Arial" charset="0"/>
                        </a:defRPr>
                      </a:lvl5pPr>
                      <a:lvl6pPr marL="2514600" indent="-228600" eaLnBrk="0" fontAlgn="base" hangingPunct="0">
                        <a:spcBef>
                          <a:spcPct val="20000"/>
                        </a:spcBef>
                        <a:spcAft>
                          <a:spcPct val="0"/>
                        </a:spcAft>
                        <a:defRPr sz="1400">
                          <a:solidFill>
                            <a:srgbClr val="606060"/>
                          </a:solidFill>
                          <a:latin typeface="Arial" charset="0"/>
                        </a:defRPr>
                      </a:lvl6pPr>
                      <a:lvl7pPr marL="2971800" indent="-228600" eaLnBrk="0" fontAlgn="base" hangingPunct="0">
                        <a:spcBef>
                          <a:spcPct val="20000"/>
                        </a:spcBef>
                        <a:spcAft>
                          <a:spcPct val="0"/>
                        </a:spcAft>
                        <a:defRPr sz="1400">
                          <a:solidFill>
                            <a:srgbClr val="606060"/>
                          </a:solidFill>
                          <a:latin typeface="Arial" charset="0"/>
                        </a:defRPr>
                      </a:lvl7pPr>
                      <a:lvl8pPr marL="3429000" indent="-228600" eaLnBrk="0" fontAlgn="base" hangingPunct="0">
                        <a:spcBef>
                          <a:spcPct val="20000"/>
                        </a:spcBef>
                        <a:spcAft>
                          <a:spcPct val="0"/>
                        </a:spcAft>
                        <a:defRPr sz="1400">
                          <a:solidFill>
                            <a:srgbClr val="606060"/>
                          </a:solidFill>
                          <a:latin typeface="Arial" charset="0"/>
                        </a:defRPr>
                      </a:lvl8pPr>
                      <a:lvl9pPr marL="3886200" indent="-228600" eaLnBrk="0" fontAlgn="base" hangingPunct="0">
                        <a:spcBef>
                          <a:spcPct val="20000"/>
                        </a:spcBef>
                        <a:spcAft>
                          <a:spcPct val="0"/>
                        </a:spcAft>
                        <a:defRPr sz="1400">
                          <a:solidFill>
                            <a:srgbClr val="606060"/>
                          </a:solidFill>
                          <a:latin typeface="Arial" charset="0"/>
                        </a:defRPr>
                      </a:lvl9pPr>
                    </a:lstStyle>
                    <a:p>
                      <a:pPr marL="0" marR="0" lvl="0" indent="0" algn="ctr" defTabSz="914400" rtl="0" eaLnBrk="1" fontAlgn="base" latinLnBrk="0" hangingPunct="1">
                        <a:lnSpc>
                          <a:spcPct val="100000"/>
                        </a:lnSpc>
                        <a:spcBef>
                          <a:spcPct val="50000"/>
                        </a:spcBef>
                        <a:spcAft>
                          <a:spcPct val="50000"/>
                        </a:spcAft>
                        <a:buClr>
                          <a:srgbClr val="00477A"/>
                        </a:buClr>
                        <a:buSzTx/>
                        <a:buFont typeface="Wingdings" charset="2"/>
                        <a:buNone/>
                        <a:tabLst/>
                      </a:pPr>
                      <a:r>
                        <a:rPr kumimoji="0" lang="en-US" altLang="en-US" sz="1050" b="0" i="0" u="none" strike="noStrike" cap="none" normalizeH="0" baseline="0" dirty="0">
                          <a:ln>
                            <a:noFill/>
                          </a:ln>
                          <a:solidFill>
                            <a:schemeClr val="tx1"/>
                          </a:solidFill>
                          <a:effectLst/>
                          <a:latin typeface="Arial" charset="0"/>
                          <a:ea typeface="MS PGothic" charset="-128"/>
                        </a:rPr>
                        <a:t>$940K</a:t>
                      </a:r>
                    </a:p>
                  </a:txBody>
                  <a:tcPr marL="51435" marR="51435"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 name="Left Arrow 12">
            <a:extLst>
              <a:ext uri="{FF2B5EF4-FFF2-40B4-BE49-F238E27FC236}">
                <a16:creationId xmlns:a16="http://schemas.microsoft.com/office/drawing/2014/main" id="{F3300664-7C36-7C4D-96DC-53CEBD578CC0}"/>
              </a:ext>
            </a:extLst>
          </p:cNvPr>
          <p:cNvSpPr>
            <a:spLocks noChangeArrowheads="1"/>
          </p:cNvSpPr>
          <p:nvPr/>
        </p:nvSpPr>
        <p:spPr bwMode="auto">
          <a:xfrm flipH="1">
            <a:off x="3834230" y="724495"/>
            <a:ext cx="1445578" cy="850298"/>
          </a:xfrm>
          <a:prstGeom prst="leftArrow">
            <a:avLst>
              <a:gd name="adj1" fmla="val 50000"/>
              <a:gd name="adj2" fmla="val 49927"/>
            </a:avLst>
          </a:prstGeom>
          <a:solidFill>
            <a:schemeClr val="accent1">
              <a:lumMod val="20000"/>
              <a:lumOff val="80000"/>
            </a:schemeClr>
          </a:solidFill>
          <a:ln w="9525">
            <a:solidFill>
              <a:schemeClr val="tx1"/>
            </a:solidFill>
            <a:miter lim="800000"/>
            <a:headEnd/>
            <a:tailEnd/>
          </a:ln>
          <a:effectLst>
            <a:outerShdw blurRad="40000" dist="23000" dir="5400000" rotWithShape="0">
              <a:srgbClr val="000000">
                <a:alpha val="34999"/>
              </a:srgb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90"/>
                </a:solidFill>
                <a:effectLst>
                  <a:outerShdw blurRad="50800" dist="38100" dir="2700000" algn="tl" rotWithShape="0">
                    <a:srgbClr val="000000">
                      <a:alpha val="43000"/>
                    </a:srgbClr>
                  </a:outerShdw>
                </a:effectLst>
                <a:uLnTx/>
                <a:uFillTx/>
                <a:latin typeface="Arial Regular"/>
                <a:ea typeface="+mn-ea"/>
                <a:cs typeface="+mn-cs"/>
              </a:rPr>
              <a:t>Move to POWER9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90"/>
                </a:solidFill>
                <a:effectLst>
                  <a:outerShdw blurRad="50800" dist="38100" dir="2700000" algn="tl" rotWithShape="0">
                    <a:srgbClr val="000000">
                      <a:alpha val="43000"/>
                    </a:srgbClr>
                  </a:outerShdw>
                </a:effectLst>
                <a:uLnTx/>
                <a:uFillTx/>
                <a:latin typeface="Arial Regular"/>
                <a:ea typeface="+mn-ea"/>
                <a:cs typeface="+mn-cs"/>
              </a:rPr>
              <a:t>and SAVE</a:t>
            </a:r>
          </a:p>
        </p:txBody>
      </p:sp>
      <p:sp>
        <p:nvSpPr>
          <p:cNvPr id="17" name="Oval 94">
            <a:extLst>
              <a:ext uri="{FF2B5EF4-FFF2-40B4-BE49-F238E27FC236}">
                <a16:creationId xmlns:a16="http://schemas.microsoft.com/office/drawing/2014/main" id="{00ADD29E-AC91-7C4C-B1A0-0836EB5B9F38}"/>
              </a:ext>
            </a:extLst>
          </p:cNvPr>
          <p:cNvSpPr>
            <a:spLocks noChangeArrowheads="1"/>
          </p:cNvSpPr>
          <p:nvPr/>
        </p:nvSpPr>
        <p:spPr bwMode="auto">
          <a:xfrm>
            <a:off x="3346908" y="2905075"/>
            <a:ext cx="830826" cy="404493"/>
          </a:xfrm>
          <a:prstGeom prst="ellipse">
            <a:avLst/>
          </a:prstGeom>
          <a:noFill/>
          <a:ln w="25400">
            <a:solidFill>
              <a:srgbClr val="FF0000"/>
            </a:solidFill>
            <a:round/>
            <a:headEnd/>
            <a:tailEnd/>
          </a:ln>
          <a:effectLst>
            <a:prstShdw prst="shdw17" dist="17961" dir="2700000">
              <a:schemeClr val="accent1">
                <a:gamma/>
                <a:shade val="60000"/>
                <a:invGamma/>
                <a:alpha val="74998"/>
              </a:schemeClr>
            </a:prstShdw>
          </a:effectLst>
          <a:extLst>
            <a:ext uri="{909E8E84-426E-40dd-AFC4-6F175D3DCCD1}"/>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charset="0"/>
              <a:ea typeface="+mn-ea"/>
              <a:cs typeface="+mn-cs"/>
            </a:endParaRPr>
          </a:p>
        </p:txBody>
      </p:sp>
      <p:sp>
        <p:nvSpPr>
          <p:cNvPr id="18" name="TextBox 14">
            <a:extLst>
              <a:ext uri="{FF2B5EF4-FFF2-40B4-BE49-F238E27FC236}">
                <a16:creationId xmlns:a16="http://schemas.microsoft.com/office/drawing/2014/main" id="{776C8BF4-216B-FA48-9250-699307860A02}"/>
              </a:ext>
            </a:extLst>
          </p:cNvPr>
          <p:cNvSpPr txBox="1">
            <a:spLocks noChangeArrowheads="1"/>
          </p:cNvSpPr>
          <p:nvPr/>
        </p:nvSpPr>
        <p:spPr bwMode="auto">
          <a:xfrm>
            <a:off x="4937335" y="3201053"/>
            <a:ext cx="2698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marR="0" lvl="0" indent="-114300" algn="l" defTabSz="685800" rtl="0" eaLnBrk="1" fontAlgn="auto" latinLnBrk="0" hangingPunct="1">
              <a:lnSpc>
                <a:spcPct val="100000"/>
              </a:lnSpc>
              <a:spcBef>
                <a:spcPts val="0"/>
              </a:spcBef>
              <a:spcAft>
                <a:spcPts val="0"/>
              </a:spcAft>
              <a:buClrTx/>
              <a:buSzTx/>
              <a:buFontTx/>
              <a:buNone/>
              <a:defRPr/>
            </a:pPr>
            <a:r>
              <a:rPr kumimoji="0" lang="en-US" altLang="en-US" sz="600" b="0" i="1" u="none" strike="noStrike" kern="1200" cap="none" spc="0" normalizeH="0" baseline="0" noProof="0" dirty="0">
                <a:ln>
                  <a:noFill/>
                </a:ln>
                <a:solidFill>
                  <a:srgbClr val="000000"/>
                </a:solidFill>
                <a:effectLst/>
                <a:uLnTx/>
                <a:uFillTx/>
                <a:latin typeface="Calibri" charset="0"/>
                <a:ea typeface="+mn-ea"/>
                <a:cs typeface="+mn-cs"/>
              </a:rPr>
              <a:t>**Configuration includes 3 x PCIe3 16Gb 2-port </a:t>
            </a:r>
            <a:r>
              <a:rPr kumimoji="0" lang="en-US" altLang="en-US" sz="600" b="0" i="1" u="none" strike="noStrike" kern="1200" cap="none" spc="0" normalizeH="0" baseline="0" noProof="0" dirty="0" err="1">
                <a:ln>
                  <a:noFill/>
                </a:ln>
                <a:solidFill>
                  <a:srgbClr val="000000"/>
                </a:solidFill>
                <a:effectLst/>
                <a:uLnTx/>
                <a:uFillTx/>
                <a:latin typeface="Calibri" charset="0"/>
                <a:ea typeface="+mn-ea"/>
                <a:cs typeface="+mn-cs"/>
              </a:rPr>
              <a:t>Fibre</a:t>
            </a:r>
            <a:r>
              <a:rPr kumimoji="0" lang="en-US" altLang="en-US" sz="600" b="0" i="1" u="none" strike="noStrike" kern="1200" cap="none" spc="0" normalizeH="0" baseline="0" noProof="0" dirty="0">
                <a:ln>
                  <a:noFill/>
                </a:ln>
                <a:solidFill>
                  <a:srgbClr val="000000"/>
                </a:solidFill>
                <a:effectLst/>
                <a:uLnTx/>
                <a:uFillTx/>
                <a:latin typeface="Calibri" charset="0"/>
                <a:ea typeface="+mn-ea"/>
                <a:cs typeface="+mn-cs"/>
              </a:rPr>
              <a:t> Adapters, 3 x PCIe3 4-port 10Gb FCOE Ethernet Adapters, 12 x </a:t>
            </a:r>
            <a:r>
              <a:rPr lang="en-US" altLang="en-US" sz="600" i="1" dirty="0">
                <a:solidFill>
                  <a:srgbClr val="000000"/>
                </a:solidFill>
                <a:latin typeface="Calibri" charset="0"/>
              </a:rPr>
              <a:t>128</a:t>
            </a:r>
            <a:r>
              <a:rPr kumimoji="0" lang="en-US" altLang="en-US" sz="600" b="0" i="1" u="none" strike="noStrike" kern="1200" cap="none" spc="0" normalizeH="0" baseline="0" noProof="0" dirty="0">
                <a:ln>
                  <a:noFill/>
                </a:ln>
                <a:solidFill>
                  <a:srgbClr val="000000"/>
                </a:solidFill>
                <a:effectLst/>
                <a:uLnTx/>
                <a:uFillTx/>
                <a:latin typeface="Calibri" charset="0"/>
                <a:ea typeface="+mn-ea"/>
                <a:cs typeface="+mn-cs"/>
              </a:rPr>
              <a:t>GB CDIMMs, SAN Boot</a:t>
            </a:r>
          </a:p>
        </p:txBody>
      </p:sp>
      <p:sp>
        <p:nvSpPr>
          <p:cNvPr id="20" name="TextBox 19">
            <a:extLst>
              <a:ext uri="{FF2B5EF4-FFF2-40B4-BE49-F238E27FC236}">
                <a16:creationId xmlns:a16="http://schemas.microsoft.com/office/drawing/2014/main" id="{3EFD52E4-6C69-C346-AB34-2A8D7A1391E4}"/>
              </a:ext>
            </a:extLst>
          </p:cNvPr>
          <p:cNvSpPr txBox="1"/>
          <p:nvPr/>
        </p:nvSpPr>
        <p:spPr>
          <a:xfrm>
            <a:off x="1636444" y="3201053"/>
            <a:ext cx="1979300" cy="18466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30000" noProof="0" dirty="0">
                <a:ln>
                  <a:noFill/>
                </a:ln>
                <a:solidFill>
                  <a:srgbClr val="000000"/>
                </a:solidFill>
                <a:effectLst/>
                <a:uLnTx/>
                <a:uFillTx/>
                <a:latin typeface="Calibri" charset="0"/>
                <a:ea typeface="+mn-ea"/>
                <a:cs typeface="+mn-cs"/>
              </a:rPr>
              <a:t>1</a:t>
            </a:r>
            <a:r>
              <a:rPr kumimoji="0" lang="en-US" sz="600" b="0" i="1" u="none" strike="noStrike" kern="1200" cap="none" spc="0" normalizeH="0" baseline="0" noProof="0" dirty="0">
                <a:ln>
                  <a:noFill/>
                </a:ln>
                <a:solidFill>
                  <a:srgbClr val="000000"/>
                </a:solidFill>
                <a:effectLst/>
                <a:uLnTx/>
                <a:uFillTx/>
                <a:latin typeface="Calibri" charset="0"/>
                <a:ea typeface="+mn-ea"/>
                <a:cs typeface="+mn-cs"/>
              </a:rPr>
              <a:t>AIX Enterprise Edition, PowerVM Enterprise Edition</a:t>
            </a:r>
          </a:p>
        </p:txBody>
      </p:sp>
      <p:sp>
        <p:nvSpPr>
          <p:cNvPr id="32" name="Rectangle 31">
            <a:extLst>
              <a:ext uri="{FF2B5EF4-FFF2-40B4-BE49-F238E27FC236}">
                <a16:creationId xmlns:a16="http://schemas.microsoft.com/office/drawing/2014/main" id="{CE027457-768E-7545-9583-D61BB1C9EFF0}"/>
              </a:ext>
            </a:extLst>
          </p:cNvPr>
          <p:cNvSpPr/>
          <p:nvPr/>
        </p:nvSpPr>
        <p:spPr>
          <a:xfrm>
            <a:off x="1470811" y="1687243"/>
            <a:ext cx="688010" cy="215444"/>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800" b="0" i="1" u="none" strike="noStrike" kern="1200" cap="none" spc="0" normalizeH="0" baseline="0" noProof="0" dirty="0">
                <a:ln>
                  <a:noFill/>
                </a:ln>
                <a:solidFill>
                  <a:srgbClr val="000000"/>
                </a:solidFill>
                <a:effectLst/>
                <a:uLnTx/>
                <a:uFillTx/>
                <a:latin typeface="Calibri" charset="0"/>
                <a:ea typeface="+mn-ea"/>
                <a:cs typeface="+mn-cs"/>
              </a:rPr>
              <a:t>(9179-MHC)</a:t>
            </a:r>
          </a:p>
        </p:txBody>
      </p:sp>
      <p:sp>
        <p:nvSpPr>
          <p:cNvPr id="33" name="Oval 94">
            <a:extLst>
              <a:ext uri="{FF2B5EF4-FFF2-40B4-BE49-F238E27FC236}">
                <a16:creationId xmlns:a16="http://schemas.microsoft.com/office/drawing/2014/main" id="{8A192558-38E6-BF49-9EBF-7466FCA67109}"/>
              </a:ext>
            </a:extLst>
          </p:cNvPr>
          <p:cNvSpPr>
            <a:spLocks noChangeArrowheads="1"/>
          </p:cNvSpPr>
          <p:nvPr/>
        </p:nvSpPr>
        <p:spPr bwMode="auto">
          <a:xfrm>
            <a:off x="7295361" y="2897377"/>
            <a:ext cx="821622" cy="404493"/>
          </a:xfrm>
          <a:prstGeom prst="ellipse">
            <a:avLst/>
          </a:prstGeom>
          <a:noFill/>
          <a:ln w="25400">
            <a:solidFill>
              <a:srgbClr val="008000"/>
            </a:solidFill>
            <a:round/>
            <a:headEnd/>
            <a:tailEnd/>
          </a:ln>
          <a:effectLst>
            <a:prstShdw prst="shdw17" dist="17961" dir="2700000">
              <a:schemeClr val="accent1">
                <a:gamma/>
                <a:shade val="60000"/>
                <a:invGamma/>
                <a:alpha val="74998"/>
              </a:schemeClr>
            </a:prstShdw>
          </a:effectLst>
          <a:extLst>
            <a:ext uri="{909E8E84-426E-40dd-AFC4-6F175D3DCCD1}"/>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3D38978B-0BD1-BA43-9584-40702E3DDA50}"/>
              </a:ext>
            </a:extLst>
          </p:cNvPr>
          <p:cNvSpPr/>
          <p:nvPr/>
        </p:nvSpPr>
        <p:spPr>
          <a:xfrm>
            <a:off x="177801" y="141942"/>
            <a:ext cx="7662675" cy="4616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rial Regular"/>
                <a:ea typeface="+mn-ea"/>
                <a:cs typeface="+mn-cs"/>
              </a:rPr>
              <a:t>Migrate to POWER9 and save over </a:t>
            </a:r>
            <a:r>
              <a:rPr lang="en-US" sz="2400" dirty="0">
                <a:latin typeface="Arial Regular"/>
              </a:rPr>
              <a:t>35</a:t>
            </a:r>
            <a:r>
              <a:rPr kumimoji="0" lang="en-US" sz="2400" u="none" strike="noStrike" kern="1200" cap="none" spc="0" normalizeH="0" baseline="0" noProof="0" dirty="0">
                <a:ln>
                  <a:noFill/>
                </a:ln>
                <a:effectLst/>
                <a:uLnTx/>
                <a:uFillTx/>
                <a:latin typeface="Arial Regular"/>
                <a:ea typeface="+mn-ea"/>
                <a:cs typeface="+mn-cs"/>
              </a:rPr>
              <a:t>% within 3 years</a:t>
            </a:r>
          </a:p>
        </p:txBody>
      </p:sp>
      <p:sp>
        <p:nvSpPr>
          <p:cNvPr id="38" name="TextBox 37">
            <a:extLst>
              <a:ext uri="{FF2B5EF4-FFF2-40B4-BE49-F238E27FC236}">
                <a16:creationId xmlns:a16="http://schemas.microsoft.com/office/drawing/2014/main" id="{CEEE534A-FC8B-5241-B17E-87C2BE4D4F1B}"/>
              </a:ext>
            </a:extLst>
          </p:cNvPr>
          <p:cNvSpPr txBox="1"/>
          <p:nvPr/>
        </p:nvSpPr>
        <p:spPr>
          <a:xfrm>
            <a:off x="0" y="3503864"/>
            <a:ext cx="9144000" cy="1446550"/>
          </a:xfrm>
          <a:prstGeom prst="rect">
            <a:avLst/>
          </a:prstGeom>
          <a:solidFill>
            <a:schemeClr val="tx1"/>
          </a:solidFill>
          <a:ln>
            <a:solidFill>
              <a:schemeClr val="tx1"/>
            </a:solidFill>
          </a:ln>
        </p:spPr>
        <p:txBody>
          <a:bodyPr wrap="square" rtlCol="0">
            <a:spAutoFit/>
          </a:bodyPr>
          <a:lstStyle/>
          <a:p>
            <a:pPr marR="0" lvl="0" algn="ctr" defTabSz="685800" rtl="0" eaLnBrk="1" fontAlgn="auto" latinLnBrk="0" hangingPunct="1">
              <a:lnSpc>
                <a:spcPct val="100000"/>
              </a:lnSpc>
              <a:spcBef>
                <a:spcPts val="0"/>
              </a:spcBef>
              <a:spcAft>
                <a:spcPts val="0"/>
              </a:spcAft>
              <a:buClr>
                <a:schemeClr val="tx1"/>
              </a:buClr>
              <a:buSzTx/>
              <a:tabLst/>
              <a:defRPr/>
            </a:pPr>
            <a:endParaRPr kumimoji="0" lang="en-US" sz="700" b="1" u="none" strike="noStrike" kern="1200" cap="none" spc="0" normalizeH="0" baseline="0" noProof="0" dirty="0">
              <a:ln>
                <a:noFill/>
              </a:ln>
              <a:solidFill>
                <a:schemeClr val="bg2"/>
              </a:solidFill>
              <a:effectLst/>
              <a:uLnTx/>
              <a:uFillTx/>
              <a:latin typeface="Arial Regular"/>
              <a:ea typeface="+mn-ea"/>
              <a:cs typeface="+mn-cs"/>
            </a:endParaRPr>
          </a:p>
          <a:p>
            <a:pPr marR="0" lvl="0" algn="ctr" defTabSz="685800" rtl="0" eaLnBrk="1" fontAlgn="auto" latinLnBrk="0" hangingPunct="1">
              <a:lnSpc>
                <a:spcPct val="100000"/>
              </a:lnSpc>
              <a:spcBef>
                <a:spcPts val="0"/>
              </a:spcBef>
              <a:spcAft>
                <a:spcPts val="0"/>
              </a:spcAft>
              <a:buClr>
                <a:schemeClr val="tx1"/>
              </a:buClr>
              <a:buSzTx/>
              <a:tabLst/>
              <a:defRPr/>
            </a:pPr>
            <a:r>
              <a:rPr kumimoji="0" lang="en-US" sz="1000" b="1" u="none" strike="noStrike" kern="1200" cap="none" spc="0" normalizeH="0" baseline="0" noProof="0" dirty="0">
                <a:ln>
                  <a:noFill/>
                </a:ln>
                <a:solidFill>
                  <a:schemeClr val="bg2"/>
                </a:solidFill>
                <a:effectLst/>
                <a:uLnTx/>
                <a:uFillTx/>
                <a:latin typeface="Arial Regular"/>
                <a:ea typeface="+mn-ea"/>
                <a:cs typeface="+mn-cs"/>
              </a:rPr>
              <a:t>KEY BENEFITS</a:t>
            </a: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r>
              <a:rPr kumimoji="0" lang="en-US" sz="1000" u="none" strike="noStrike" kern="1200" cap="none" spc="0" normalizeH="0" baseline="0" noProof="0" dirty="0">
                <a:ln>
                  <a:noFill/>
                </a:ln>
                <a:solidFill>
                  <a:schemeClr val="bg2"/>
                </a:solidFill>
                <a:effectLst/>
                <a:uLnTx/>
                <a:uFillTx/>
                <a:latin typeface="Arial Regular"/>
                <a:ea typeface="+mn-ea"/>
                <a:cs typeface="+mn-cs"/>
              </a:rPr>
              <a:t>Consolidate to single node (reduce data center footprint, lower energy costs)</a:t>
            </a: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endParaRPr kumimoji="0" lang="en-US" sz="200" u="none" strike="noStrike" kern="1200" cap="none" spc="0" normalizeH="0" baseline="0" noProof="0" dirty="0">
              <a:ln>
                <a:noFill/>
              </a:ln>
              <a:solidFill>
                <a:schemeClr val="bg2"/>
              </a:solidFill>
              <a:effectLst/>
              <a:uLnTx/>
              <a:uFillTx/>
              <a:latin typeface="Arial Regular"/>
              <a:ea typeface="+mn-ea"/>
              <a:cs typeface="+mn-cs"/>
            </a:endParaRP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r>
              <a:rPr kumimoji="0" lang="en-US" sz="1000" u="none" strike="noStrike" kern="1200" cap="none" spc="0" normalizeH="0" baseline="0" noProof="0" dirty="0">
                <a:ln>
                  <a:noFill/>
                </a:ln>
                <a:solidFill>
                  <a:schemeClr val="bg2"/>
                </a:solidFill>
                <a:effectLst/>
                <a:uLnTx/>
                <a:uFillTx/>
                <a:latin typeface="Arial Regular"/>
                <a:ea typeface="+mn-ea"/>
                <a:cs typeface="+mn-cs"/>
              </a:rPr>
              <a:t>Nearly 3X performance per core</a:t>
            </a: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endParaRPr kumimoji="0" lang="en-US" sz="200" u="none" strike="noStrike" kern="1200" cap="none" spc="0" normalizeH="0" baseline="0" noProof="0" dirty="0">
              <a:ln>
                <a:noFill/>
              </a:ln>
              <a:solidFill>
                <a:schemeClr val="bg2"/>
              </a:solidFill>
              <a:effectLst/>
              <a:uLnTx/>
              <a:uFillTx/>
              <a:latin typeface="Arial Regular"/>
              <a:ea typeface="+mn-ea"/>
              <a:cs typeface="+mn-cs"/>
            </a:endParaRPr>
          </a:p>
          <a:p>
            <a:pPr marL="174625" lvl="0" indent="-174625" algn="ctr">
              <a:buClr>
                <a:schemeClr val="tx1"/>
              </a:buClr>
              <a:buFont typeface="Wingdings" pitchFamily="2" charset="2"/>
              <a:buChar char="ü"/>
              <a:defRPr/>
            </a:pPr>
            <a:r>
              <a:rPr lang="en-US" sz="1000" dirty="0">
                <a:solidFill>
                  <a:schemeClr val="bg2"/>
                </a:solidFill>
                <a:latin typeface="Arial Regular"/>
              </a:rPr>
              <a:t>Save on SW licensing &amp; maintenance by delivering equivalent performance with 1/3 of the cores and a lower tier</a:t>
            </a:r>
          </a:p>
          <a:p>
            <a:pPr marL="174625" lvl="0" indent="-174625" algn="ctr">
              <a:buClr>
                <a:schemeClr val="tx1"/>
              </a:buClr>
              <a:buFont typeface="Wingdings" pitchFamily="2" charset="2"/>
              <a:buChar char="ü"/>
              <a:defRPr/>
            </a:pPr>
            <a:endParaRPr lang="en-US" sz="200" dirty="0">
              <a:solidFill>
                <a:schemeClr val="bg2"/>
              </a:solidFill>
              <a:latin typeface="Arial Regular"/>
            </a:endParaRPr>
          </a:p>
          <a:p>
            <a:pPr marL="174625" lvl="0" indent="-174625" algn="ctr">
              <a:buClr>
                <a:schemeClr val="tx1"/>
              </a:buClr>
              <a:buFont typeface="Wingdings" pitchFamily="2" charset="2"/>
              <a:buChar char="ü"/>
              <a:defRPr/>
            </a:pPr>
            <a:r>
              <a:rPr lang="en-US" sz="1000" dirty="0">
                <a:solidFill>
                  <a:schemeClr val="bg2"/>
                </a:solidFill>
                <a:latin typeface="Arial Regular"/>
              </a:rPr>
              <a:t>Provide innovation for private cloud deployment</a:t>
            </a:r>
          </a:p>
          <a:p>
            <a:pPr marL="174625" lvl="0" indent="-174625" algn="ctr">
              <a:buClr>
                <a:schemeClr val="tx1"/>
              </a:buClr>
              <a:buFont typeface="Wingdings" pitchFamily="2" charset="2"/>
              <a:buChar char="ü"/>
              <a:defRPr/>
            </a:pPr>
            <a:endParaRPr lang="en-US" sz="200" dirty="0">
              <a:solidFill>
                <a:schemeClr val="bg2"/>
              </a:solidFill>
              <a:latin typeface="Arial Regular"/>
            </a:endParaRPr>
          </a:p>
          <a:p>
            <a:pPr marL="174625" marR="0" lvl="0" indent="-174625" algn="ctr" defTabSz="685800" rtl="0" eaLnBrk="1" fontAlgn="auto" latinLnBrk="0" hangingPunct="1">
              <a:lnSpc>
                <a:spcPct val="100000"/>
              </a:lnSpc>
              <a:spcBef>
                <a:spcPts val="0"/>
              </a:spcBef>
              <a:spcAft>
                <a:spcPts val="0"/>
              </a:spcAft>
              <a:buClr>
                <a:schemeClr val="tx1"/>
              </a:buClr>
              <a:buSzTx/>
              <a:buFont typeface="Wingdings" pitchFamily="2" charset="2"/>
              <a:buChar char="ü"/>
              <a:tabLst/>
              <a:defRPr/>
            </a:pPr>
            <a:r>
              <a:rPr lang="en-US" sz="1000" dirty="0">
                <a:solidFill>
                  <a:schemeClr val="bg2"/>
                </a:solidFill>
                <a:latin typeface="Arial Regular"/>
              </a:rPr>
              <a:t>Enhanced security &amp; RAS</a:t>
            </a:r>
            <a:endParaRPr kumimoji="0" lang="en-US" sz="1000" u="none" strike="noStrike" kern="1200" cap="none" spc="0" normalizeH="0" baseline="0" noProof="0" dirty="0">
              <a:ln>
                <a:noFill/>
              </a:ln>
              <a:solidFill>
                <a:schemeClr val="bg2"/>
              </a:solidFill>
              <a:effectLst/>
              <a:uLnTx/>
              <a:uFillTx/>
              <a:latin typeface="Arial Regular"/>
              <a:ea typeface="+mn-ea"/>
              <a:cs typeface="+mn-cs"/>
            </a:endParaRPr>
          </a:p>
          <a:p>
            <a:pPr marL="0" marR="0" lvl="0" indent="0" algn="l" defTabSz="685800" rtl="0" eaLnBrk="1" fontAlgn="auto" latinLnBrk="0" hangingPunct="1">
              <a:lnSpc>
                <a:spcPct val="100000"/>
              </a:lnSpc>
              <a:spcBef>
                <a:spcPts val="0"/>
              </a:spcBef>
              <a:spcAft>
                <a:spcPts val="0"/>
              </a:spcAft>
              <a:buClr>
                <a:schemeClr val="tx1"/>
              </a:buClr>
              <a:buSzTx/>
              <a:buFontTx/>
              <a:buNone/>
              <a:tabLst/>
              <a:defRPr/>
            </a:pPr>
            <a:endParaRPr kumimoji="0" lang="en-US" sz="1000" u="none" strike="noStrike" kern="1200" cap="none" spc="0" normalizeH="0" baseline="0" noProof="0" dirty="0">
              <a:ln>
                <a:noFill/>
              </a:ln>
              <a:solidFill>
                <a:schemeClr val="bg2"/>
              </a:solidFill>
              <a:effectLst/>
              <a:uLnTx/>
              <a:uFillTx/>
              <a:latin typeface="Arial Regular"/>
              <a:ea typeface="+mn-ea"/>
              <a:cs typeface="+mn-cs"/>
            </a:endParaRPr>
          </a:p>
        </p:txBody>
      </p:sp>
      <p:sp>
        <p:nvSpPr>
          <p:cNvPr id="41" name="Rectangle 40">
            <a:extLst>
              <a:ext uri="{FF2B5EF4-FFF2-40B4-BE49-F238E27FC236}">
                <a16:creationId xmlns:a16="http://schemas.microsoft.com/office/drawing/2014/main" id="{65402391-36E0-DD4B-9419-18CAFC0DD365}"/>
              </a:ext>
            </a:extLst>
          </p:cNvPr>
          <p:cNvSpPr/>
          <p:nvPr/>
        </p:nvSpPr>
        <p:spPr>
          <a:xfrm>
            <a:off x="6828373" y="1555965"/>
            <a:ext cx="673582" cy="215444"/>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800" b="0" i="1" u="none" strike="noStrike" kern="1200" cap="none" spc="0" normalizeH="0" baseline="0" noProof="0" dirty="0">
                <a:ln>
                  <a:noFill/>
                </a:ln>
                <a:solidFill>
                  <a:srgbClr val="000000"/>
                </a:solidFill>
                <a:effectLst/>
                <a:uLnTx/>
                <a:uFillTx/>
                <a:latin typeface="Calibri" charset="0"/>
                <a:ea typeface="+mn-ea"/>
                <a:cs typeface="+mn-cs"/>
              </a:rPr>
              <a:t>(9080-M95)</a:t>
            </a:r>
          </a:p>
        </p:txBody>
      </p:sp>
      <p:sp>
        <p:nvSpPr>
          <p:cNvPr id="28" name="TextBox 27">
            <a:extLst>
              <a:ext uri="{FF2B5EF4-FFF2-40B4-BE49-F238E27FC236}">
                <a16:creationId xmlns:a16="http://schemas.microsoft.com/office/drawing/2014/main" id="{7A860342-9426-554A-8E8E-AA05A8A56718}"/>
              </a:ext>
            </a:extLst>
          </p:cNvPr>
          <p:cNvSpPr txBox="1"/>
          <p:nvPr/>
        </p:nvSpPr>
        <p:spPr>
          <a:xfrm>
            <a:off x="715313" y="4976226"/>
            <a:ext cx="7713373" cy="18466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u="none" strike="noStrike" kern="1200" cap="none" spc="0" normalizeH="0" baseline="0" noProof="0" dirty="0">
                <a:ln>
                  <a:noFill/>
                </a:ln>
                <a:effectLst/>
                <a:uLnTx/>
                <a:uFillTx/>
                <a:latin typeface="Arial Regular"/>
                <a:ea typeface="+mn-ea"/>
                <a:cs typeface="+mn-cs"/>
              </a:rPr>
              <a:t>Prices are preliminary, for illustration only, are subject to change without notice and will vary based upon client-specific configuration of cores, memory &amp; I/O installed &amp; purchased.</a:t>
            </a:r>
          </a:p>
        </p:txBody>
      </p:sp>
      <p:pic>
        <p:nvPicPr>
          <p:cNvPr id="22" name="Picture 49">
            <a:extLst>
              <a:ext uri="{FF2B5EF4-FFF2-40B4-BE49-F238E27FC236}">
                <a16:creationId xmlns:a16="http://schemas.microsoft.com/office/drawing/2014/main" id="{80DE2C89-F49B-41EC-A5E6-668F3D78898C}"/>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2580" y="710206"/>
            <a:ext cx="441047" cy="989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4DA0ED06-024B-45F2-BE38-848D849108C4}"/>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31000"/>
                    </a14:imgEffect>
                  </a14:imgLayer>
                </a14:imgProps>
              </a:ext>
              <a:ext uri="{28A0092B-C50C-407E-A947-70E740481C1C}">
                <a14:useLocalDpi xmlns:a14="http://schemas.microsoft.com/office/drawing/2010/main"/>
              </a:ext>
            </a:extLst>
          </a:blip>
          <a:stretch>
            <a:fillRect/>
          </a:stretch>
        </p:blipFill>
        <p:spPr>
          <a:xfrm>
            <a:off x="6760762" y="1046269"/>
            <a:ext cx="805346" cy="502458"/>
          </a:xfrm>
          <a:prstGeom prst="rect">
            <a:avLst/>
          </a:prstGeom>
        </p:spPr>
      </p:pic>
    </p:spTree>
    <p:extLst>
      <p:ext uri="{BB962C8B-B14F-4D97-AF65-F5344CB8AC3E}">
        <p14:creationId xmlns:p14="http://schemas.microsoft.com/office/powerpoint/2010/main" val="71935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144357-476D-48FB-BE76-B7135716D193}"/>
              </a:ext>
            </a:extLst>
          </p:cNvPr>
          <p:cNvSpPr>
            <a:spLocks noGrp="1"/>
          </p:cNvSpPr>
          <p:nvPr>
            <p:ph type="title"/>
          </p:nvPr>
        </p:nvSpPr>
        <p:spPr>
          <a:xfrm>
            <a:off x="0" y="-1"/>
            <a:ext cx="9143999" cy="891540"/>
          </a:xfrm>
        </p:spPr>
        <p:txBody>
          <a:bodyPr/>
          <a:lstStyle/>
          <a:p>
            <a:r>
              <a:rPr lang="en-US" dirty="0"/>
              <a:t>POWER9 Enterprise: A Cloud-Everywhere Solution</a:t>
            </a:r>
            <a:br>
              <a:rPr lang="en-US" dirty="0"/>
            </a:br>
            <a:r>
              <a:rPr lang="en-US" sz="1500" dirty="0"/>
              <a:t>Optimized for private, public, hybrid and multi-clouds</a:t>
            </a:r>
          </a:p>
        </p:txBody>
      </p:sp>
      <p:sp>
        <p:nvSpPr>
          <p:cNvPr id="5" name="Content Placeholder 2">
            <a:extLst>
              <a:ext uri="{FF2B5EF4-FFF2-40B4-BE49-F238E27FC236}">
                <a16:creationId xmlns:a16="http://schemas.microsoft.com/office/drawing/2014/main" id="{ED47BEBC-992B-4DE2-BB93-F15C77C8E260}"/>
              </a:ext>
            </a:extLst>
          </p:cNvPr>
          <p:cNvSpPr txBox="1">
            <a:spLocks/>
          </p:cNvSpPr>
          <p:nvPr/>
        </p:nvSpPr>
        <p:spPr>
          <a:xfrm>
            <a:off x="362979" y="1380899"/>
            <a:ext cx="4389278" cy="3462261"/>
          </a:xfrm>
          <a:prstGeom prst="rect">
            <a:avLst/>
          </a:prstGeom>
          <a:ln w="25400">
            <a:solidFill>
              <a:schemeClr val="accent1"/>
            </a:solidFill>
          </a:ln>
        </p:spPr>
        <p:txBody>
          <a:bodyPr/>
          <a:lstStyle>
            <a:lvl1pPr marL="0" indent="0" algn="l" defTabSz="609585" rtl="0" eaLnBrk="1" latinLnBrk="0" hangingPunct="1">
              <a:lnSpc>
                <a:spcPct val="100000"/>
              </a:lnSpc>
              <a:spcBef>
                <a:spcPts val="1467"/>
              </a:spcBef>
              <a:buFont typeface="Arial"/>
              <a:buNone/>
              <a:defRPr sz="1867" kern="1200">
                <a:solidFill>
                  <a:schemeClr val="tx1"/>
                </a:solidFill>
                <a:latin typeface="+mn-lt"/>
                <a:ea typeface="Arial" charset="0"/>
                <a:cs typeface="Arial" charset="0"/>
              </a:defRPr>
            </a:lvl1pPr>
            <a:lvl2pPr marL="230712"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2pPr>
            <a:lvl3pPr marL="529153"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3pPr>
            <a:lvl4pPr marL="833946" indent="-224361"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4pPr>
            <a:lvl5pPr marL="1071007"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467"/>
              </a:spcBef>
              <a:spcAft>
                <a:spcPts val="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Built-in</a:t>
            </a: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 </a:t>
            </a:r>
            <a:r>
              <a:rPr kumimoji="0" lang="en-US" sz="1200" b="1" i="0" u="none" strike="noStrike" kern="1200" cap="none" spc="0" normalizeH="0" baseline="0" noProof="0" dirty="0" err="1">
                <a:ln>
                  <a:noFill/>
                </a:ln>
                <a:solidFill>
                  <a:srgbClr val="000000"/>
                </a:solidFill>
                <a:effectLst/>
                <a:uLnTx/>
                <a:uFillTx/>
                <a:latin typeface="Arial" panose="020B0604020202020204"/>
                <a:cs typeface="Arial" charset="0"/>
              </a:rPr>
              <a:t>PowerVM</a:t>
            </a: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a:t>
            </a: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 so every E950/E980 workload is virtualized with accelerated </a:t>
            </a:r>
            <a:r>
              <a:rPr kumimoji="0" lang="en-US" sz="1200" b="0" i="0" u="sng" strike="noStrike" kern="1200" cap="none" spc="0" normalizeH="0" baseline="0" noProof="0" dirty="0">
                <a:ln>
                  <a:noFill/>
                </a:ln>
                <a:solidFill>
                  <a:srgbClr val="000000"/>
                </a:solidFill>
                <a:effectLst/>
                <a:uLnTx/>
                <a:uFillTx/>
                <a:latin typeface="Arial" panose="020B0604020202020204"/>
                <a:cs typeface="Arial" charset="0"/>
              </a:rPr>
              <a:t>secure mobility</a:t>
            </a:r>
          </a:p>
          <a:p>
            <a:pPr marL="0" marR="0" lvl="0" indent="0" algn="l" defTabSz="609585" rtl="0" eaLnBrk="1" fontAlgn="auto" latinLnBrk="0" hangingPunct="1">
              <a:lnSpc>
                <a:spcPct val="100000"/>
              </a:lnSpc>
              <a:spcBef>
                <a:spcPts val="1467"/>
              </a:spcBef>
              <a:spcAft>
                <a:spcPts val="0"/>
              </a:spcAft>
              <a:buClrTx/>
              <a:buSzTx/>
              <a:buFont typeface="Arial"/>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Cloud </a:t>
            </a:r>
            <a:r>
              <a:rPr kumimoji="0" lang="en-US" sz="1200" b="1" i="0" u="none" strike="noStrike" kern="1200" cap="none" spc="0" normalizeH="0" baseline="0" noProof="0" dirty="0" err="1">
                <a:ln>
                  <a:noFill/>
                </a:ln>
                <a:solidFill>
                  <a:srgbClr val="000000"/>
                </a:solidFill>
                <a:effectLst/>
                <a:uLnTx/>
                <a:uFillTx/>
                <a:latin typeface="Arial" panose="020B0604020202020204"/>
                <a:cs typeface="Arial" charset="0"/>
              </a:rPr>
              <a:t>PowerVC</a:t>
            </a: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 Manager</a:t>
            </a: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 included in orders, for resource optimization and private cloud portal</a:t>
            </a:r>
          </a:p>
          <a:p>
            <a:pPr marL="0" marR="0" lvl="0" indent="0" algn="l" defTabSz="609585" rtl="0" eaLnBrk="1" fontAlgn="auto" latinLnBrk="0" hangingPunct="1">
              <a:lnSpc>
                <a:spcPct val="100000"/>
              </a:lnSpc>
              <a:spcBef>
                <a:spcPts val="1467"/>
              </a:spcBef>
              <a:spcAft>
                <a:spcPts val="0"/>
              </a:spcAft>
              <a:buClrTx/>
              <a:buSzTx/>
              <a:buFont typeface="Arial"/>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Cloud Management Console (CMC) </a:t>
            </a: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entitlement for consolidated monitoring over multiple locations</a:t>
            </a:r>
          </a:p>
          <a:p>
            <a:pPr marL="0" marR="0" lvl="0" indent="0" algn="l" defTabSz="609585" rtl="0" eaLnBrk="1" fontAlgn="auto" latinLnBrk="0" hangingPunct="1">
              <a:lnSpc>
                <a:spcPct val="100000"/>
              </a:lnSpc>
              <a:spcBef>
                <a:spcPts val="1467"/>
              </a:spcBef>
              <a:spcAft>
                <a:spcPts val="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Consistent enterprise-wide multi-cloud management with </a:t>
            </a: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VMware </a:t>
            </a:r>
            <a:r>
              <a:rPr kumimoji="0" lang="en-US" sz="1200" b="1" i="0" u="none" strike="noStrike" kern="1200" cap="none" spc="0" normalizeH="0" baseline="0" noProof="0" dirty="0" err="1">
                <a:ln>
                  <a:noFill/>
                </a:ln>
                <a:solidFill>
                  <a:srgbClr val="000000"/>
                </a:solidFill>
                <a:effectLst/>
                <a:uLnTx/>
                <a:uFillTx/>
                <a:latin typeface="Arial" panose="020B0604020202020204"/>
                <a:cs typeface="Arial" charset="0"/>
              </a:rPr>
              <a:t>vRealize</a:t>
            </a: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 Suite </a:t>
            </a: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integration</a:t>
            </a:r>
          </a:p>
          <a:p>
            <a:pPr marL="0" marR="0" lvl="0" indent="0" algn="l" defTabSz="609585" rtl="0" eaLnBrk="1" fontAlgn="auto" latinLnBrk="0" hangingPunct="1">
              <a:lnSpc>
                <a:spcPct val="100000"/>
              </a:lnSpc>
              <a:spcBef>
                <a:spcPts val="1467"/>
              </a:spcBef>
              <a:spcAft>
                <a:spcPts val="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Create new Power cloud-native solutions with </a:t>
            </a: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IBM Cloud Private </a:t>
            </a: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suite of DevOps tools and app store</a:t>
            </a:r>
          </a:p>
          <a:p>
            <a:pPr marL="0" marR="0" lvl="0" indent="0" algn="l" defTabSz="609585" rtl="0" eaLnBrk="1" fontAlgn="auto" latinLnBrk="0" hangingPunct="1">
              <a:lnSpc>
                <a:spcPct val="100000"/>
              </a:lnSpc>
              <a:spcBef>
                <a:spcPts val="1467"/>
              </a:spcBef>
              <a:spcAft>
                <a:spcPts val="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Arial" charset="0"/>
              </a:rPr>
              <a:t>Dynamic resource management across multiple Power cloud servers with </a:t>
            </a:r>
            <a:r>
              <a:rPr kumimoji="0" lang="en-US" sz="1200" b="1" i="0" u="none" strike="noStrike" kern="1200" cap="none" spc="0" normalizeH="0" baseline="0" noProof="0" dirty="0">
                <a:ln>
                  <a:noFill/>
                </a:ln>
                <a:solidFill>
                  <a:srgbClr val="000000"/>
                </a:solidFill>
                <a:effectLst/>
                <a:uLnTx/>
                <a:uFillTx/>
                <a:latin typeface="Arial" panose="020B0604020202020204"/>
                <a:cs typeface="Arial" charset="0"/>
              </a:rPr>
              <a:t>Enterprise Pools</a:t>
            </a:r>
          </a:p>
        </p:txBody>
      </p:sp>
      <p:sp>
        <p:nvSpPr>
          <p:cNvPr id="6" name="Rectangle: Rounded Corners 5">
            <a:extLst>
              <a:ext uri="{FF2B5EF4-FFF2-40B4-BE49-F238E27FC236}">
                <a16:creationId xmlns:a16="http://schemas.microsoft.com/office/drawing/2014/main" id="{0972F882-9447-466A-BF2F-435C199BA6CC}"/>
              </a:ext>
            </a:extLst>
          </p:cNvPr>
          <p:cNvSpPr/>
          <p:nvPr/>
        </p:nvSpPr>
        <p:spPr>
          <a:xfrm>
            <a:off x="4922044" y="1380897"/>
            <a:ext cx="4069556" cy="149770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1FB3CF">
                  <a:lumMod val="75000"/>
                  <a:lumOff val="25000"/>
                </a:srgbClr>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a:ea typeface="+mn-ea"/>
                <a:cs typeface="+mn-cs"/>
              </a:rPr>
              <a:t>Additional POWER9 Cloud benefits</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Simplified transfer of VMs between private and public clouds enables hybrid use cases</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Cloud-ready Power software images facilitate rapid workload provisioning</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mn-ea"/>
                <a:cs typeface="+mn-cs"/>
              </a:rPr>
              <a:t>Broader availability of term licenses and SaaS pricing for Power software and tools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E5E"/>
              </a:solidFill>
              <a:effectLst/>
              <a:uLnTx/>
              <a:uFillTx/>
              <a:latin typeface="Arial" panose="020B0604020202020204"/>
              <a:ea typeface="+mn-ea"/>
              <a:cs typeface="+mn-cs"/>
            </a:endParaRPr>
          </a:p>
        </p:txBody>
      </p:sp>
      <p:pic>
        <p:nvPicPr>
          <p:cNvPr id="7" name="Picture 18">
            <a:extLst>
              <a:ext uri="{FF2B5EF4-FFF2-40B4-BE49-F238E27FC236}">
                <a16:creationId xmlns:a16="http://schemas.microsoft.com/office/drawing/2014/main" id="{0F778B2C-9B77-4AB9-9F5A-0B25BF00DB5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2363" y="3285751"/>
            <a:ext cx="1189454" cy="2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a:extLst>
              <a:ext uri="{FF2B5EF4-FFF2-40B4-BE49-F238E27FC236}">
                <a16:creationId xmlns:a16="http://schemas.microsoft.com/office/drawing/2014/main" id="{B963BE79-2FF2-4E83-B2B2-D19A50EAD48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2363" y="3618246"/>
            <a:ext cx="1108699" cy="2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hcloud.png">
            <a:extLst>
              <a:ext uri="{FF2B5EF4-FFF2-40B4-BE49-F238E27FC236}">
                <a16:creationId xmlns:a16="http://schemas.microsoft.com/office/drawing/2014/main" id="{0E1E08A2-A4FF-4074-AB1C-B0DC5C20D15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76596" y="3379812"/>
            <a:ext cx="463616" cy="17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3" descr="hcloud.png">
            <a:extLst>
              <a:ext uri="{FF2B5EF4-FFF2-40B4-BE49-F238E27FC236}">
                <a16:creationId xmlns:a16="http://schemas.microsoft.com/office/drawing/2014/main" id="{1A21B8E3-EBD2-482F-A71B-49AA202B927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58741" y="3599393"/>
            <a:ext cx="463616" cy="17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3" descr="hcloud.png">
            <a:extLst>
              <a:ext uri="{FF2B5EF4-FFF2-40B4-BE49-F238E27FC236}">
                <a16:creationId xmlns:a16="http://schemas.microsoft.com/office/drawing/2014/main" id="{D70DC9C3-B6FF-422A-8824-130B13E8E4E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16747" y="3213582"/>
            <a:ext cx="463616" cy="17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0" descr="C:\Users\IBM_ADMIN\Documents\Products\SuperMicro\Pictures\2U_Front_LFF_High_Res_BlueWashed.jpg">
            <a:extLst>
              <a:ext uri="{FF2B5EF4-FFF2-40B4-BE49-F238E27FC236}">
                <a16:creationId xmlns:a16="http://schemas.microsoft.com/office/drawing/2014/main" id="{7E824F86-ECC6-4E01-8073-1D58071E6AAA}"/>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9439" y="4233292"/>
            <a:ext cx="850110" cy="198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C:\Users\IBM_ADMIN\Documents\Products\SuperMicro\Pictures\1U_Front_LFF_High_Res_BlueWashed.jpeg">
            <a:extLst>
              <a:ext uri="{FF2B5EF4-FFF2-40B4-BE49-F238E27FC236}">
                <a16:creationId xmlns:a16="http://schemas.microsoft.com/office/drawing/2014/main" id="{C9FDBFF0-2383-40B1-B562-59ECAF5EC521}"/>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9439" y="4665206"/>
            <a:ext cx="832098" cy="127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65E6A7F3-9366-42F5-BDF2-8CFDCF4224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5027" y="3943672"/>
            <a:ext cx="914801" cy="865084"/>
          </a:xfrm>
          <a:prstGeom prst="rect">
            <a:avLst/>
          </a:prstGeom>
        </p:spPr>
      </p:pic>
      <p:pic>
        <p:nvPicPr>
          <p:cNvPr id="19" name="Picture 18">
            <a:extLst>
              <a:ext uri="{FF2B5EF4-FFF2-40B4-BE49-F238E27FC236}">
                <a16:creationId xmlns:a16="http://schemas.microsoft.com/office/drawing/2014/main" id="{F1784E63-D471-480E-8EA2-0C45A5258DE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89173" y="4080561"/>
            <a:ext cx="592447" cy="728195"/>
          </a:xfrm>
          <a:prstGeom prst="rect">
            <a:avLst/>
          </a:prstGeom>
        </p:spPr>
      </p:pic>
      <p:pic>
        <p:nvPicPr>
          <p:cNvPr id="20" name="Picture 19">
            <a:extLst>
              <a:ext uri="{FF2B5EF4-FFF2-40B4-BE49-F238E27FC236}">
                <a16:creationId xmlns:a16="http://schemas.microsoft.com/office/drawing/2014/main" id="{4ED49554-2478-467A-8B52-BA4E367C575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045128" y="125465"/>
            <a:ext cx="655960" cy="562884"/>
          </a:xfrm>
          <a:prstGeom prst="rect">
            <a:avLst/>
          </a:prstGeom>
        </p:spPr>
      </p:pic>
      <p:pic>
        <p:nvPicPr>
          <p:cNvPr id="12" name="Picture 11">
            <a:extLst>
              <a:ext uri="{FF2B5EF4-FFF2-40B4-BE49-F238E27FC236}">
                <a16:creationId xmlns:a16="http://schemas.microsoft.com/office/drawing/2014/main" id="{72D8277A-AAAB-3146-B0D3-BEFE94FDCBC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80558" y="3192122"/>
            <a:ext cx="584200" cy="1689100"/>
          </a:xfrm>
          <a:prstGeom prst="rect">
            <a:avLst/>
          </a:prstGeom>
        </p:spPr>
      </p:pic>
    </p:spTree>
    <p:extLst>
      <p:ext uri="{BB962C8B-B14F-4D97-AF65-F5344CB8AC3E}">
        <p14:creationId xmlns:p14="http://schemas.microsoft.com/office/powerpoint/2010/main" val="295195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21"/>
          <p:cNvSpPr txBox="1">
            <a:spLocks noChangeArrowheads="1"/>
          </p:cNvSpPr>
          <p:nvPr/>
        </p:nvSpPr>
        <p:spPr bwMode="auto">
          <a:xfrm>
            <a:off x="4347572" y="2644837"/>
            <a:ext cx="925253" cy="2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ＭＳ Ｐゴシック" charset="-128"/>
              </a:defRPr>
            </a:lvl1pPr>
            <a:lvl2pPr marL="742950" indent="-285750" eaLnBrk="0" hangingPunct="0">
              <a:defRPr sz="2400">
                <a:solidFill>
                  <a:srgbClr val="000000"/>
                </a:solidFill>
                <a:latin typeface="Arial" charset="0"/>
                <a:ea typeface="ＭＳ Ｐゴシック" charset="-128"/>
              </a:defRPr>
            </a:lvl2pPr>
            <a:lvl3pPr marL="1143000" indent="-228600" eaLnBrk="0" hangingPunct="0">
              <a:defRPr sz="2400">
                <a:solidFill>
                  <a:srgbClr val="000000"/>
                </a:solidFill>
                <a:latin typeface="Arial" charset="0"/>
                <a:ea typeface="ＭＳ Ｐゴシック" charset="-128"/>
              </a:defRPr>
            </a:lvl3pPr>
            <a:lvl4pPr marL="1600200" indent="-228600" eaLnBrk="0" hangingPunct="0">
              <a:defRPr sz="2400">
                <a:solidFill>
                  <a:srgbClr val="000000"/>
                </a:solidFill>
                <a:latin typeface="Arial" charset="0"/>
                <a:ea typeface="ＭＳ Ｐゴシック" charset="-128"/>
              </a:defRPr>
            </a:lvl4pPr>
            <a:lvl5pPr marL="2057400" indent="-228600" eaLnBrk="0" hangingPunct="0">
              <a:defRPr sz="2400">
                <a:solidFill>
                  <a:srgbClr val="000000"/>
                </a:solidFill>
                <a:latin typeface="Arial" charset="0"/>
                <a:ea typeface="ＭＳ Ｐゴシック" charset="-128"/>
              </a:defRPr>
            </a:lvl5pPr>
            <a:lvl6pPr marL="2514600" indent="-228600" eaLnBrk="0" fontAlgn="base" hangingPunct="0">
              <a:spcBef>
                <a:spcPct val="0"/>
              </a:spcBef>
              <a:spcAft>
                <a:spcPct val="0"/>
              </a:spcAft>
              <a:defRPr sz="2400">
                <a:solidFill>
                  <a:srgbClr val="000000"/>
                </a:solidFill>
                <a:latin typeface="Arial" charset="0"/>
                <a:ea typeface="ＭＳ Ｐゴシック" charset="-128"/>
              </a:defRPr>
            </a:lvl6pPr>
            <a:lvl7pPr marL="2971800" indent="-228600" eaLnBrk="0" fontAlgn="base" hangingPunct="0">
              <a:spcBef>
                <a:spcPct val="0"/>
              </a:spcBef>
              <a:spcAft>
                <a:spcPct val="0"/>
              </a:spcAft>
              <a:defRPr sz="2400">
                <a:solidFill>
                  <a:srgbClr val="000000"/>
                </a:solidFill>
                <a:latin typeface="Arial" charset="0"/>
                <a:ea typeface="ＭＳ Ｐゴシック" charset="-128"/>
              </a:defRPr>
            </a:lvl7pPr>
            <a:lvl8pPr marL="3429000" indent="-228600" eaLnBrk="0" fontAlgn="base" hangingPunct="0">
              <a:spcBef>
                <a:spcPct val="0"/>
              </a:spcBef>
              <a:spcAft>
                <a:spcPct val="0"/>
              </a:spcAft>
              <a:defRPr sz="2400">
                <a:solidFill>
                  <a:srgbClr val="000000"/>
                </a:solidFill>
                <a:latin typeface="Arial" charset="0"/>
                <a:ea typeface="ＭＳ Ｐゴシック" charset="-128"/>
              </a:defRPr>
            </a:lvl8pPr>
            <a:lvl9pPr marL="3886200" indent="-228600" eaLnBrk="0" fontAlgn="base" hangingPunct="0">
              <a:spcBef>
                <a:spcPct val="0"/>
              </a:spcBef>
              <a:spcAft>
                <a:spcPct val="0"/>
              </a:spcAft>
              <a:defRPr sz="2400">
                <a:solidFill>
                  <a:srgbClr val="000000"/>
                </a:solidFill>
                <a:latin typeface="Arial" charset="0"/>
                <a:ea typeface="ＭＳ Ｐゴシック" charset="-128"/>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altLang="en-US" sz="1000" b="1" i="1" u="none" strike="noStrike" kern="1200" cap="none" spc="0" normalizeH="0" baseline="0" noProof="0" dirty="0">
                <a:ln>
                  <a:noFill/>
                </a:ln>
                <a:solidFill>
                  <a:srgbClr val="000000"/>
                </a:solidFill>
                <a:effectLst/>
                <a:uLnTx/>
                <a:uFillTx/>
                <a:latin typeface="Arial" charset="0"/>
                <a:ea typeface="ＭＳ Ｐゴシック" charset="-128"/>
                <a:cs typeface="ヒラギノ角ゴ Pro W3"/>
              </a:rPr>
              <a:t>Master HMC</a:t>
            </a:r>
          </a:p>
        </p:txBody>
      </p:sp>
      <p:sp>
        <p:nvSpPr>
          <p:cNvPr id="31752" name="TextBox 24"/>
          <p:cNvSpPr txBox="1">
            <a:spLocks noChangeArrowheads="1"/>
          </p:cNvSpPr>
          <p:nvPr/>
        </p:nvSpPr>
        <p:spPr bwMode="auto">
          <a:xfrm>
            <a:off x="-462683" y="4676778"/>
            <a:ext cx="1847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S PGothic" charset="0"/>
              <a:sym typeface="Helvetica"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8347" y="2492506"/>
            <a:ext cx="413108" cy="411767"/>
          </a:xfrm>
          <a:prstGeom prst="rect">
            <a:avLst/>
          </a:prstGeom>
        </p:spPr>
      </p:pic>
      <p:grpSp>
        <p:nvGrpSpPr>
          <p:cNvPr id="3" name="Group 2"/>
          <p:cNvGrpSpPr/>
          <p:nvPr/>
        </p:nvGrpSpPr>
        <p:grpSpPr>
          <a:xfrm>
            <a:off x="7257464" y="4137682"/>
            <a:ext cx="894678" cy="300923"/>
            <a:chOff x="394410" y="4161144"/>
            <a:chExt cx="894678" cy="300923"/>
          </a:xfrm>
        </p:grpSpPr>
        <p:pic>
          <p:nvPicPr>
            <p:cNvPr id="102" name="Picture 7" descr="AIX_pres_trans_white-bckgrn.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3261" y="4164541"/>
              <a:ext cx="290864" cy="29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35"/>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9178" y="4164543"/>
              <a:ext cx="299910" cy="2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4" name="Object 2"/>
            <p:cNvGraphicFramePr>
              <a:graphicFrameLocks noChangeAspect="1"/>
            </p:cNvGraphicFramePr>
            <p:nvPr>
              <p:extLst/>
            </p:nvPr>
          </p:nvGraphicFramePr>
          <p:xfrm>
            <a:off x="394410" y="4161144"/>
            <a:ext cx="295361" cy="295361"/>
          </p:xfrm>
          <a:graphic>
            <a:graphicData uri="http://schemas.openxmlformats.org/presentationml/2006/ole">
              <mc:AlternateContent xmlns:mc="http://schemas.openxmlformats.org/markup-compatibility/2006">
                <mc:Choice xmlns:v="urn:schemas-microsoft-com:vml" Requires="v">
                  <p:oleObj spid="_x0000_s1204" name="Photo Editor Photo" r:id="rId7" imgW="4409524" imgH="4409524" progId="">
                    <p:embed/>
                  </p:oleObj>
                </mc:Choice>
                <mc:Fallback>
                  <p:oleObj name="Photo Editor Photo" r:id="rId7" imgW="4409524" imgH="4409524" progId="">
                    <p:embed/>
                    <p:pic>
                      <p:nvPicPr>
                        <p:cNvPr id="10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410" y="4161144"/>
                          <a:ext cx="295361" cy="295361"/>
                        </a:xfrm>
                        <a:prstGeom prst="rect">
                          <a:avLst/>
                        </a:prstGeom>
                        <a:noFill/>
                        <a:ln>
                          <a:noFill/>
                        </a:ln>
                        <a:extLst/>
                      </p:spPr>
                    </p:pic>
                  </p:oleObj>
                </mc:Fallback>
              </mc:AlternateContent>
            </a:graphicData>
          </a:graphic>
        </p:graphicFrame>
      </p:grpSp>
      <p:sp>
        <p:nvSpPr>
          <p:cNvPr id="7" name="Title 6"/>
          <p:cNvSpPr>
            <a:spLocks noGrp="1"/>
          </p:cNvSpPr>
          <p:nvPr>
            <p:ph type="title"/>
          </p:nvPr>
        </p:nvSpPr>
        <p:spPr>
          <a:xfrm>
            <a:off x="228601" y="201168"/>
            <a:ext cx="6859041" cy="381000"/>
          </a:xfrm>
          <a:prstGeom prst="rect">
            <a:avLst/>
          </a:prstGeom>
        </p:spPr>
        <p:txBody>
          <a:bodyPr/>
          <a:lstStyle/>
          <a:p>
            <a:r>
              <a:rPr lang="en-US" dirty="0">
                <a:latin typeface="+mn-lt"/>
                <a:ea typeface="Rockwell" charset="0"/>
                <a:cs typeface="Rockwell" charset="0"/>
              </a:rPr>
              <a:t>Power Enterprise Pools and Elastic Capacity can help enable a seamless transition to POWER9 </a:t>
            </a:r>
          </a:p>
        </p:txBody>
      </p:sp>
      <p:sp>
        <p:nvSpPr>
          <p:cNvPr id="95" name="TextBox 94"/>
          <p:cNvSpPr txBox="1"/>
          <p:nvPr/>
        </p:nvSpPr>
        <p:spPr>
          <a:xfrm>
            <a:off x="4872441" y="2104756"/>
            <a:ext cx="2615747" cy="248209"/>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13" b="0" i="1" u="none" strike="noStrike" kern="1200" cap="none" spc="0" normalizeH="0" baseline="0" noProof="0" dirty="0">
                <a:ln>
                  <a:noFill/>
                </a:ln>
                <a:solidFill>
                  <a:prstClr val="black"/>
                </a:solidFill>
                <a:effectLst/>
                <a:uLnTx/>
                <a:uFillTx/>
                <a:latin typeface="Arial"/>
                <a:ea typeface="ヒラギノ角ゴ Pro W3"/>
                <a:cs typeface="ヒラギノ角ゴ Pro W3"/>
              </a:rPr>
              <a:t>Automation of Mobility with </a:t>
            </a:r>
          </a:p>
        </p:txBody>
      </p:sp>
      <p:pic>
        <p:nvPicPr>
          <p:cNvPr id="65" name="Picture 12" descr="E850_front_straight.jpg"/>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0" r="98940"/>
                    </a14:imgEffect>
                  </a14:imgLayer>
                </a14:imgProps>
              </a:ext>
              <a:ext uri="{28A0092B-C50C-407E-A947-70E740481C1C}">
                <a14:useLocalDpi xmlns:a14="http://schemas.microsoft.com/office/drawing/2010/main"/>
              </a:ext>
            </a:extLst>
          </a:blip>
          <a:srcRect/>
          <a:stretch/>
        </p:blipFill>
        <p:spPr bwMode="auto">
          <a:xfrm>
            <a:off x="1548528" y="2853609"/>
            <a:ext cx="888055" cy="387820"/>
          </a:xfrm>
          <a:prstGeom prst="rect">
            <a:avLst/>
          </a:prstGeom>
          <a:noFill/>
          <a:ln>
            <a:noFill/>
          </a:ln>
          <a:effectLst>
            <a:glow rad="88900">
              <a:schemeClr val="bg1">
                <a:alpha val="8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 name="TextBox 43"/>
          <p:cNvSpPr txBox="1">
            <a:spLocks noChangeArrowheads="1"/>
          </p:cNvSpPr>
          <p:nvPr/>
        </p:nvSpPr>
        <p:spPr bwMode="auto">
          <a:xfrm>
            <a:off x="4694162" y="1747319"/>
            <a:ext cx="3213124" cy="421013"/>
          </a:xfrm>
          <a:prstGeom prst="rect">
            <a:avLst/>
          </a:prstGeom>
          <a:noFill/>
          <a:ln w="9525">
            <a:noFill/>
            <a:miter lim="800000"/>
            <a:headEnd/>
            <a:tailEnd/>
          </a:ln>
        </p:spPr>
        <p:txBody>
          <a:bodyPr wrap="none">
            <a:spAutoFit/>
          </a:bodyPr>
          <a:lstStyle/>
          <a:p>
            <a:pPr marL="0" marR="0" lvl="0" indent="0" algn="l" defTabSz="685783" rtl="0" eaLnBrk="1" fontAlgn="auto" latinLnBrk="0" hangingPunct="1">
              <a:lnSpc>
                <a:spcPct val="89000"/>
              </a:lnSpc>
              <a:spcBef>
                <a:spcPts val="450"/>
              </a:spcBef>
              <a:spcAft>
                <a:spcPts val="0"/>
              </a:spcAft>
              <a:buClr>
                <a:srgbClr val="000000"/>
              </a:buClr>
              <a:buSzTx/>
              <a:buFontTx/>
              <a:buNone/>
              <a:tabLst/>
              <a:defRPr/>
            </a:pPr>
            <a:r>
              <a:rPr kumimoji="0" lang="en-US" sz="2400" b="0" i="1" u="sng" strike="noStrike" kern="1200" cap="none" spc="0" normalizeH="0" baseline="0" noProof="0" dirty="0">
                <a:ln>
                  <a:noFill/>
                </a:ln>
                <a:solidFill>
                  <a:prstClr val="black"/>
                </a:solidFill>
                <a:effectLst/>
                <a:uLnTx/>
                <a:uFillTx/>
                <a:latin typeface="Rockwell" charset="0"/>
                <a:ea typeface="Rockwell" charset="0"/>
                <a:cs typeface="Rockwell" charset="0"/>
                <a:sym typeface="Helvetica" pitchFamily="34" charset="0"/>
              </a:rPr>
              <a:t>Power Enterprise Pool</a:t>
            </a:r>
          </a:p>
        </p:txBody>
      </p:sp>
      <p:pic>
        <p:nvPicPr>
          <p:cNvPr id="114" name="Picture 113"/>
          <p:cNvPicPr>
            <a:picLocks noChangeAspect="1"/>
          </p:cNvPicPr>
          <p:nvPr/>
        </p:nvPicPr>
        <p:blipFill>
          <a:blip r:embed="rId11" cstate="screen">
            <a:grayscl/>
            <a:extLst>
              <a:ext uri="{28A0092B-C50C-407E-A947-70E740481C1C}">
                <a14:useLocalDpi xmlns:a14="http://schemas.microsoft.com/office/drawing/2010/main"/>
              </a:ext>
            </a:extLst>
          </a:blip>
          <a:srcRect/>
          <a:stretch>
            <a:fillRect/>
          </a:stretch>
        </p:blipFill>
        <p:spPr bwMode="auto">
          <a:xfrm>
            <a:off x="1521128" y="1997045"/>
            <a:ext cx="488271" cy="34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 name="TextBox 114"/>
          <p:cNvSpPr txBox="1"/>
          <p:nvPr/>
        </p:nvSpPr>
        <p:spPr>
          <a:xfrm>
            <a:off x="1998534" y="1845854"/>
            <a:ext cx="1938351" cy="523220"/>
          </a:xfrm>
          <a:prstGeom prst="rect">
            <a:avLst/>
          </a:prstGeom>
          <a:noFill/>
        </p:spPr>
        <p:txBody>
          <a:bodyPr wrap="non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70C0"/>
                </a:solidFill>
                <a:effectLst/>
                <a:uLnTx/>
                <a:uFillTx/>
                <a:latin typeface="Arial"/>
                <a:ea typeface="ヒラギノ角ゴ Pro W3"/>
                <a:cs typeface="ヒラギノ角ゴ Pro W3"/>
              </a:rPr>
              <a:t>Elastic Capacity from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70C0"/>
                </a:solidFill>
                <a:effectLst/>
                <a:uLnTx/>
                <a:uFillTx/>
                <a:latin typeface="Arial"/>
                <a:ea typeface="ヒラギノ角ゴ Pro W3"/>
                <a:cs typeface="ヒラギノ角ゴ Pro W3"/>
              </a:rPr>
              <a:t>IBM Marketplace/ESS</a:t>
            </a:r>
            <a:endParaRPr kumimoji="0" lang="en-US" sz="1400" b="0" i="1" u="none" strike="noStrike" kern="1200" cap="none" spc="0" normalizeH="0" baseline="30000" noProof="0" dirty="0">
              <a:ln>
                <a:noFill/>
              </a:ln>
              <a:solidFill>
                <a:srgbClr val="0070C0"/>
              </a:solidFill>
              <a:effectLst/>
              <a:uLnTx/>
              <a:uFillTx/>
              <a:latin typeface="Arial"/>
              <a:ea typeface="ヒラギノ角ゴ Pro W3"/>
              <a:cs typeface="ヒラギノ角ゴ Pro W3"/>
            </a:endParaRPr>
          </a:p>
        </p:txBody>
      </p:sp>
      <p:sp>
        <p:nvSpPr>
          <p:cNvPr id="121" name="Rectangle 11">
            <a:extLst>
              <a:ext uri="{FF2B5EF4-FFF2-40B4-BE49-F238E27FC236}">
                <a16:creationId xmlns:a16="http://schemas.microsoft.com/office/drawing/2014/main" id="{779611A5-FE5B-41A4-9B4D-5D47ADA8D5DF}"/>
              </a:ext>
            </a:extLst>
          </p:cNvPr>
          <p:cNvSpPr>
            <a:spLocks/>
          </p:cNvSpPr>
          <p:nvPr/>
        </p:nvSpPr>
        <p:spPr bwMode="auto">
          <a:xfrm>
            <a:off x="1442367" y="3250789"/>
            <a:ext cx="1014764"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2" marR="0" lvl="0" indent="0" algn="l" defTabSz="914264" rtl="0" eaLnBrk="1" fontAlgn="auto" latinLnBrk="0" hangingPunct="1">
              <a:lnSpc>
                <a:spcPct val="100000"/>
              </a:lnSpc>
              <a:spcBef>
                <a:spcPts val="0"/>
              </a:spcBef>
              <a:spcAft>
                <a:spcPts val="0"/>
              </a:spcAft>
              <a:buClr>
                <a:srgbClr val="000000"/>
              </a:buClr>
              <a:buSzPct val="45000"/>
              <a:buFontTx/>
              <a:buNone/>
              <a:tabLst/>
              <a:defRPr/>
            </a:pPr>
            <a:r>
              <a:rPr kumimoji="0" lang="en-US" sz="1200" b="0" i="0" u="none" strike="noStrike" kern="1200" cap="none" spc="0" normalizeH="0" baseline="0" noProof="0" dirty="0">
                <a:ln>
                  <a:noFill/>
                </a:ln>
                <a:solidFill>
                  <a:srgbClr val="008000"/>
                </a:solidFill>
                <a:effectLst/>
                <a:uLnTx/>
                <a:uFillTx/>
                <a:latin typeface="Rockwell" charset="0"/>
                <a:ea typeface="Rockwell" charset="0"/>
                <a:cs typeface="Rockwell" charset="0"/>
                <a:sym typeface="Arial" charset="0"/>
              </a:rPr>
              <a:t>Power E850C</a:t>
            </a:r>
          </a:p>
        </p:txBody>
      </p:sp>
      <p:cxnSp>
        <p:nvCxnSpPr>
          <p:cNvPr id="145" name="Straight Arrow Connector 144"/>
          <p:cNvCxnSpPr/>
          <p:nvPr/>
        </p:nvCxnSpPr>
        <p:spPr>
          <a:xfrm flipH="1">
            <a:off x="2181322" y="2409888"/>
            <a:ext cx="361994" cy="410014"/>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cxnSpLocks/>
            <a:stCxn id="115" idx="3"/>
            <a:endCxn id="52" idx="0"/>
          </p:cNvCxnSpPr>
          <p:nvPr/>
        </p:nvCxnSpPr>
        <p:spPr>
          <a:xfrm>
            <a:off x="3936885" y="2107464"/>
            <a:ext cx="873314" cy="537373"/>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5237" y="1172738"/>
            <a:ext cx="8815919" cy="307777"/>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ヒラギノ角ゴ Pro W3"/>
              </a:rPr>
              <a:t>Elastic, on </a:t>
            </a:r>
            <a:r>
              <a:rPr lang="en-US" sz="1400" dirty="0">
                <a:solidFill>
                  <a:prstClr val="black"/>
                </a:solidFill>
                <a:latin typeface="Arial"/>
                <a:ea typeface="ヒラギノ角ゴ Pro W3"/>
                <a:cs typeface="ヒラギノ角ゴ Pro W3"/>
              </a:rPr>
              <a:t>p</a:t>
            </a:r>
            <a:r>
              <a:rPr kumimoji="0" lang="en-US" sz="1400" b="0" i="0" u="none" strike="noStrike" kern="1200" cap="none" spc="0" normalizeH="0" baseline="0" noProof="0" dirty="0">
                <a:ln>
                  <a:noFill/>
                </a:ln>
                <a:solidFill>
                  <a:prstClr val="black"/>
                </a:solidFill>
                <a:effectLst/>
                <a:uLnTx/>
                <a:uFillTx/>
                <a:latin typeface="Arial"/>
                <a:ea typeface="ヒラギノ角ゴ Pro W3"/>
                <a:cs typeface="ヒラギノ角ゴ Pro W3"/>
              </a:rPr>
              <a:t>remises cloud consumption model with IBM Marketplace for POWER8 and POWER9</a:t>
            </a:r>
          </a:p>
        </p:txBody>
      </p:sp>
      <p:sp>
        <p:nvSpPr>
          <p:cNvPr id="36" name="Rectangle 13"/>
          <p:cNvSpPr>
            <a:spLocks noChangeArrowheads="1"/>
          </p:cNvSpPr>
          <p:nvPr/>
        </p:nvSpPr>
        <p:spPr bwMode="auto">
          <a:xfrm>
            <a:off x="1456159" y="4063802"/>
            <a:ext cx="1087157" cy="217047"/>
          </a:xfrm>
          <a:prstGeom prst="rect">
            <a:avLst/>
          </a:prstGeom>
          <a:noFill/>
          <a:ln w="9525">
            <a:noFill/>
            <a:miter lim="800000"/>
            <a:headEnd/>
            <a:tailEnd/>
          </a:ln>
        </p:spPr>
        <p:txBody>
          <a:bodyPr wrap="none">
            <a:spAutoFit/>
          </a:bodyPr>
          <a:lstStyle/>
          <a:p>
            <a:pPr marL="0" marR="0" lvl="0" indent="0" algn="l" defTabSz="685783" rtl="0" eaLnBrk="1" fontAlgn="auto" latinLnBrk="0" hangingPunct="1">
              <a:lnSpc>
                <a:spcPct val="80000"/>
              </a:lnSpc>
              <a:spcBef>
                <a:spcPts val="0"/>
              </a:spcBef>
              <a:spcAft>
                <a:spcPts val="0"/>
              </a:spcAft>
              <a:buClr>
                <a:srgbClr val="009999"/>
              </a:buClr>
              <a:buSzTx/>
              <a:buFontTx/>
              <a:buNone/>
              <a:tabLst/>
              <a:defRPr/>
            </a:pPr>
            <a:r>
              <a:rPr kumimoji="0" lang="en-US" altLang="en-US" sz="1013" b="1" i="0" u="none" strike="noStrike" kern="1200" cap="none" spc="0" normalizeH="0" baseline="0" noProof="0" dirty="0">
                <a:ln>
                  <a:noFill/>
                </a:ln>
                <a:solidFill>
                  <a:srgbClr val="7030A0"/>
                </a:solidFill>
                <a:effectLst/>
                <a:uLnTx/>
                <a:uFillTx/>
                <a:latin typeface="Arial"/>
                <a:ea typeface="ヒラギノ角ゴ Pro W3"/>
                <a:cs typeface="ヒラギノ角ゴ Pro W3"/>
              </a:rPr>
              <a:t>POWER9 E950</a:t>
            </a:r>
          </a:p>
        </p:txBody>
      </p:sp>
      <p:cxnSp>
        <p:nvCxnSpPr>
          <p:cNvPr id="37" name="Straight Arrow Connector 36"/>
          <p:cNvCxnSpPr>
            <a:stCxn id="115" idx="2"/>
          </p:cNvCxnSpPr>
          <p:nvPr/>
        </p:nvCxnSpPr>
        <p:spPr>
          <a:xfrm flipH="1">
            <a:off x="2437848" y="2369074"/>
            <a:ext cx="529862" cy="1197229"/>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98968" y="3332166"/>
            <a:ext cx="585827" cy="297526"/>
            <a:chOff x="703261" y="4164541"/>
            <a:chExt cx="585827" cy="297526"/>
          </a:xfrm>
        </p:grpSpPr>
        <p:pic>
          <p:nvPicPr>
            <p:cNvPr id="42" name="Picture 7" descr="AIX_pres_trans_white-bckgrn.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3261" y="4164541"/>
              <a:ext cx="290864" cy="29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5"/>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9178" y="4164543"/>
              <a:ext cx="299910" cy="2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3A104D17-72E6-224C-A057-8E39DE20E7DA}"/>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rcRect/>
          <a:stretch/>
        </p:blipFill>
        <p:spPr>
          <a:xfrm>
            <a:off x="1601528" y="3702452"/>
            <a:ext cx="828023" cy="295163"/>
          </a:xfrm>
          <a:prstGeom prst="rect">
            <a:avLst/>
          </a:prstGeom>
        </p:spPr>
      </p:pic>
      <p:grpSp>
        <p:nvGrpSpPr>
          <p:cNvPr id="11" name="Group 10">
            <a:extLst>
              <a:ext uri="{FF2B5EF4-FFF2-40B4-BE49-F238E27FC236}">
                <a16:creationId xmlns:a16="http://schemas.microsoft.com/office/drawing/2014/main" id="{06284B8C-B6AD-F841-BB29-E23CAB88BA33}"/>
              </a:ext>
            </a:extLst>
          </p:cNvPr>
          <p:cNvGrpSpPr/>
          <p:nvPr/>
        </p:nvGrpSpPr>
        <p:grpSpPr>
          <a:xfrm>
            <a:off x="3667588" y="2812610"/>
            <a:ext cx="4239699" cy="1916681"/>
            <a:chOff x="2924638" y="2507810"/>
            <a:chExt cx="4239699" cy="1916681"/>
          </a:xfrm>
        </p:grpSpPr>
        <p:sp>
          <p:nvSpPr>
            <p:cNvPr id="44" name="Oval 80"/>
            <p:cNvSpPr>
              <a:spLocks noChangeArrowheads="1"/>
            </p:cNvSpPr>
            <p:nvPr/>
          </p:nvSpPr>
          <p:spPr bwMode="auto">
            <a:xfrm>
              <a:off x="3318726" y="2947898"/>
              <a:ext cx="3845610" cy="729350"/>
            </a:xfrm>
            <a:prstGeom prst="ellipse">
              <a:avLst/>
            </a:prstGeom>
            <a:noFill/>
            <a:ln w="19050">
              <a:solidFill>
                <a:schemeClr val="accent5">
                  <a:lumMod val="75000"/>
                </a:schemeClr>
              </a:solidFill>
              <a:prstDash val="sysDot"/>
              <a:round/>
              <a:headEnd/>
              <a:tailEnd type="none" w="med" len="sm"/>
            </a:ln>
          </p:spPr>
          <p:txBody>
            <a:bodyPr wrap="none" anchor="ctr"/>
            <a:lstStyle/>
            <a:p>
              <a:pPr marL="0" marR="0" lvl="0" indent="0" algn="l" defTabSz="685783" rtl="0" eaLnBrk="1" fontAlgn="auto" latinLnBrk="0" hangingPunct="1">
                <a:lnSpc>
                  <a:spcPct val="90000"/>
                </a:lnSpc>
                <a:spcBef>
                  <a:spcPct val="50000"/>
                </a:spcBef>
                <a:spcAft>
                  <a:spcPts val="0"/>
                </a:spcAft>
                <a:buClr>
                  <a:srgbClr val="000000"/>
                </a:buClr>
                <a:buSzTx/>
                <a:buFontTx/>
                <a:buNone/>
                <a:tabLst/>
                <a:defRPr/>
              </a:pPr>
              <a:endParaRPr kumimoji="0" lang="en-US" sz="1100" b="0" i="0" u="none" strike="noStrike" kern="1200" cap="none" spc="0" normalizeH="0" baseline="0" noProof="0" dirty="0">
                <a:ln>
                  <a:noFill/>
                </a:ln>
                <a:solidFill>
                  <a:srgbClr val="000000"/>
                </a:solidFill>
                <a:effectLst/>
                <a:uLnTx/>
                <a:uFillTx/>
                <a:latin typeface="Times" pitchFamily="18" charset="0"/>
                <a:ea typeface="ヒラギノ角ゴ Pro W3"/>
                <a:cs typeface="ヒラギノ角ゴ Pro W3"/>
              </a:endParaRPr>
            </a:p>
          </p:txBody>
        </p:sp>
        <p:sp>
          <p:nvSpPr>
            <p:cNvPr id="45" name="Rectangle 13"/>
            <p:cNvSpPr>
              <a:spLocks noChangeArrowheads="1"/>
            </p:cNvSpPr>
            <p:nvPr/>
          </p:nvSpPr>
          <p:spPr bwMode="auto">
            <a:xfrm>
              <a:off x="5694220" y="4090462"/>
              <a:ext cx="747320" cy="217047"/>
            </a:xfrm>
            <a:prstGeom prst="rect">
              <a:avLst/>
            </a:prstGeom>
            <a:noFill/>
            <a:ln w="9525">
              <a:noFill/>
              <a:miter lim="800000"/>
              <a:headEnd/>
              <a:tailEnd/>
            </a:ln>
          </p:spPr>
          <p:txBody>
            <a:bodyPr wrap="none">
              <a:spAutoFit/>
            </a:bodyPr>
            <a:lstStyle/>
            <a:p>
              <a:pPr marL="0" marR="0" lvl="0" indent="0" algn="l" defTabSz="685783" rtl="0" eaLnBrk="1" fontAlgn="auto" latinLnBrk="0" hangingPunct="1">
                <a:lnSpc>
                  <a:spcPct val="80000"/>
                </a:lnSpc>
                <a:spcBef>
                  <a:spcPts val="0"/>
                </a:spcBef>
                <a:spcAft>
                  <a:spcPts val="0"/>
                </a:spcAft>
                <a:buClr>
                  <a:srgbClr val="009999"/>
                </a:buClr>
                <a:buSzTx/>
                <a:buFontTx/>
                <a:buNone/>
                <a:tabLst/>
                <a:defRPr/>
              </a:pPr>
              <a:r>
                <a:rPr kumimoji="0" lang="en-US" altLang="en-US" sz="1013" b="1" i="0" u="none" strike="noStrike" kern="1200" cap="none" spc="0" normalizeH="0" baseline="0" noProof="0" dirty="0">
                  <a:ln>
                    <a:noFill/>
                  </a:ln>
                  <a:solidFill>
                    <a:srgbClr val="7030A0"/>
                  </a:solidFill>
                  <a:effectLst/>
                  <a:uLnTx/>
                  <a:uFillTx/>
                  <a:latin typeface="Arial"/>
                  <a:ea typeface="ヒラギノ角ゴ Pro W3"/>
                  <a:cs typeface="ヒラギノ角ゴ Pro W3"/>
                </a:rPr>
                <a:t>POWER9</a:t>
              </a:r>
            </a:p>
          </p:txBody>
        </p:sp>
        <p:pic>
          <p:nvPicPr>
            <p:cNvPr id="46" name="Picture 2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860582" y="2507810"/>
              <a:ext cx="722488" cy="1797383"/>
            </a:xfrm>
            <a:prstGeom prst="rect">
              <a:avLst/>
            </a:prstGeom>
            <a:noFill/>
            <a:ln>
              <a:noFill/>
            </a:ln>
            <a:effectLst>
              <a:glow rad="88900">
                <a:schemeClr val="bg1">
                  <a:alpha val="8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30"/>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023056" y="2912246"/>
              <a:ext cx="722487" cy="847721"/>
            </a:xfrm>
            <a:prstGeom prst="rect">
              <a:avLst/>
            </a:prstGeom>
            <a:noFill/>
            <a:ln>
              <a:noFill/>
            </a:ln>
            <a:effectLst>
              <a:glow rad="88900">
                <a:schemeClr val="bg1">
                  <a:alpha val="8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7"/>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593740" y="2851674"/>
              <a:ext cx="504373" cy="43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 name="TextBox 48"/>
            <p:cNvSpPr txBox="1">
              <a:spLocks noChangeArrowheads="1"/>
            </p:cNvSpPr>
            <p:nvPr/>
          </p:nvSpPr>
          <p:spPr bwMode="auto">
            <a:xfrm>
              <a:off x="6420223" y="3221119"/>
              <a:ext cx="744114"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ＭＳ Ｐゴシック" charset="-128"/>
                </a:defRPr>
              </a:lvl1pPr>
              <a:lvl2pPr marL="742950" indent="-285750" eaLnBrk="0" hangingPunct="0">
                <a:defRPr sz="2400">
                  <a:solidFill>
                    <a:srgbClr val="000000"/>
                  </a:solidFill>
                  <a:latin typeface="Arial" charset="0"/>
                  <a:ea typeface="ＭＳ Ｐゴシック" charset="-128"/>
                </a:defRPr>
              </a:lvl2pPr>
              <a:lvl3pPr marL="1143000" indent="-228600" eaLnBrk="0" hangingPunct="0">
                <a:defRPr sz="2400">
                  <a:solidFill>
                    <a:srgbClr val="000000"/>
                  </a:solidFill>
                  <a:latin typeface="Arial" charset="0"/>
                  <a:ea typeface="ＭＳ Ｐゴシック" charset="-128"/>
                </a:defRPr>
              </a:lvl3pPr>
              <a:lvl4pPr marL="1600200" indent="-228600" eaLnBrk="0" hangingPunct="0">
                <a:defRPr sz="2400">
                  <a:solidFill>
                    <a:srgbClr val="000000"/>
                  </a:solidFill>
                  <a:latin typeface="Arial" charset="0"/>
                  <a:ea typeface="ＭＳ Ｐゴシック" charset="-128"/>
                </a:defRPr>
              </a:lvl4pPr>
              <a:lvl5pPr marL="2057400" indent="-228600" eaLnBrk="0" hangingPunct="0">
                <a:defRPr sz="2400">
                  <a:solidFill>
                    <a:srgbClr val="000000"/>
                  </a:solidFill>
                  <a:latin typeface="Arial" charset="0"/>
                  <a:ea typeface="ＭＳ Ｐゴシック" charset="-128"/>
                </a:defRPr>
              </a:lvl5pPr>
              <a:lvl6pPr marL="2514600" indent="-228600" eaLnBrk="0" fontAlgn="base" hangingPunct="0">
                <a:spcBef>
                  <a:spcPct val="0"/>
                </a:spcBef>
                <a:spcAft>
                  <a:spcPct val="0"/>
                </a:spcAft>
                <a:defRPr sz="2400">
                  <a:solidFill>
                    <a:srgbClr val="000000"/>
                  </a:solidFill>
                  <a:latin typeface="Arial" charset="0"/>
                  <a:ea typeface="ＭＳ Ｐゴシック" charset="-128"/>
                </a:defRPr>
              </a:lvl6pPr>
              <a:lvl7pPr marL="2971800" indent="-228600" eaLnBrk="0" fontAlgn="base" hangingPunct="0">
                <a:spcBef>
                  <a:spcPct val="0"/>
                </a:spcBef>
                <a:spcAft>
                  <a:spcPct val="0"/>
                </a:spcAft>
                <a:defRPr sz="2400">
                  <a:solidFill>
                    <a:srgbClr val="000000"/>
                  </a:solidFill>
                  <a:latin typeface="Arial" charset="0"/>
                  <a:ea typeface="ＭＳ Ｐゴシック" charset="-128"/>
                </a:defRPr>
              </a:lvl7pPr>
              <a:lvl8pPr marL="3429000" indent="-228600" eaLnBrk="0" fontAlgn="base" hangingPunct="0">
                <a:spcBef>
                  <a:spcPct val="0"/>
                </a:spcBef>
                <a:spcAft>
                  <a:spcPct val="0"/>
                </a:spcAft>
                <a:defRPr sz="2400">
                  <a:solidFill>
                    <a:srgbClr val="000000"/>
                  </a:solidFill>
                  <a:latin typeface="Arial" charset="0"/>
                  <a:ea typeface="ＭＳ Ｐゴシック" charset="-128"/>
                </a:defRPr>
              </a:lvl8pPr>
              <a:lvl9pPr marL="3886200" indent="-228600" eaLnBrk="0" fontAlgn="base" hangingPunct="0">
                <a:spcBef>
                  <a:spcPct val="0"/>
                </a:spcBef>
                <a:spcAft>
                  <a:spcPct val="0"/>
                </a:spcAft>
                <a:defRPr sz="2400">
                  <a:solidFill>
                    <a:srgbClr val="000000"/>
                  </a:solidFill>
                  <a:latin typeface="Arial" charset="0"/>
                  <a:ea typeface="ＭＳ Ｐゴシック" charset="-128"/>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dirty="0">
                  <a:ln>
                    <a:noFill/>
                  </a:ln>
                  <a:solidFill>
                    <a:srgbClr val="000000"/>
                  </a:solidFill>
                  <a:effectLst/>
                  <a:uLnTx/>
                  <a:uFillTx/>
                  <a:latin typeface="Arial" charset="0"/>
                  <a:ea typeface="ＭＳ Ｐゴシック" charset="-128"/>
                  <a:cs typeface="ヒラギノ角ゴ Pro W3"/>
                </a:rPr>
                <a:t>Managing</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dirty="0">
                  <a:ln>
                    <a:noFill/>
                  </a:ln>
                  <a:solidFill>
                    <a:srgbClr val="000000"/>
                  </a:solidFill>
                  <a:effectLst/>
                  <a:uLnTx/>
                  <a:uFillTx/>
                  <a:latin typeface="Arial" charset="0"/>
                  <a:ea typeface="ＭＳ Ｐゴシック" charset="-128"/>
                  <a:cs typeface="ヒラギノ角ゴ Pro W3"/>
                </a:rPr>
                <a:t>HMC</a:t>
              </a:r>
            </a:p>
          </p:txBody>
        </p:sp>
        <p:pic>
          <p:nvPicPr>
            <p:cNvPr id="50" name="Picture 7"/>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596258" y="2668037"/>
              <a:ext cx="504373" cy="43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 name="Picture 7"/>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263488" y="3171875"/>
              <a:ext cx="504373" cy="43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 name="TextBox 52"/>
            <p:cNvSpPr txBox="1">
              <a:spLocks noChangeArrowheads="1"/>
            </p:cNvSpPr>
            <p:nvPr/>
          </p:nvSpPr>
          <p:spPr bwMode="auto">
            <a:xfrm>
              <a:off x="2924638" y="3570403"/>
              <a:ext cx="98001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ea typeface="ＭＳ Ｐゴシック" charset="-128"/>
                </a:defRPr>
              </a:lvl1pPr>
              <a:lvl2pPr marL="742950" indent="-285750" eaLnBrk="0" hangingPunct="0">
                <a:defRPr sz="2400">
                  <a:solidFill>
                    <a:srgbClr val="000000"/>
                  </a:solidFill>
                  <a:latin typeface="Arial" charset="0"/>
                  <a:ea typeface="ＭＳ Ｐゴシック" charset="-128"/>
                </a:defRPr>
              </a:lvl2pPr>
              <a:lvl3pPr marL="1143000" indent="-228600" eaLnBrk="0" hangingPunct="0">
                <a:defRPr sz="2400">
                  <a:solidFill>
                    <a:srgbClr val="000000"/>
                  </a:solidFill>
                  <a:latin typeface="Arial" charset="0"/>
                  <a:ea typeface="ＭＳ Ｐゴシック" charset="-128"/>
                </a:defRPr>
              </a:lvl3pPr>
              <a:lvl4pPr marL="1600200" indent="-228600" eaLnBrk="0" hangingPunct="0">
                <a:defRPr sz="2400">
                  <a:solidFill>
                    <a:srgbClr val="000000"/>
                  </a:solidFill>
                  <a:latin typeface="Arial" charset="0"/>
                  <a:ea typeface="ＭＳ Ｐゴシック" charset="-128"/>
                </a:defRPr>
              </a:lvl4pPr>
              <a:lvl5pPr marL="2057400" indent="-228600" eaLnBrk="0" hangingPunct="0">
                <a:defRPr sz="2400">
                  <a:solidFill>
                    <a:srgbClr val="000000"/>
                  </a:solidFill>
                  <a:latin typeface="Arial" charset="0"/>
                  <a:ea typeface="ＭＳ Ｐゴシック" charset="-128"/>
                </a:defRPr>
              </a:lvl5pPr>
              <a:lvl6pPr marL="2514600" indent="-228600" eaLnBrk="0" fontAlgn="base" hangingPunct="0">
                <a:spcBef>
                  <a:spcPct val="0"/>
                </a:spcBef>
                <a:spcAft>
                  <a:spcPct val="0"/>
                </a:spcAft>
                <a:defRPr sz="2400">
                  <a:solidFill>
                    <a:srgbClr val="000000"/>
                  </a:solidFill>
                  <a:latin typeface="Arial" charset="0"/>
                  <a:ea typeface="ＭＳ Ｐゴシック" charset="-128"/>
                </a:defRPr>
              </a:lvl6pPr>
              <a:lvl7pPr marL="2971800" indent="-228600" eaLnBrk="0" fontAlgn="base" hangingPunct="0">
                <a:spcBef>
                  <a:spcPct val="0"/>
                </a:spcBef>
                <a:spcAft>
                  <a:spcPct val="0"/>
                </a:spcAft>
                <a:defRPr sz="2400">
                  <a:solidFill>
                    <a:srgbClr val="000000"/>
                  </a:solidFill>
                  <a:latin typeface="Arial" charset="0"/>
                  <a:ea typeface="ＭＳ Ｐゴシック" charset="-128"/>
                </a:defRPr>
              </a:lvl7pPr>
              <a:lvl8pPr marL="3429000" indent="-228600" eaLnBrk="0" fontAlgn="base" hangingPunct="0">
                <a:spcBef>
                  <a:spcPct val="0"/>
                </a:spcBef>
                <a:spcAft>
                  <a:spcPct val="0"/>
                </a:spcAft>
                <a:defRPr sz="2400">
                  <a:solidFill>
                    <a:srgbClr val="000000"/>
                  </a:solidFill>
                  <a:latin typeface="Arial" charset="0"/>
                  <a:ea typeface="ＭＳ Ｐゴシック" charset="-128"/>
                </a:defRPr>
              </a:lvl8pPr>
              <a:lvl9pPr marL="3886200" indent="-228600" eaLnBrk="0" fontAlgn="base" hangingPunct="0">
                <a:spcBef>
                  <a:spcPct val="0"/>
                </a:spcBef>
                <a:spcAft>
                  <a:spcPct val="0"/>
                </a:spcAft>
                <a:defRPr sz="2400">
                  <a:solidFill>
                    <a:srgbClr val="000000"/>
                  </a:solidFill>
                  <a:latin typeface="Arial" charset="0"/>
                  <a:ea typeface="ＭＳ Ｐゴシック" charset="-128"/>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dirty="0">
                  <a:ln>
                    <a:noFill/>
                  </a:ln>
                  <a:solidFill>
                    <a:srgbClr val="000000"/>
                  </a:solidFill>
                  <a:effectLst/>
                  <a:uLnTx/>
                  <a:uFillTx/>
                  <a:latin typeface="Arial" charset="0"/>
                  <a:ea typeface="ＭＳ Ｐゴシック" charset="-128"/>
                  <a:cs typeface="ヒラギノ角ゴ Pro W3"/>
                </a:rPr>
                <a:t>Managing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dirty="0">
                  <a:ln>
                    <a:noFill/>
                  </a:ln>
                  <a:solidFill>
                    <a:srgbClr val="000000"/>
                  </a:solidFill>
                  <a:effectLst/>
                  <a:uLnTx/>
                  <a:uFillTx/>
                  <a:latin typeface="Arial" charset="0"/>
                  <a:ea typeface="ＭＳ Ｐゴシック" charset="-128"/>
                  <a:cs typeface="ヒラギノ角ゴ Pro W3"/>
                </a:rPr>
                <a:t>HMC</a:t>
              </a:r>
            </a:p>
          </p:txBody>
        </p:sp>
        <p:sp>
          <p:nvSpPr>
            <p:cNvPr id="54" name="Rectangle 11">
              <a:extLst>
                <a:ext uri="{FF2B5EF4-FFF2-40B4-BE49-F238E27FC236}">
                  <a16:creationId xmlns:a16="http://schemas.microsoft.com/office/drawing/2014/main" id="{F37B6EA4-231B-4902-B83A-C20D7814F8CA}"/>
                </a:ext>
              </a:extLst>
            </p:cNvPr>
            <p:cNvSpPr>
              <a:spLocks/>
            </p:cNvSpPr>
            <p:nvPr/>
          </p:nvSpPr>
          <p:spPr bwMode="auto">
            <a:xfrm>
              <a:off x="4733421" y="4268614"/>
              <a:ext cx="907833" cy="1558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54185" bIns="0">
              <a:spAutoFit/>
            </a:bodyPr>
            <a:lstStyle/>
            <a:p>
              <a:pPr marL="52910" marR="0" lvl="0" indent="0" algn="l" defTabSz="1219018" rtl="0" eaLnBrk="1" fontAlgn="auto" latinLnBrk="0" hangingPunct="1">
                <a:lnSpc>
                  <a:spcPct val="100000"/>
                </a:lnSpc>
                <a:spcBef>
                  <a:spcPts val="0"/>
                </a:spcBef>
                <a:spcAft>
                  <a:spcPts val="0"/>
                </a:spcAft>
                <a:buClr>
                  <a:srgbClr val="000000"/>
                </a:buClr>
                <a:buSzPct val="45000"/>
                <a:buFontTx/>
                <a:buNone/>
                <a:tabLst/>
                <a:defRPr/>
              </a:pPr>
              <a:r>
                <a:rPr kumimoji="0" lang="en-US" sz="1013" b="0" i="0" u="none" strike="noStrike" kern="1200" cap="none" spc="0" normalizeH="0" baseline="0" noProof="0" dirty="0">
                  <a:ln>
                    <a:noFill/>
                  </a:ln>
                  <a:solidFill>
                    <a:srgbClr val="008000"/>
                  </a:solidFill>
                  <a:effectLst/>
                  <a:uLnTx/>
                  <a:uFillTx/>
                  <a:latin typeface="Rockwell" charset="0"/>
                  <a:ea typeface="Rockwell" charset="0"/>
                  <a:cs typeface="Rockwell" charset="0"/>
                  <a:sym typeface="Arial" charset="0"/>
                </a:rPr>
                <a:t>Power E880C</a:t>
              </a:r>
            </a:p>
          </p:txBody>
        </p:sp>
        <p:sp>
          <p:nvSpPr>
            <p:cNvPr id="55" name="Rectangle 11">
              <a:extLst>
                <a:ext uri="{FF2B5EF4-FFF2-40B4-BE49-F238E27FC236}">
                  <a16:creationId xmlns:a16="http://schemas.microsoft.com/office/drawing/2014/main" id="{531CFE6F-8C97-472A-9712-75D5CB8A7E16}"/>
                </a:ext>
              </a:extLst>
            </p:cNvPr>
            <p:cNvSpPr>
              <a:spLocks/>
            </p:cNvSpPr>
            <p:nvPr/>
          </p:nvSpPr>
          <p:spPr bwMode="auto">
            <a:xfrm>
              <a:off x="3894564" y="3829844"/>
              <a:ext cx="907833" cy="1558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54185" bIns="0">
              <a:spAutoFit/>
            </a:bodyPr>
            <a:lstStyle/>
            <a:p>
              <a:pPr marL="52910" marR="0" lvl="0" indent="0" algn="l" defTabSz="1219018" rtl="0" eaLnBrk="1" fontAlgn="auto" latinLnBrk="0" hangingPunct="1">
                <a:lnSpc>
                  <a:spcPct val="100000"/>
                </a:lnSpc>
                <a:spcBef>
                  <a:spcPts val="0"/>
                </a:spcBef>
                <a:spcAft>
                  <a:spcPts val="0"/>
                </a:spcAft>
                <a:buClr>
                  <a:srgbClr val="000000"/>
                </a:buClr>
                <a:buSzPct val="45000"/>
                <a:buFontTx/>
                <a:buNone/>
                <a:tabLst/>
                <a:defRPr/>
              </a:pPr>
              <a:r>
                <a:rPr kumimoji="0" lang="en-US" sz="1013" b="0" i="0" u="none" strike="noStrike" kern="1200" cap="none" spc="0" normalizeH="0" baseline="0" noProof="0" dirty="0">
                  <a:ln>
                    <a:noFill/>
                  </a:ln>
                  <a:solidFill>
                    <a:srgbClr val="008000"/>
                  </a:solidFill>
                  <a:effectLst/>
                  <a:uLnTx/>
                  <a:uFillTx/>
                  <a:latin typeface="Rockwell" charset="0"/>
                  <a:ea typeface="Rockwell" charset="0"/>
                  <a:cs typeface="Rockwell" charset="0"/>
                  <a:sym typeface="Arial" charset="0"/>
                </a:rPr>
                <a:t>Power E870C</a:t>
              </a:r>
            </a:p>
          </p:txBody>
        </p:sp>
        <p:pic>
          <p:nvPicPr>
            <p:cNvPr id="10" name="Picture 9">
              <a:extLst>
                <a:ext uri="{FF2B5EF4-FFF2-40B4-BE49-F238E27FC236}">
                  <a16:creationId xmlns:a16="http://schemas.microsoft.com/office/drawing/2014/main" id="{97C58913-5BF3-9248-BA08-82240C7E2002}"/>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a:ext>
              </a:extLst>
            </a:blip>
            <a:srcRect/>
            <a:stretch/>
          </p:blipFill>
          <p:spPr>
            <a:xfrm>
              <a:off x="5722297" y="2592480"/>
              <a:ext cx="746155" cy="1507157"/>
            </a:xfrm>
            <a:prstGeom prst="rect">
              <a:avLst/>
            </a:prstGeom>
          </p:spPr>
        </p:pic>
        <p:sp>
          <p:nvSpPr>
            <p:cNvPr id="57" name="Left-Right Arrow 56"/>
            <p:cNvSpPr/>
            <p:nvPr/>
          </p:nvSpPr>
          <p:spPr bwMode="auto">
            <a:xfrm>
              <a:off x="4297743" y="3044827"/>
              <a:ext cx="1819968" cy="582559"/>
            </a:xfrm>
            <a:prstGeom prst="leftRightArrow">
              <a:avLst/>
            </a:prstGeom>
            <a:solidFill>
              <a:srgbClr val="BCE870">
                <a:alpha val="74901"/>
              </a:srgbClr>
            </a:solidFill>
            <a:ln w="9525" cap="flat" cmpd="sng" algn="ctr">
              <a:noFill/>
              <a:prstDash val="solid"/>
              <a:round/>
              <a:headEnd type="none" w="med" len="med"/>
              <a:tailEnd type="none" w="med" len="med"/>
            </a:ln>
            <a:effectLst>
              <a:glow rad="88900">
                <a:schemeClr val="bg1">
                  <a:alpha val="75000"/>
                </a:schemeClr>
              </a:glow>
            </a:effectLst>
          </p:spPr>
          <p:txBody>
            <a:body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endParaRPr kumimoji="0" lang="en-US" sz="2200" b="0" i="0" u="none" strike="noStrike" kern="1200" cap="none" spc="0" normalizeH="0" baseline="0" noProof="0" dirty="0">
                <a:ln>
                  <a:noFill/>
                </a:ln>
                <a:solidFill>
                  <a:srgbClr val="080808"/>
                </a:solidFill>
                <a:effectLst/>
                <a:uLnTx/>
                <a:uFillTx/>
                <a:latin typeface="Arial"/>
                <a:ea typeface=""/>
                <a:cs typeface="ヒラギノ角ゴ Pro W3"/>
              </a:endParaRPr>
            </a:p>
          </p:txBody>
        </p:sp>
      </p:grpSp>
      <p:pic>
        <p:nvPicPr>
          <p:cNvPr id="12" name="Picture 11">
            <a:extLst>
              <a:ext uri="{FF2B5EF4-FFF2-40B4-BE49-F238E27FC236}">
                <a16:creationId xmlns:a16="http://schemas.microsoft.com/office/drawing/2014/main" id="{03C38486-501B-4EB4-A471-1E65BADA052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751091" y="2342545"/>
            <a:ext cx="845516" cy="218858"/>
          </a:xfrm>
          <a:prstGeom prst="rect">
            <a:avLst/>
          </a:prstGeom>
        </p:spPr>
      </p:pic>
      <p:pic>
        <p:nvPicPr>
          <p:cNvPr id="14" name="Picture 13">
            <a:extLst>
              <a:ext uri="{FF2B5EF4-FFF2-40B4-BE49-F238E27FC236}">
                <a16:creationId xmlns:a16="http://schemas.microsoft.com/office/drawing/2014/main" id="{E0A12889-458B-4702-85F7-48840709B12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777610" y="2559894"/>
            <a:ext cx="794607" cy="218858"/>
          </a:xfrm>
          <a:prstGeom prst="rect">
            <a:avLst/>
          </a:prstGeom>
        </p:spPr>
      </p:pic>
    </p:spTree>
    <p:extLst>
      <p:ext uri="{BB962C8B-B14F-4D97-AF65-F5344CB8AC3E}">
        <p14:creationId xmlns:p14="http://schemas.microsoft.com/office/powerpoint/2010/main" val="4210971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632879-D1A6-403A-93A3-E9715C33AAB4}"/>
              </a:ext>
            </a:extLst>
          </p:cNvPr>
          <p:cNvSpPr>
            <a:spLocks noGrp="1"/>
          </p:cNvSpPr>
          <p:nvPr>
            <p:ph type="title"/>
          </p:nvPr>
        </p:nvSpPr>
        <p:spPr>
          <a:xfrm>
            <a:off x="251316" y="212024"/>
            <a:ext cx="8468887" cy="290186"/>
          </a:xfrm>
        </p:spPr>
        <p:txBody>
          <a:bodyPr/>
          <a:lstStyle/>
          <a:p>
            <a:r>
              <a:rPr lang="en-US" sz="2400" dirty="0">
                <a:latin typeface="+mj-lt"/>
                <a:cs typeface="Calibri Light" panose="020F0302020204030204" pitchFamily="34" charset="0"/>
              </a:rPr>
              <a:t>IBM Power E950 and E980 financing and payment options</a:t>
            </a:r>
            <a:endParaRPr lang="en-US" sz="3300" dirty="0">
              <a:latin typeface="+mj-lt"/>
              <a:cs typeface="Calibri Light" panose="020F0302020204030204" pitchFamily="34" charset="0"/>
            </a:endParaRPr>
          </a:p>
        </p:txBody>
      </p:sp>
      <p:sp>
        <p:nvSpPr>
          <p:cNvPr id="2" name="Rectangle 1">
            <a:extLst>
              <a:ext uri="{FF2B5EF4-FFF2-40B4-BE49-F238E27FC236}">
                <a16:creationId xmlns:a16="http://schemas.microsoft.com/office/drawing/2014/main" id="{9FDD204A-3B96-4DC3-9C44-91688964678C}"/>
              </a:ext>
            </a:extLst>
          </p:cNvPr>
          <p:cNvSpPr/>
          <p:nvPr/>
        </p:nvSpPr>
        <p:spPr>
          <a:xfrm>
            <a:off x="251315" y="872958"/>
            <a:ext cx="8673829" cy="336631"/>
          </a:xfrm>
          <a:prstGeom prst="rect">
            <a:avLst/>
          </a:prstGeom>
        </p:spPr>
        <p:txBody>
          <a:bodyPr wrap="square">
            <a:spAutoFit/>
          </a:bodyPr>
          <a:lstStyle/>
          <a:p>
            <a:pPr marL="266987" indent="-160728" algn="ctr">
              <a:lnSpc>
                <a:spcPct val="107000"/>
              </a:lnSpc>
              <a:spcBef>
                <a:spcPts val="338"/>
              </a:spcBef>
              <a:spcAft>
                <a:spcPts val="338"/>
              </a:spcAft>
              <a:defRPr/>
            </a:pPr>
            <a:r>
              <a:rPr lang="en-US" sz="1600" dirty="0">
                <a:solidFill>
                  <a:schemeClr val="bg1">
                    <a:lumMod val="10000"/>
                  </a:schemeClr>
                </a:solidFill>
                <a:ea typeface="IBM Plex Sans" charset="0"/>
                <a:cs typeface="IBM Plex Sans" charset="0"/>
              </a:rPr>
              <a:t>Replace upfront costs with affordable monthly payments</a:t>
            </a:r>
          </a:p>
        </p:txBody>
      </p:sp>
      <p:sp>
        <p:nvSpPr>
          <p:cNvPr id="5" name="TextBox 13">
            <a:extLst>
              <a:ext uri="{FF2B5EF4-FFF2-40B4-BE49-F238E27FC236}">
                <a16:creationId xmlns:a16="http://schemas.microsoft.com/office/drawing/2014/main" id="{4E94DCB8-91F6-4A7B-8E7F-8A54787F4A27}"/>
              </a:ext>
            </a:extLst>
          </p:cNvPr>
          <p:cNvSpPr txBox="1">
            <a:spLocks noChangeArrowheads="1"/>
          </p:cNvSpPr>
          <p:nvPr/>
        </p:nvSpPr>
        <p:spPr bwMode="auto">
          <a:xfrm>
            <a:off x="972273" y="3603677"/>
            <a:ext cx="1864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tx1">
                    <a:lumMod val="50000"/>
                  </a:schemeClr>
                </a:solidFill>
                <a:latin typeface="+mn-lt"/>
                <a:ea typeface="IBM Plex Sans" panose="020B0503050203000203" pitchFamily="34" charset="77"/>
                <a:cs typeface="IBM Plex Sans" panose="020B0503050203000203" pitchFamily="34" charset="77"/>
              </a:rPr>
              <a:t>Minimize up-front payments and better align project cost outlays with anticipated benefits</a:t>
            </a:r>
          </a:p>
        </p:txBody>
      </p:sp>
      <p:sp>
        <p:nvSpPr>
          <p:cNvPr id="6" name="TextBox 15">
            <a:extLst>
              <a:ext uri="{FF2B5EF4-FFF2-40B4-BE49-F238E27FC236}">
                <a16:creationId xmlns:a16="http://schemas.microsoft.com/office/drawing/2014/main" id="{4515AA81-EC41-416C-96B0-0DABB4CB68E6}"/>
              </a:ext>
            </a:extLst>
          </p:cNvPr>
          <p:cNvSpPr txBox="1">
            <a:spLocks noChangeArrowheads="1"/>
          </p:cNvSpPr>
          <p:nvPr/>
        </p:nvSpPr>
        <p:spPr bwMode="auto">
          <a:xfrm>
            <a:off x="3873253" y="3603677"/>
            <a:ext cx="1650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tx1">
                    <a:lumMod val="50000"/>
                  </a:schemeClr>
                </a:solidFill>
                <a:latin typeface="+mn-lt"/>
                <a:ea typeface="IBM Plex Sans" panose="020B0503050203000203" pitchFamily="34" charset="77"/>
                <a:cs typeface="IBM Plex Sans" panose="020B0503050203000203" pitchFamily="34" charset="77"/>
              </a:rPr>
              <a:t>Accelerate a project’s cash flow break-even point with affordable financing</a:t>
            </a:r>
          </a:p>
        </p:txBody>
      </p:sp>
      <p:sp>
        <p:nvSpPr>
          <p:cNvPr id="7" name="TextBox 17">
            <a:extLst>
              <a:ext uri="{FF2B5EF4-FFF2-40B4-BE49-F238E27FC236}">
                <a16:creationId xmlns:a16="http://schemas.microsoft.com/office/drawing/2014/main" id="{A8355999-05AC-4A5D-873B-624D12125BB3}"/>
              </a:ext>
            </a:extLst>
          </p:cNvPr>
          <p:cNvSpPr txBox="1">
            <a:spLocks noChangeArrowheads="1"/>
          </p:cNvSpPr>
          <p:nvPr/>
        </p:nvSpPr>
        <p:spPr bwMode="auto">
          <a:xfrm>
            <a:off x="6559956" y="3603677"/>
            <a:ext cx="14898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tx1">
                    <a:lumMod val="50000"/>
                  </a:schemeClr>
                </a:solidFill>
                <a:latin typeface="+mn-lt"/>
                <a:ea typeface="IBM Plex Sans" panose="020B0503050203000203" pitchFamily="34" charset="77"/>
                <a:cs typeface="IBM Plex Sans" panose="020B0503050203000203" pitchFamily="34" charset="77"/>
              </a:rPr>
              <a:t>Preserve cash and existing lines of credit for other initiatives</a:t>
            </a:r>
          </a:p>
        </p:txBody>
      </p:sp>
      <p:pic>
        <p:nvPicPr>
          <p:cNvPr id="8" name="Picture 12">
            <a:extLst>
              <a:ext uri="{FF2B5EF4-FFF2-40B4-BE49-F238E27FC236}">
                <a16:creationId xmlns:a16="http://schemas.microsoft.com/office/drawing/2014/main" id="{D55FA924-011E-4241-9AB9-E45F2D45DC6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2700" y="2791728"/>
            <a:ext cx="1119065" cy="75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F1184F49-6DA7-40EB-8441-538EB864E86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8508" y="2778851"/>
            <a:ext cx="1117840" cy="7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a:extLst>
              <a:ext uri="{FF2B5EF4-FFF2-40B4-BE49-F238E27FC236}">
                <a16:creationId xmlns:a16="http://schemas.microsoft.com/office/drawing/2014/main" id="{F96C2B13-20C7-4FDA-9437-FAE6BB7A9FC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2406" y="2737410"/>
            <a:ext cx="1044547" cy="86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0591C43-24A2-4A79-B718-4F052826564D}"/>
              </a:ext>
            </a:extLst>
          </p:cNvPr>
          <p:cNvSpPr/>
          <p:nvPr/>
        </p:nvSpPr>
        <p:spPr>
          <a:xfrm>
            <a:off x="323396" y="4648126"/>
            <a:ext cx="8516072" cy="424732"/>
          </a:xfrm>
          <a:prstGeom prst="rect">
            <a:avLst/>
          </a:prstGeom>
        </p:spPr>
        <p:txBody>
          <a:bodyPr wrap="square">
            <a:spAutoFit/>
          </a:bodyPr>
          <a:lstStyle/>
          <a:p>
            <a:pPr>
              <a:lnSpc>
                <a:spcPct val="90000"/>
              </a:lnSpc>
            </a:pPr>
            <a:r>
              <a:rPr lang="en-US" sz="600" dirty="0">
                <a:latin typeface="IBM Plex Sans Light" panose="020B0403050203000203" pitchFamily="34" charset="0"/>
              </a:rPr>
              <a:t>IBM Global Financing offerings are provided through IBM Credit LLC in the United States and other IBM subsidiaries and divisions worldwide to qualified commercial and government clients. Rates and availability are based on a client’s credit rating, financing terms, offering type, equipment and product type and options, and may vary by country. Non-hardware items must be one-time, non-recurring charges and are financed by means of loans. Other restrictions may apply. Rates and offerings are subject to change, extension or withdrawal without notice and may not be available in all countries. IBM Global Financing pricing example for illustration purposes; represents good credit client. Other terms and offerings available. More information @ </a:t>
            </a:r>
            <a:r>
              <a:rPr lang="en-US" sz="600" dirty="0">
                <a:latin typeface="IBM Plex Sans Light" panose="020B0403050203000203" pitchFamily="34" charset="0"/>
                <a:hlinkClick r:id="rId6"/>
              </a:rPr>
              <a:t>https://www.ibm.com/financing/power</a:t>
            </a:r>
            <a:endParaRPr lang="en-US" sz="600" dirty="0">
              <a:latin typeface="IBM Plex Sans Light" panose="020B0403050203000203" pitchFamily="34" charset="0"/>
            </a:endParaRPr>
          </a:p>
        </p:txBody>
      </p:sp>
      <p:graphicFrame>
        <p:nvGraphicFramePr>
          <p:cNvPr id="13" name="Table 12">
            <a:extLst>
              <a:ext uri="{FF2B5EF4-FFF2-40B4-BE49-F238E27FC236}">
                <a16:creationId xmlns:a16="http://schemas.microsoft.com/office/drawing/2014/main" id="{A50DAFB1-1C1A-4BFE-959E-C970256D66E1}"/>
              </a:ext>
            </a:extLst>
          </p:cNvPr>
          <p:cNvGraphicFramePr>
            <a:graphicFrameLocks noGrp="1"/>
          </p:cNvGraphicFramePr>
          <p:nvPr>
            <p:extLst>
              <p:ext uri="{D42A27DB-BD31-4B8C-83A1-F6EECF244321}">
                <p14:modId xmlns:p14="http://schemas.microsoft.com/office/powerpoint/2010/main" val="4056289917"/>
              </p:ext>
            </p:extLst>
          </p:nvPr>
        </p:nvGraphicFramePr>
        <p:xfrm>
          <a:off x="204424" y="1261637"/>
          <a:ext cx="8798899" cy="1414347"/>
        </p:xfrm>
        <a:graphic>
          <a:graphicData uri="http://schemas.openxmlformats.org/drawingml/2006/table">
            <a:tbl>
              <a:tblPr firstRow="1" bandRow="1">
                <a:tableStyleId>{5940675A-B579-460E-94D1-54222C63F5DA}</a:tableStyleId>
              </a:tblPr>
              <a:tblGrid>
                <a:gridCol w="2556802">
                  <a:extLst>
                    <a:ext uri="{9D8B030D-6E8A-4147-A177-3AD203B41FA5}">
                      <a16:colId xmlns:a16="http://schemas.microsoft.com/office/drawing/2014/main" val="2874426384"/>
                    </a:ext>
                  </a:extLst>
                </a:gridCol>
                <a:gridCol w="6242097">
                  <a:extLst>
                    <a:ext uri="{9D8B030D-6E8A-4147-A177-3AD203B41FA5}">
                      <a16:colId xmlns:a16="http://schemas.microsoft.com/office/drawing/2014/main" val="3905831013"/>
                    </a:ext>
                  </a:extLst>
                </a:gridCol>
              </a:tblGrid>
              <a:tr h="251460">
                <a:tc>
                  <a:txBody>
                    <a:bodyPr/>
                    <a:lstStyle/>
                    <a:p>
                      <a:r>
                        <a:rPr lang="en-US" sz="1400" dirty="0">
                          <a:latin typeface="IBM Plex Sans Medium" panose="020B0603050203000203" pitchFamily="34" charset="0"/>
                        </a:rPr>
                        <a:t>Lease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tc>
                  <a:txBody>
                    <a:bodyPr/>
                    <a:lstStyle/>
                    <a:p>
                      <a:pPr marL="0" marR="0" lvl="0" indent="0" algn="l" defTabSz="1218042" rtl="0" eaLnBrk="1" fontAlgn="auto" latinLnBrk="0" hangingPunct="1">
                        <a:lnSpc>
                          <a:spcPct val="100000"/>
                        </a:lnSpc>
                        <a:spcBef>
                          <a:spcPts val="0"/>
                        </a:spcBef>
                        <a:spcAft>
                          <a:spcPts val="0"/>
                        </a:spcAft>
                        <a:buClrTx/>
                        <a:buSzTx/>
                        <a:buFontTx/>
                        <a:buNone/>
                        <a:tabLst/>
                        <a:defRPr/>
                      </a:pPr>
                      <a:r>
                        <a:rPr lang="en-US" sz="1200" dirty="0">
                          <a:latin typeface="IBM Plex Sans Light" panose="020B0403050203000203" pitchFamily="34" charset="0"/>
                        </a:rPr>
                        <a:t>Lowest periodic payment, protection against technology obsolescence, and lower TCO</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extLst>
                  <a:ext uri="{0D108BD9-81ED-4DB2-BD59-A6C34878D82A}">
                    <a16:rowId xmlns:a16="http://schemas.microsoft.com/office/drawing/2014/main" val="2339889466"/>
                  </a:ext>
                </a:extLst>
              </a:tr>
              <a:tr h="251460">
                <a:tc>
                  <a:txBody>
                    <a:bodyPr/>
                    <a:lstStyle/>
                    <a:p>
                      <a:r>
                        <a:rPr lang="en-US" sz="1400" dirty="0">
                          <a:latin typeface="IBM Plex Sans Medium" panose="020B0603050203000203" pitchFamily="34" charset="0"/>
                        </a:rPr>
                        <a:t>Payment plan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tc>
                  <a:txBody>
                    <a:bodyPr/>
                    <a:lstStyle/>
                    <a:p>
                      <a:r>
                        <a:rPr lang="en-US" sz="1200" dirty="0">
                          <a:latin typeface="IBM Plex Sans Light" panose="020B0403050203000203" pitchFamily="34" charset="0"/>
                        </a:rPr>
                        <a:t>Low rate interest payment plan up to 60 months, or a 0% interest 12 month payment plan</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extLst>
                  <a:ext uri="{0D108BD9-81ED-4DB2-BD59-A6C34878D82A}">
                    <a16:rowId xmlns:a16="http://schemas.microsoft.com/office/drawing/2014/main" val="655136571"/>
                  </a:ext>
                </a:extLst>
              </a:tr>
              <a:tr h="355167">
                <a:tc>
                  <a:txBody>
                    <a:bodyPr/>
                    <a:lstStyle/>
                    <a:p>
                      <a:pPr marL="0" marR="0" lvl="0" indent="0" algn="l" defTabSz="1218042" rtl="0" eaLnBrk="1" fontAlgn="auto" latinLnBrk="0" hangingPunct="1">
                        <a:lnSpc>
                          <a:spcPct val="100000"/>
                        </a:lnSpc>
                        <a:spcBef>
                          <a:spcPts val="0"/>
                        </a:spcBef>
                        <a:spcAft>
                          <a:spcPts val="0"/>
                        </a:spcAft>
                        <a:buClrTx/>
                        <a:buSzTx/>
                        <a:buFontTx/>
                        <a:buNone/>
                        <a:tabLst/>
                        <a:defRPr/>
                      </a:pPr>
                      <a:r>
                        <a:rPr lang="en-US" sz="1400" dirty="0">
                          <a:latin typeface="IBM Plex Sans Medium" panose="020B0603050203000203" pitchFamily="34" charset="0"/>
                        </a:rPr>
                        <a:t>Payment deferral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tc>
                  <a:txBody>
                    <a:bodyPr/>
                    <a:lstStyle/>
                    <a:p>
                      <a:r>
                        <a:rPr lang="en-US" sz="1200" dirty="0">
                          <a:latin typeface="IBM Plex Sans Light" panose="020B0403050203000203" pitchFamily="34" charset="0"/>
                        </a:rPr>
                        <a:t>“Install now – pay later” is available for both payment plans and leases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extLst>
                  <a:ext uri="{0D108BD9-81ED-4DB2-BD59-A6C34878D82A}">
                    <a16:rowId xmlns:a16="http://schemas.microsoft.com/office/drawing/2014/main" val="87847234"/>
                  </a:ext>
                </a:extLst>
              </a:tr>
              <a:tr h="434340">
                <a:tc>
                  <a:txBody>
                    <a:bodyPr/>
                    <a:lstStyle/>
                    <a:p>
                      <a:pPr marL="0" marR="0" lvl="0" indent="0" algn="l" defTabSz="1218042" rtl="0" eaLnBrk="1" fontAlgn="auto" latinLnBrk="0" hangingPunct="1">
                        <a:lnSpc>
                          <a:spcPct val="100000"/>
                        </a:lnSpc>
                        <a:spcBef>
                          <a:spcPts val="0"/>
                        </a:spcBef>
                        <a:spcAft>
                          <a:spcPts val="0"/>
                        </a:spcAft>
                        <a:buClrTx/>
                        <a:buSzTx/>
                        <a:buFontTx/>
                        <a:buNone/>
                        <a:tabLst/>
                        <a:defRPr/>
                      </a:pPr>
                      <a:r>
                        <a:rPr lang="en-US" sz="1400" dirty="0">
                          <a:latin typeface="IBM Plex Sans Medium" panose="020B0603050203000203" pitchFamily="34" charset="0"/>
                        </a:rPr>
                        <a:t>Payment plan with 4 </a:t>
                      </a:r>
                      <a:br>
                        <a:rPr lang="en-US" sz="1400" dirty="0">
                          <a:latin typeface="IBM Plex Sans Medium" panose="020B0603050203000203" pitchFamily="34" charset="0"/>
                        </a:rPr>
                      </a:br>
                      <a:r>
                        <a:rPr lang="en-US" sz="1400" dirty="0">
                          <a:latin typeface="IBM Plex Sans Medium" panose="020B0603050203000203" pitchFamily="34" charset="0"/>
                        </a:rPr>
                        <a:t>month deferral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tc>
                  <a:txBody>
                    <a:bodyPr/>
                    <a:lstStyle/>
                    <a:p>
                      <a:r>
                        <a:rPr lang="en-US" sz="1200" dirty="0">
                          <a:latin typeface="IBM Plex Sans Light" panose="020B0403050203000203" pitchFamily="34" charset="0"/>
                        </a:rPr>
                        <a:t>Promotional offer until December 1, 2018: No payments for 4 months, </a:t>
                      </a:r>
                      <a:br>
                        <a:rPr lang="en-US" sz="1200" dirty="0">
                          <a:latin typeface="IBM Plex Sans Light" panose="020B0403050203000203" pitchFamily="34" charset="0"/>
                        </a:rPr>
                      </a:br>
                      <a:r>
                        <a:rPr lang="en-US" sz="1200" dirty="0">
                          <a:latin typeface="IBM Plex Sans Light" panose="020B0403050203000203" pitchFamily="34" charset="0"/>
                        </a:rPr>
                        <a:t>then a low rate payment plan for 32 months.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E6FF"/>
                    </a:solidFill>
                  </a:tcPr>
                </a:tc>
                <a:extLst>
                  <a:ext uri="{0D108BD9-81ED-4DB2-BD59-A6C34878D82A}">
                    <a16:rowId xmlns:a16="http://schemas.microsoft.com/office/drawing/2014/main" val="3603284456"/>
                  </a:ext>
                </a:extLst>
              </a:tr>
            </a:tbl>
          </a:graphicData>
        </a:graphic>
      </p:graphicFrame>
    </p:spTree>
    <p:extLst>
      <p:ext uri="{BB962C8B-B14F-4D97-AF65-F5344CB8AC3E}">
        <p14:creationId xmlns:p14="http://schemas.microsoft.com/office/powerpoint/2010/main" val="328869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5ECD4DE-36BA-4E28-9DC7-2AE8881B71B1}"/>
              </a:ext>
            </a:extLst>
          </p:cNvPr>
          <p:cNvSpPr>
            <a:spLocks noGrp="1"/>
          </p:cNvSpPr>
          <p:nvPr>
            <p:ph sz="quarter" idx="17"/>
          </p:nvPr>
        </p:nvSpPr>
        <p:spPr>
          <a:solidFill>
            <a:schemeClr val="bg1">
              <a:lumMod val="75000"/>
              <a:lumOff val="25000"/>
            </a:schemeClr>
          </a:solidFill>
          <a:ln>
            <a:solidFill>
              <a:schemeClr val="bg1">
                <a:lumMod val="75000"/>
                <a:lumOff val="25000"/>
              </a:schemeClr>
            </a:solidFill>
          </a:ln>
        </p:spPr>
        <p:txBody>
          <a:bodyPr/>
          <a:lstStyle/>
          <a:p>
            <a:pPr algn="ctr"/>
            <a:r>
              <a:rPr lang="en-US" sz="1600" b="1" dirty="0"/>
              <a:t>IBM Power System E950</a:t>
            </a:r>
          </a:p>
          <a:p>
            <a:pPr algn="ctr"/>
            <a:r>
              <a:rPr lang="en-US" dirty="0"/>
              <a:t>Benefit from blazing </a:t>
            </a:r>
            <a:r>
              <a:rPr lang="en-US" b="1" dirty="0">
                <a:solidFill>
                  <a:srgbClr val="FFFF00"/>
                </a:solidFill>
              </a:rPr>
              <a:t>performance, extreme </a:t>
            </a:r>
            <a:br>
              <a:rPr lang="en-US" b="1" dirty="0">
                <a:solidFill>
                  <a:srgbClr val="FFFF00"/>
                </a:solidFill>
              </a:rPr>
            </a:br>
            <a:r>
              <a:rPr lang="en-US" b="1" dirty="0">
                <a:solidFill>
                  <a:srgbClr val="FFFF00"/>
                </a:solidFill>
              </a:rPr>
              <a:t>agility and industry leading reliability </a:t>
            </a:r>
            <a:r>
              <a:rPr lang="en-US" dirty="0"/>
              <a:t>in a compact 4-socket system. It is an ideal platform </a:t>
            </a:r>
            <a:br>
              <a:rPr lang="en-US" dirty="0"/>
            </a:br>
            <a:r>
              <a:rPr lang="en-US" dirty="0"/>
              <a:t>for growing medium-size businesses and as </a:t>
            </a:r>
            <a:br>
              <a:rPr lang="en-US" dirty="0"/>
            </a:br>
            <a:r>
              <a:rPr lang="en-US" dirty="0"/>
              <a:t>a departmental server or data center </a:t>
            </a:r>
            <a:br>
              <a:rPr lang="en-US" dirty="0"/>
            </a:br>
            <a:r>
              <a:rPr lang="en-US" dirty="0"/>
              <a:t>building block for large enterprises.</a:t>
            </a:r>
          </a:p>
          <a:p>
            <a:endParaRPr lang="en-US" dirty="0"/>
          </a:p>
        </p:txBody>
      </p:sp>
      <p:sp>
        <p:nvSpPr>
          <p:cNvPr id="6" name="Text Placeholder 5">
            <a:extLst>
              <a:ext uri="{FF2B5EF4-FFF2-40B4-BE49-F238E27FC236}">
                <a16:creationId xmlns:a16="http://schemas.microsoft.com/office/drawing/2014/main" id="{27BD2059-16C4-42F8-A1A6-417FF9D894D8}"/>
              </a:ext>
            </a:extLst>
          </p:cNvPr>
          <p:cNvSpPr>
            <a:spLocks noGrp="1"/>
          </p:cNvSpPr>
          <p:nvPr>
            <p:ph type="body" sz="quarter" idx="13"/>
          </p:nvPr>
        </p:nvSpPr>
        <p:spPr/>
        <p:txBody>
          <a:bodyPr/>
          <a:lstStyle/>
          <a:p>
            <a:r>
              <a:rPr lang="en-US" dirty="0"/>
              <a:t> </a:t>
            </a:r>
          </a:p>
        </p:txBody>
      </p:sp>
      <p:sp>
        <p:nvSpPr>
          <p:cNvPr id="7" name="Text Placeholder 6">
            <a:extLst>
              <a:ext uri="{FF2B5EF4-FFF2-40B4-BE49-F238E27FC236}">
                <a16:creationId xmlns:a16="http://schemas.microsoft.com/office/drawing/2014/main" id="{1476FD92-FA59-44AA-BC70-558EB96ABBEA}"/>
              </a:ext>
            </a:extLst>
          </p:cNvPr>
          <p:cNvSpPr>
            <a:spLocks noGrp="1"/>
          </p:cNvSpPr>
          <p:nvPr>
            <p:ph type="body" sz="quarter" idx="14"/>
          </p:nvPr>
        </p:nvSpPr>
        <p:spPr>
          <a:xfrm>
            <a:off x="226439" y="2163243"/>
            <a:ext cx="4114800" cy="2256879"/>
          </a:xfrm>
        </p:spPr>
        <p:txBody>
          <a:bodyPr/>
          <a:lstStyle/>
          <a:p>
            <a:pPr algn="ctr"/>
            <a:r>
              <a:rPr lang="en-US" sz="1800" b="1" dirty="0"/>
              <a:t>Meet the IBM Power Systems enterprise servers for accelerating your cloud infrastructure</a:t>
            </a:r>
          </a:p>
          <a:p>
            <a:pPr algn="ctr"/>
            <a:endParaRPr lang="en-US" sz="1800" dirty="0"/>
          </a:p>
        </p:txBody>
      </p:sp>
      <p:sp>
        <p:nvSpPr>
          <p:cNvPr id="8" name="Content Placeholder 7">
            <a:extLst>
              <a:ext uri="{FF2B5EF4-FFF2-40B4-BE49-F238E27FC236}">
                <a16:creationId xmlns:a16="http://schemas.microsoft.com/office/drawing/2014/main" id="{03F619A2-4467-47D5-9287-108201B3C16B}"/>
              </a:ext>
            </a:extLst>
          </p:cNvPr>
          <p:cNvSpPr>
            <a:spLocks noGrp="1"/>
          </p:cNvSpPr>
          <p:nvPr>
            <p:ph sz="quarter" idx="15"/>
          </p:nvPr>
        </p:nvSpPr>
        <p:spPr>
          <a:xfrm>
            <a:off x="4572001" y="0"/>
            <a:ext cx="4571999" cy="2571750"/>
          </a:xfrm>
        </p:spPr>
        <p:txBody>
          <a:bodyPr/>
          <a:lstStyle/>
          <a:p>
            <a:pPr algn="ctr"/>
            <a:r>
              <a:rPr lang="en-US" sz="1600" b="1" dirty="0"/>
              <a:t>IBM Power System E980</a:t>
            </a:r>
          </a:p>
          <a:p>
            <a:pPr algn="ctr"/>
            <a:r>
              <a:rPr lang="en-US" dirty="0"/>
              <a:t>Gain the extraordinary </a:t>
            </a:r>
            <a:r>
              <a:rPr lang="en-US" b="1" dirty="0">
                <a:solidFill>
                  <a:srgbClr val="FFFF00"/>
                </a:solidFill>
              </a:rPr>
              <a:t>scalability, security, performance and availability</a:t>
            </a:r>
            <a:r>
              <a:rPr lang="en-US" b="1" dirty="0"/>
              <a:t> </a:t>
            </a:r>
            <a:r>
              <a:rPr lang="en-US" dirty="0"/>
              <a:t>for your data centers with </a:t>
            </a:r>
            <a:r>
              <a:rPr lang="en-US" b="1" dirty="0">
                <a:solidFill>
                  <a:srgbClr val="FFFF00"/>
                </a:solidFill>
              </a:rPr>
              <a:t>cloud deployments </a:t>
            </a:r>
            <a:r>
              <a:rPr lang="en-US" dirty="0"/>
              <a:t>for your most demanding AIX®, IBM </a:t>
            </a:r>
            <a:r>
              <a:rPr lang="en-US" dirty="0" err="1"/>
              <a:t>i</a:t>
            </a:r>
            <a:r>
              <a:rPr lang="en-US" dirty="0"/>
              <a:t> and Linux applications. The flexibility of this large enterprise server helps develop a large cloud infrastructure with proven reliability.</a:t>
            </a:r>
          </a:p>
          <a:p>
            <a:endParaRPr lang="en-US" dirty="0"/>
          </a:p>
        </p:txBody>
      </p:sp>
      <p:pic>
        <p:nvPicPr>
          <p:cNvPr id="12" name="Picture 11">
            <a:extLst>
              <a:ext uri="{FF2B5EF4-FFF2-40B4-BE49-F238E27FC236}">
                <a16:creationId xmlns:a16="http://schemas.microsoft.com/office/drawing/2014/main" id="{AAE799E7-35DC-4EFC-8908-913D956C4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439" y="-1518248"/>
            <a:ext cx="4114800" cy="3735238"/>
          </a:xfrm>
          <a:prstGeom prst="rect">
            <a:avLst/>
          </a:prstGeom>
        </p:spPr>
      </p:pic>
      <p:pic>
        <p:nvPicPr>
          <p:cNvPr id="14" name="Picture 13">
            <a:extLst>
              <a:ext uri="{FF2B5EF4-FFF2-40B4-BE49-F238E27FC236}">
                <a16:creationId xmlns:a16="http://schemas.microsoft.com/office/drawing/2014/main" id="{DFBB1034-AA29-49E4-A460-7AB091902B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6439" y="3063811"/>
            <a:ext cx="4114800" cy="3352943"/>
          </a:xfrm>
          <a:prstGeom prst="rect">
            <a:avLst/>
          </a:prstGeom>
        </p:spPr>
      </p:pic>
    </p:spTree>
    <p:extLst>
      <p:ext uri="{BB962C8B-B14F-4D97-AF65-F5344CB8AC3E}">
        <p14:creationId xmlns:p14="http://schemas.microsoft.com/office/powerpoint/2010/main" val="145477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REWARDS">
            <a:extLst>
              <a:ext uri="{FF2B5EF4-FFF2-40B4-BE49-F238E27FC236}">
                <a16:creationId xmlns:a16="http://schemas.microsoft.com/office/drawing/2014/main" id="{F3FE80AE-DE5D-44B8-9AA8-3999AE8F74BF}"/>
              </a:ext>
            </a:extLst>
          </p:cNvPr>
          <p:cNvPicPr>
            <a:picLocks noChangeAspect="1"/>
          </p:cNvPicPr>
          <p:nvPr/>
        </p:nvPicPr>
        <p:blipFill>
          <a:blip r:embed="rId3"/>
          <a:stretch>
            <a:fillRect/>
          </a:stretch>
        </p:blipFill>
        <p:spPr>
          <a:xfrm>
            <a:off x="3257550" y="3350439"/>
            <a:ext cx="2628900" cy="1743075"/>
          </a:xfrm>
          <a:prstGeom prst="rect">
            <a:avLst/>
          </a:prstGeom>
        </p:spPr>
      </p:pic>
      <p:sp>
        <p:nvSpPr>
          <p:cNvPr id="2" name="Title 1">
            <a:extLst>
              <a:ext uri="{FF2B5EF4-FFF2-40B4-BE49-F238E27FC236}">
                <a16:creationId xmlns:a16="http://schemas.microsoft.com/office/drawing/2014/main" id="{A4743BA8-3E65-41C7-A5EE-65EFA74E6F2A}"/>
              </a:ext>
            </a:extLst>
          </p:cNvPr>
          <p:cNvSpPr>
            <a:spLocks noGrp="1"/>
          </p:cNvSpPr>
          <p:nvPr>
            <p:ph type="title"/>
          </p:nvPr>
        </p:nvSpPr>
        <p:spPr>
          <a:xfrm>
            <a:off x="-1" y="-1"/>
            <a:ext cx="9143999" cy="1083587"/>
          </a:xfrm>
        </p:spPr>
        <p:txBody>
          <a:bodyPr/>
          <a:lstStyle/>
          <a:p>
            <a:r>
              <a:rPr lang="en-US" dirty="0"/>
              <a:t>Power to Cloud Reward Program</a:t>
            </a:r>
            <a:endParaRPr lang="en-US" dirty="0">
              <a:latin typeface="+mn-lt"/>
            </a:endParaRPr>
          </a:p>
        </p:txBody>
      </p:sp>
      <p:sp>
        <p:nvSpPr>
          <p:cNvPr id="38" name="Content Placeholder 2">
            <a:extLst>
              <a:ext uri="{FF2B5EF4-FFF2-40B4-BE49-F238E27FC236}">
                <a16:creationId xmlns:a16="http://schemas.microsoft.com/office/drawing/2014/main" id="{7F726456-3116-43D3-B5CE-2BF4E9860F7F}"/>
              </a:ext>
            </a:extLst>
          </p:cNvPr>
          <p:cNvSpPr txBox="1">
            <a:spLocks/>
          </p:cNvSpPr>
          <p:nvPr/>
        </p:nvSpPr>
        <p:spPr>
          <a:xfrm>
            <a:off x="347775" y="1266894"/>
            <a:ext cx="8291400" cy="3042258"/>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358"/>
              </a:spcBef>
              <a:spcAft>
                <a:spcPts val="91"/>
              </a:spcAft>
              <a:buFont typeface="Arial"/>
              <a:buNone/>
            </a:pPr>
            <a:r>
              <a:rPr lang="en-US" sz="1600" dirty="0">
                <a:ea typeface="MS PGothic" charset="0"/>
              </a:rPr>
              <a:t>Power to Cloud Rewards Points are included with each Power E950 &amp; E980 system</a:t>
            </a:r>
          </a:p>
          <a:p>
            <a:pPr marL="0" lvl="1" indent="0">
              <a:spcBef>
                <a:spcPts val="358"/>
              </a:spcBef>
              <a:spcAft>
                <a:spcPts val="91"/>
              </a:spcAft>
              <a:buFont typeface="Arial"/>
              <a:buNone/>
            </a:pPr>
            <a:endParaRPr lang="en-US" sz="1600" dirty="0">
              <a:ea typeface="MS PGothic" charset="0"/>
            </a:endParaRPr>
          </a:p>
          <a:p>
            <a:pPr lvl="1">
              <a:spcBef>
                <a:spcPts val="358"/>
              </a:spcBef>
              <a:spcAft>
                <a:spcPts val="91"/>
              </a:spcAft>
            </a:pPr>
            <a:r>
              <a:rPr lang="en-US" sz="1600" dirty="0">
                <a:ea typeface="MS PGothic" charset="0"/>
              </a:rPr>
              <a:t>New #SVPC feature code released representing 5K points </a:t>
            </a:r>
          </a:p>
          <a:p>
            <a:pPr lvl="1">
              <a:spcBef>
                <a:spcPts val="358"/>
              </a:spcBef>
              <a:spcAft>
                <a:spcPts val="91"/>
              </a:spcAft>
            </a:pPr>
            <a:r>
              <a:rPr lang="en-US" sz="1600" dirty="0">
                <a:ea typeface="MS PGothic" charset="0"/>
              </a:rPr>
              <a:t>Added to each Power E950 &amp; E980 system configuration at no additional charge</a:t>
            </a:r>
          </a:p>
          <a:p>
            <a:pPr lvl="2">
              <a:spcBef>
                <a:spcPts val="358"/>
              </a:spcBef>
              <a:spcAft>
                <a:spcPts val="91"/>
              </a:spcAft>
            </a:pPr>
            <a:r>
              <a:rPr lang="en-US" dirty="0">
                <a:ea typeface="MS PGothic" charset="0"/>
              </a:rPr>
              <a:t>Power E950 : 1x #SVPC = 5K points awarded</a:t>
            </a:r>
          </a:p>
          <a:p>
            <a:pPr lvl="2">
              <a:spcBef>
                <a:spcPts val="358"/>
              </a:spcBef>
              <a:spcAft>
                <a:spcPts val="91"/>
              </a:spcAft>
            </a:pPr>
            <a:r>
              <a:rPr lang="en-US" dirty="0">
                <a:ea typeface="MS PGothic" charset="0"/>
              </a:rPr>
              <a:t>Power E980 : 2x #SVPC = 10K points awarded</a:t>
            </a:r>
          </a:p>
          <a:p>
            <a:pPr lvl="1">
              <a:spcBef>
                <a:spcPts val="358"/>
              </a:spcBef>
              <a:spcAft>
                <a:spcPts val="91"/>
              </a:spcAft>
            </a:pPr>
            <a:r>
              <a:rPr lang="en-US" sz="1600" dirty="0">
                <a:ea typeface="MS PGothic" charset="0"/>
              </a:rPr>
              <a:t>Points redeemable for Lab Services engagements beginning at 10K points</a:t>
            </a:r>
          </a:p>
          <a:p>
            <a:pPr marL="0" lvl="1" indent="0">
              <a:spcBef>
                <a:spcPts val="358"/>
              </a:spcBef>
              <a:spcAft>
                <a:spcPts val="91"/>
              </a:spcAft>
              <a:buFont typeface="Arial"/>
              <a:buNone/>
            </a:pPr>
            <a:endParaRPr lang="en-US" dirty="0">
              <a:ea typeface="MS PGothic" charset="0"/>
            </a:endParaRPr>
          </a:p>
          <a:p>
            <a:pPr>
              <a:spcBef>
                <a:spcPts val="358"/>
              </a:spcBef>
              <a:spcAft>
                <a:spcPts val="91"/>
              </a:spcAft>
            </a:pPr>
            <a:endParaRPr lang="en-US" dirty="0">
              <a:ea typeface="MS PGothic" charset="0"/>
            </a:endParaRPr>
          </a:p>
        </p:txBody>
      </p:sp>
      <p:sp>
        <p:nvSpPr>
          <p:cNvPr id="41" name="TextBox 40">
            <a:extLst>
              <a:ext uri="{FF2B5EF4-FFF2-40B4-BE49-F238E27FC236}">
                <a16:creationId xmlns:a16="http://schemas.microsoft.com/office/drawing/2014/main" id="{14DED03A-B2CF-446D-998A-2CB815979BC1}"/>
              </a:ext>
            </a:extLst>
          </p:cNvPr>
          <p:cNvSpPr txBox="1"/>
          <p:nvPr/>
        </p:nvSpPr>
        <p:spPr>
          <a:xfrm>
            <a:off x="3698299" y="4239803"/>
            <a:ext cx="1747401" cy="461665"/>
          </a:xfrm>
          <a:prstGeom prst="rect">
            <a:avLst/>
          </a:prstGeom>
          <a:noFill/>
        </p:spPr>
        <p:txBody>
          <a:bodyPr wrap="none" rtlCol="0">
            <a:spAutoFit/>
          </a:bodyPr>
          <a:lstStyle/>
          <a:p>
            <a:r>
              <a:rPr lang="en-US" sz="2400" b="1" dirty="0">
                <a:solidFill>
                  <a:srgbClr val="0099CC"/>
                </a:solidFill>
                <a:latin typeface="Arial" panose="020B0604020202020204" pitchFamily="34" charset="0"/>
                <a:cs typeface="Arial" panose="020B0604020202020204" pitchFamily="34" charset="0"/>
              </a:rPr>
              <a:t>REWARDS</a:t>
            </a:r>
          </a:p>
        </p:txBody>
      </p:sp>
    </p:spTree>
    <p:extLst>
      <p:ext uri="{BB962C8B-B14F-4D97-AF65-F5344CB8AC3E}">
        <p14:creationId xmlns:p14="http://schemas.microsoft.com/office/powerpoint/2010/main" val="372587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5"/>
          <p:cNvGraphicFramePr>
            <a:graphicFrameLocks/>
          </p:cNvGraphicFramePr>
          <p:nvPr>
            <p:extLst>
              <p:ext uri="{D42A27DB-BD31-4B8C-83A1-F6EECF244321}">
                <p14:modId xmlns:p14="http://schemas.microsoft.com/office/powerpoint/2010/main" val="818997300"/>
              </p:ext>
            </p:extLst>
          </p:nvPr>
        </p:nvGraphicFramePr>
        <p:xfrm>
          <a:off x="339917" y="798098"/>
          <a:ext cx="8456001" cy="3724779"/>
        </p:xfrm>
        <a:graphic>
          <a:graphicData uri="http://schemas.openxmlformats.org/drawingml/2006/table">
            <a:tbl>
              <a:tblPr firstRow="1" bandRow="1">
                <a:tableStyleId>{F5AB1C69-6EDB-4FF4-983F-18BD219EF322}</a:tableStyleId>
              </a:tblPr>
              <a:tblGrid>
                <a:gridCol w="3917395">
                  <a:extLst>
                    <a:ext uri="{9D8B030D-6E8A-4147-A177-3AD203B41FA5}">
                      <a16:colId xmlns:a16="http://schemas.microsoft.com/office/drawing/2014/main" val="20000"/>
                    </a:ext>
                  </a:extLst>
                </a:gridCol>
                <a:gridCol w="4538606">
                  <a:extLst>
                    <a:ext uri="{9D8B030D-6E8A-4147-A177-3AD203B41FA5}">
                      <a16:colId xmlns:a16="http://schemas.microsoft.com/office/drawing/2014/main" val="20002"/>
                    </a:ext>
                  </a:extLst>
                </a:gridCol>
              </a:tblGrid>
              <a:tr h="336778">
                <a:tc>
                  <a:txBody>
                    <a:bodyPr/>
                    <a:lstStyle/>
                    <a:p>
                      <a:pPr algn="ctr"/>
                      <a:r>
                        <a:rPr lang="en-US" sz="1600" dirty="0">
                          <a:solidFill>
                            <a:schemeClr val="bg2"/>
                          </a:solidFill>
                          <a:latin typeface="+mn-lt"/>
                        </a:rPr>
                        <a:t>Business challenges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chemeClr val="bg2"/>
                          </a:solidFill>
                          <a:latin typeface="+mn-lt"/>
                        </a:rPr>
                        <a:t>Business</a:t>
                      </a:r>
                      <a:r>
                        <a:rPr lang="en-US" sz="1600" baseline="0" dirty="0">
                          <a:solidFill>
                            <a:schemeClr val="bg2"/>
                          </a:solidFill>
                          <a:latin typeface="+mn-lt"/>
                        </a:rPr>
                        <a:t> benefits</a:t>
                      </a:r>
                      <a:endParaRPr lang="en-US" sz="1600" dirty="0">
                        <a:solidFill>
                          <a:schemeClr val="bg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06200">
                <a:tc>
                  <a:txBody>
                    <a:bodyPr/>
                    <a:lstStyle/>
                    <a:p>
                      <a:pPr marL="0" marR="0" lvl="0" indent="0" algn="l" defTabSz="1218042" rtl="0" eaLnBrk="1" fontAlgn="auto" latinLnBrk="0" hangingPunct="1">
                        <a:lnSpc>
                          <a:spcPct val="90000"/>
                        </a:lnSpc>
                        <a:spcBef>
                          <a:spcPts val="600"/>
                        </a:spcBef>
                        <a:spcAft>
                          <a:spcPts val="0"/>
                        </a:spcAft>
                        <a:buClrTx/>
                        <a:buSzTx/>
                        <a:buFontTx/>
                        <a:buNone/>
                        <a:tabLst/>
                        <a:defRPr/>
                      </a:pPr>
                      <a:r>
                        <a:rPr lang="en-US" sz="1400" dirty="0">
                          <a:solidFill>
                            <a:schemeClr val="tx1"/>
                          </a:solidFill>
                          <a:latin typeface="+mn-lt"/>
                        </a:rPr>
                        <a:t>Cloud strategy</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042" rtl="0" eaLnBrk="1" fontAlgn="auto" latinLnBrk="0" hangingPunct="1">
                        <a:lnSpc>
                          <a:spcPct val="90000"/>
                        </a:lnSpc>
                        <a:spcBef>
                          <a:spcPts val="600"/>
                        </a:spcBef>
                        <a:spcAft>
                          <a:spcPts val="0"/>
                        </a:spcAft>
                        <a:buClrTx/>
                        <a:buSzTx/>
                        <a:buFont typeface="Arial" charset="0"/>
                        <a:buNone/>
                        <a:tabLst/>
                        <a:defRPr/>
                      </a:pPr>
                      <a:r>
                        <a:rPr lang="en-US" sz="1400" dirty="0">
                          <a:solidFill>
                            <a:schemeClr val="tx1"/>
                          </a:solidFill>
                        </a:rPr>
                        <a:t>IBM Power Systems enable the most data intensive and mission critical workloads in private and hybrid cloud environments</a:t>
                      </a:r>
                      <a:endParaRPr lang="en-US" sz="1400" dirty="0">
                        <a:solidFill>
                          <a:schemeClr val="tx1"/>
                        </a:solidFill>
                        <a:latin typeface="+mn-lt"/>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906261"/>
                  </a:ext>
                </a:extLst>
              </a:tr>
              <a:tr h="544026">
                <a:tc>
                  <a:txBody>
                    <a:bodyPr/>
                    <a:lstStyle/>
                    <a:p>
                      <a:pPr marL="0" marR="0" lvl="0" indent="0" algn="l" defTabSz="1218042" rtl="0" eaLnBrk="1" fontAlgn="auto" latinLnBrk="0" hangingPunct="1">
                        <a:lnSpc>
                          <a:spcPct val="90000"/>
                        </a:lnSpc>
                        <a:spcBef>
                          <a:spcPts val="600"/>
                        </a:spcBef>
                        <a:spcAft>
                          <a:spcPts val="0"/>
                        </a:spcAft>
                        <a:buClrTx/>
                        <a:buSzTx/>
                        <a:buFontTx/>
                        <a:buNone/>
                        <a:tabLst/>
                        <a:defRPr/>
                      </a:pPr>
                      <a:r>
                        <a:rPr lang="en-US" sz="1400" dirty="0">
                          <a:solidFill>
                            <a:schemeClr val="tx1"/>
                          </a:solidFill>
                          <a:latin typeface="+mn-lt"/>
                        </a:rPr>
                        <a:t>Ongoing security threats </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042" rtl="0" eaLnBrk="1" fontAlgn="auto" latinLnBrk="0" hangingPunct="1">
                        <a:lnSpc>
                          <a:spcPct val="90000"/>
                        </a:lnSpc>
                        <a:spcBef>
                          <a:spcPts val="600"/>
                        </a:spcBef>
                        <a:spcAft>
                          <a:spcPts val="0"/>
                        </a:spcAft>
                        <a:buClrTx/>
                        <a:buSzTx/>
                        <a:buFont typeface="Arial" charset="0"/>
                        <a:buNone/>
                        <a:tabLst/>
                        <a:defRPr/>
                      </a:pPr>
                      <a:r>
                        <a:rPr lang="en-US" sz="1400" dirty="0">
                          <a:solidFill>
                            <a:schemeClr val="tx1"/>
                          </a:solidFill>
                          <a:latin typeface="+mn-lt"/>
                        </a:rPr>
                        <a:t>POWER9</a:t>
                      </a:r>
                      <a:r>
                        <a:rPr lang="en-US" sz="1400" baseline="0" dirty="0">
                          <a:solidFill>
                            <a:schemeClr val="tx1"/>
                          </a:solidFill>
                          <a:latin typeface="+mn-lt"/>
                        </a:rPr>
                        <a:t> has security built-in at all layers, from the processor to the OS, to deliver end-to-end security</a:t>
                      </a:r>
                      <a:endParaRPr lang="en-US" sz="1400" dirty="0">
                        <a:solidFill>
                          <a:schemeClr val="tx1"/>
                        </a:solidFill>
                        <a:latin typeface="+mn-lt"/>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4943">
                <a:tc>
                  <a:txBody>
                    <a:bodyPr/>
                    <a:lstStyle/>
                    <a:p>
                      <a:pPr marL="0" marR="0" lvl="0" indent="0" algn="l" defTabSz="1218042" rtl="0" eaLnBrk="1" fontAlgn="auto" latinLnBrk="0" hangingPunct="1">
                        <a:lnSpc>
                          <a:spcPct val="90000"/>
                        </a:lnSpc>
                        <a:spcBef>
                          <a:spcPts val="600"/>
                        </a:spcBef>
                        <a:spcAft>
                          <a:spcPts val="0"/>
                        </a:spcAft>
                        <a:buClrTx/>
                        <a:buSzTx/>
                        <a:buFontTx/>
                        <a:buNone/>
                        <a:tabLst/>
                        <a:defRPr/>
                      </a:pPr>
                      <a:r>
                        <a:rPr lang="en-US" sz="1400" dirty="0">
                          <a:solidFill>
                            <a:schemeClr val="tx1"/>
                          </a:solidFill>
                          <a:latin typeface="+mn-lt"/>
                        </a:rPr>
                        <a:t>Balancing need for performance/scale with   tight budgets and/or limited resources</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042" rtl="0" eaLnBrk="1" fontAlgn="auto" latinLnBrk="0" hangingPunct="1">
                        <a:lnSpc>
                          <a:spcPct val="90000"/>
                        </a:lnSpc>
                        <a:spcBef>
                          <a:spcPts val="600"/>
                        </a:spcBef>
                        <a:spcAft>
                          <a:spcPts val="0"/>
                        </a:spcAft>
                        <a:buClrTx/>
                        <a:buSzTx/>
                        <a:buFont typeface="Arial" charset="0"/>
                        <a:buNone/>
                        <a:tabLst/>
                        <a:defRPr/>
                      </a:pPr>
                      <a:r>
                        <a:rPr lang="en-US" sz="1400" dirty="0">
                          <a:solidFill>
                            <a:schemeClr val="tx1"/>
                          </a:solidFill>
                          <a:latin typeface="+mn-lt"/>
                        </a:rPr>
                        <a:t>POWER9</a:t>
                      </a:r>
                      <a:r>
                        <a:rPr lang="en-US" sz="1400" baseline="0" dirty="0">
                          <a:solidFill>
                            <a:schemeClr val="tx1"/>
                          </a:solidFill>
                          <a:latin typeface="+mn-lt"/>
                        </a:rPr>
                        <a:t> delivers great price / performance advantages and can be managed with fewer resources than x86</a:t>
                      </a:r>
                      <a:endParaRPr lang="en-US" sz="1400" dirty="0">
                        <a:solidFill>
                          <a:schemeClr val="tx1"/>
                        </a:solidFill>
                        <a:latin typeface="+mn-lt"/>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6446">
                <a:tc>
                  <a:txBody>
                    <a:bodyPr/>
                    <a:lstStyle/>
                    <a:p>
                      <a:pPr marL="0" marR="0" lvl="0" indent="0" algn="l" defTabSz="1218042" rtl="0" eaLnBrk="1" fontAlgn="auto" latinLnBrk="0" hangingPunct="1">
                        <a:lnSpc>
                          <a:spcPct val="90000"/>
                        </a:lnSpc>
                        <a:spcBef>
                          <a:spcPts val="600"/>
                        </a:spcBef>
                        <a:spcAft>
                          <a:spcPts val="0"/>
                        </a:spcAft>
                        <a:buClrTx/>
                        <a:buSzTx/>
                        <a:buFontTx/>
                        <a:buNone/>
                        <a:tabLst/>
                        <a:defRPr/>
                      </a:pPr>
                      <a:r>
                        <a:rPr lang="en-US" sz="1400" dirty="0">
                          <a:solidFill>
                            <a:schemeClr val="tx1"/>
                          </a:solidFill>
                          <a:latin typeface="+mn-lt"/>
                        </a:rPr>
                        <a:t>Ensure servers stay up and running </a:t>
                      </a:r>
                      <a:br>
                        <a:rPr lang="en-US" sz="1400" dirty="0">
                          <a:solidFill>
                            <a:schemeClr val="tx1"/>
                          </a:solidFill>
                          <a:latin typeface="+mn-lt"/>
                        </a:rPr>
                      </a:br>
                      <a:r>
                        <a:rPr lang="en-US" sz="1400" dirty="0">
                          <a:solidFill>
                            <a:schemeClr val="tx1"/>
                          </a:solidFill>
                          <a:latin typeface="+mn-lt"/>
                        </a:rPr>
                        <a:t>with  minimal interruptions</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042" rtl="0" eaLnBrk="1" fontAlgn="auto" latinLnBrk="0" hangingPunct="1">
                        <a:lnSpc>
                          <a:spcPct val="90000"/>
                        </a:lnSpc>
                        <a:spcBef>
                          <a:spcPts val="600"/>
                        </a:spcBef>
                        <a:spcAft>
                          <a:spcPts val="0"/>
                        </a:spcAft>
                        <a:buClrTx/>
                        <a:buSzTx/>
                        <a:buFont typeface="Arial" charset="0"/>
                        <a:buNone/>
                        <a:tabLst/>
                        <a:defRPr/>
                      </a:pPr>
                      <a:r>
                        <a:rPr lang="en-US" sz="1400" dirty="0">
                          <a:solidFill>
                            <a:schemeClr val="tx1"/>
                          </a:solidFill>
                          <a:latin typeface="+mn-lt"/>
                        </a:rPr>
                        <a:t>IBM Power Systems ranked the most reliable for 10</a:t>
                      </a:r>
                      <a:r>
                        <a:rPr lang="en-US" sz="1400" baseline="30000" dirty="0">
                          <a:solidFill>
                            <a:schemeClr val="tx1"/>
                          </a:solidFill>
                          <a:latin typeface="+mn-lt"/>
                        </a:rPr>
                        <a:t>th</a:t>
                      </a:r>
                      <a:r>
                        <a:rPr lang="en-US" sz="1400" dirty="0">
                          <a:solidFill>
                            <a:schemeClr val="tx1"/>
                          </a:solidFill>
                          <a:latin typeface="+mn-lt"/>
                        </a:rPr>
                        <a:t> straight year and delivered uptime of 99.9996%</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81065">
                <a:tc>
                  <a:txBody>
                    <a:bodyPr/>
                    <a:lstStyle/>
                    <a:p>
                      <a:pPr marL="0" marR="0" lvl="0" indent="0" algn="l" defTabSz="1218042" rtl="0" eaLnBrk="1" fontAlgn="auto" latinLnBrk="0" hangingPunct="1">
                        <a:lnSpc>
                          <a:spcPct val="90000"/>
                        </a:lnSpc>
                        <a:spcBef>
                          <a:spcPts val="600"/>
                        </a:spcBef>
                        <a:spcAft>
                          <a:spcPts val="0"/>
                        </a:spcAft>
                        <a:buClrTx/>
                        <a:buSzTx/>
                        <a:buFontTx/>
                        <a:buNone/>
                        <a:tabLst/>
                        <a:defRPr/>
                      </a:pPr>
                      <a:r>
                        <a:rPr lang="en-US" sz="1400" dirty="0">
                          <a:solidFill>
                            <a:schemeClr val="tx1"/>
                          </a:solidFill>
                          <a:latin typeface="+mn-lt"/>
                        </a:rPr>
                        <a:t>Maximize</a:t>
                      </a:r>
                      <a:r>
                        <a:rPr lang="en-US" sz="1400" baseline="0" dirty="0">
                          <a:solidFill>
                            <a:schemeClr val="tx1"/>
                          </a:solidFill>
                          <a:latin typeface="+mn-lt"/>
                        </a:rPr>
                        <a:t> performance and usage </a:t>
                      </a:r>
                      <a:br>
                        <a:rPr lang="en-US" sz="1400" baseline="0" dirty="0">
                          <a:solidFill>
                            <a:schemeClr val="tx1"/>
                          </a:solidFill>
                          <a:latin typeface="+mn-lt"/>
                        </a:rPr>
                      </a:br>
                      <a:r>
                        <a:rPr lang="en-US" sz="1400" baseline="0" dirty="0">
                          <a:solidFill>
                            <a:schemeClr val="tx1"/>
                          </a:solidFill>
                          <a:latin typeface="+mn-lt"/>
                        </a:rPr>
                        <a:t>of SAP HANA</a:t>
                      </a:r>
                      <a:endParaRPr lang="en-US" sz="1400" dirty="0">
                        <a:solidFill>
                          <a:schemeClr val="tx1"/>
                        </a:solidFill>
                        <a:latin typeface="+mn-lt"/>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042" rtl="0" eaLnBrk="1" fontAlgn="auto" latinLnBrk="0" hangingPunct="1">
                        <a:lnSpc>
                          <a:spcPct val="90000"/>
                        </a:lnSpc>
                        <a:spcBef>
                          <a:spcPts val="600"/>
                        </a:spcBef>
                        <a:spcAft>
                          <a:spcPts val="0"/>
                        </a:spcAft>
                        <a:buClrTx/>
                        <a:buSzTx/>
                        <a:buFont typeface="Arial" charset="0"/>
                        <a:buNone/>
                        <a:tabLst/>
                        <a:defRPr/>
                      </a:pPr>
                      <a:r>
                        <a:rPr lang="en-US" sz="1400" baseline="0" dirty="0">
                          <a:solidFill>
                            <a:schemeClr val="tx1"/>
                          </a:solidFill>
                          <a:latin typeface="+mn-lt"/>
                        </a:rPr>
                        <a:t>Up to 16TB (E950) and 64TB (E980) memory footprint gives a competitive advantage and exploits current SAP HANA licenses better than x86</a:t>
                      </a:r>
                      <a:endParaRPr lang="en-US" sz="1400" dirty="0">
                        <a:solidFill>
                          <a:schemeClr val="tx1"/>
                        </a:solidFill>
                        <a:latin typeface="+mn-lt"/>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163458"/>
                  </a:ext>
                </a:extLst>
              </a:tr>
            </a:tbl>
          </a:graphicData>
        </a:graphic>
      </p:graphicFrame>
      <p:sp>
        <p:nvSpPr>
          <p:cNvPr id="2" name="Title 1"/>
          <p:cNvSpPr>
            <a:spLocks noGrp="1"/>
          </p:cNvSpPr>
          <p:nvPr>
            <p:ph type="title"/>
          </p:nvPr>
        </p:nvSpPr>
        <p:spPr>
          <a:xfrm>
            <a:off x="0" y="-1"/>
            <a:ext cx="9143999" cy="891540"/>
          </a:xfrm>
          <a:noFill/>
        </p:spPr>
        <p:txBody>
          <a:bodyPr/>
          <a:lstStyle/>
          <a:p>
            <a:r>
              <a:rPr lang="en-GB" dirty="0">
                <a:solidFill>
                  <a:schemeClr val="tx1"/>
                </a:solidFill>
                <a:latin typeface="+mj-lt"/>
              </a:rPr>
              <a:t>Why POWER9 Enterprise Systems?</a:t>
            </a:r>
            <a:endParaRPr lang="en-US" dirty="0">
              <a:solidFill>
                <a:schemeClr val="tx1"/>
              </a:solidFill>
              <a:latin typeface="+mj-lt"/>
            </a:endParaRPr>
          </a:p>
        </p:txBody>
      </p:sp>
    </p:spTree>
    <p:extLst>
      <p:ext uri="{BB962C8B-B14F-4D97-AF65-F5344CB8AC3E}">
        <p14:creationId xmlns:p14="http://schemas.microsoft.com/office/powerpoint/2010/main" val="2338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313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896A54-7D61-4831-9E81-71CF4C658021}"/>
              </a:ext>
            </a:extLst>
          </p:cNvPr>
          <p:cNvSpPr txBox="1"/>
          <p:nvPr/>
        </p:nvSpPr>
        <p:spPr>
          <a:xfrm>
            <a:off x="3537902" y="2187029"/>
            <a:ext cx="2068195" cy="769441"/>
          </a:xfrm>
          <a:prstGeom prst="rect">
            <a:avLst/>
          </a:prstGeom>
          <a:noFill/>
        </p:spPr>
        <p:txBody>
          <a:bodyPr wrap="none" rtlCol="0">
            <a:spAutoFit/>
          </a:bodyPr>
          <a:lstStyle/>
          <a:p>
            <a:pPr algn="ctr"/>
            <a:r>
              <a:rPr lang="en-US" sz="4400" dirty="0"/>
              <a:t>Backup</a:t>
            </a:r>
          </a:p>
        </p:txBody>
      </p:sp>
    </p:spTree>
    <p:extLst>
      <p:ext uri="{BB962C8B-B14F-4D97-AF65-F5344CB8AC3E}">
        <p14:creationId xmlns:p14="http://schemas.microsoft.com/office/powerpoint/2010/main" val="362296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49507"/>
            <a:ext cx="8085138" cy="381000"/>
          </a:xfrm>
        </p:spPr>
        <p:txBody>
          <a:bodyPr/>
          <a:lstStyle/>
          <a:p>
            <a:r>
              <a:rPr lang="en-US" sz="2000" dirty="0">
                <a:latin typeface="Arial" panose="020B0604020202020204" pitchFamily="34" charset="0"/>
                <a:cs typeface="Arial" panose="020B0604020202020204" pitchFamily="34" charset="0"/>
              </a:rPr>
              <a:t>Key generational enhancements POWER7 to POWER9 (midrange)</a:t>
            </a:r>
          </a:p>
        </p:txBody>
      </p:sp>
      <p:graphicFrame>
        <p:nvGraphicFramePr>
          <p:cNvPr id="9" name="Content Placeholder 13">
            <a:extLst>
              <a:ext uri="{FF2B5EF4-FFF2-40B4-BE49-F238E27FC236}">
                <a16:creationId xmlns:a16="http://schemas.microsoft.com/office/drawing/2014/main" id="{552A3F98-563A-4957-932B-F41393BEB8AA}"/>
              </a:ext>
            </a:extLst>
          </p:cNvPr>
          <p:cNvGraphicFramePr>
            <a:graphicFrameLocks/>
          </p:cNvGraphicFramePr>
          <p:nvPr>
            <p:extLst>
              <p:ext uri="{D42A27DB-BD31-4B8C-83A1-F6EECF244321}">
                <p14:modId xmlns:p14="http://schemas.microsoft.com/office/powerpoint/2010/main" val="2916409759"/>
              </p:ext>
            </p:extLst>
          </p:nvPr>
        </p:nvGraphicFramePr>
        <p:xfrm>
          <a:off x="155545" y="651722"/>
          <a:ext cx="8858838" cy="3691529"/>
        </p:xfrm>
        <a:graphic>
          <a:graphicData uri="http://schemas.openxmlformats.org/drawingml/2006/table">
            <a:tbl>
              <a:tblPr>
                <a:tableStyleId>{5C22544A-7EE6-4342-B048-85BDC9FD1C3A}</a:tableStyleId>
              </a:tblPr>
              <a:tblGrid>
                <a:gridCol w="1448140">
                  <a:extLst>
                    <a:ext uri="{9D8B030D-6E8A-4147-A177-3AD203B41FA5}">
                      <a16:colId xmlns:a16="http://schemas.microsoft.com/office/drawing/2014/main" val="1611147174"/>
                    </a:ext>
                  </a:extLst>
                </a:gridCol>
                <a:gridCol w="1282391">
                  <a:extLst>
                    <a:ext uri="{9D8B030D-6E8A-4147-A177-3AD203B41FA5}">
                      <a16:colId xmlns:a16="http://schemas.microsoft.com/office/drawing/2014/main" val="3230723166"/>
                    </a:ext>
                  </a:extLst>
                </a:gridCol>
                <a:gridCol w="1331595">
                  <a:extLst>
                    <a:ext uri="{9D8B030D-6E8A-4147-A177-3AD203B41FA5}">
                      <a16:colId xmlns:a16="http://schemas.microsoft.com/office/drawing/2014/main" val="3118185910"/>
                    </a:ext>
                  </a:extLst>
                </a:gridCol>
                <a:gridCol w="1697355">
                  <a:extLst>
                    <a:ext uri="{9D8B030D-6E8A-4147-A177-3AD203B41FA5}">
                      <a16:colId xmlns:a16="http://schemas.microsoft.com/office/drawing/2014/main" val="4108458153"/>
                    </a:ext>
                  </a:extLst>
                </a:gridCol>
                <a:gridCol w="1519584">
                  <a:extLst>
                    <a:ext uri="{9D8B030D-6E8A-4147-A177-3AD203B41FA5}">
                      <a16:colId xmlns:a16="http://schemas.microsoft.com/office/drawing/2014/main" val="605733055"/>
                    </a:ext>
                  </a:extLst>
                </a:gridCol>
                <a:gridCol w="1579773">
                  <a:extLst>
                    <a:ext uri="{9D8B030D-6E8A-4147-A177-3AD203B41FA5}">
                      <a16:colId xmlns:a16="http://schemas.microsoft.com/office/drawing/2014/main" val="4183395685"/>
                    </a:ext>
                  </a:extLst>
                </a:gridCol>
              </a:tblGrid>
              <a:tr h="346109">
                <a:tc>
                  <a:txBody>
                    <a:bodyPr/>
                    <a:lstStyle/>
                    <a:p>
                      <a:pPr algn="ctr" fontAlgn="t"/>
                      <a:r>
                        <a:rPr lang="en-US" sz="1100" b="1" u="none" strike="noStrike" dirty="0">
                          <a:solidFill>
                            <a:schemeClr val="bg2"/>
                          </a:solidFill>
                          <a:effectLst/>
                        </a:rPr>
                        <a:t>Features</a:t>
                      </a:r>
                      <a:endParaRPr lang="en-US" sz="1100" b="1" i="0" u="none" strike="noStrike" dirty="0">
                        <a:solidFill>
                          <a:schemeClr val="bg2"/>
                        </a:solidFill>
                        <a:effectLst/>
                        <a:latin typeface="Calibri" panose="020F050202020403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100" b="1" i="0" u="none" strike="noStrike" dirty="0">
                          <a:solidFill>
                            <a:schemeClr val="bg2"/>
                          </a:solidFill>
                          <a:effectLst/>
                          <a:latin typeface="Calibri" panose="020F0502020204030204" pitchFamily="34" charset="0"/>
                        </a:rPr>
                        <a:t>Power 760</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100" b="1" u="none" strike="noStrike" dirty="0">
                          <a:solidFill>
                            <a:schemeClr val="bg2"/>
                          </a:solidFill>
                          <a:effectLst/>
                        </a:rPr>
                        <a:t>E850C</a:t>
                      </a:r>
                      <a:endParaRPr lang="en-US" sz="1100" b="1" i="0" u="none" strike="noStrike" dirty="0">
                        <a:solidFill>
                          <a:schemeClr val="bg2"/>
                        </a:solidFill>
                        <a:effectLst/>
                        <a:latin typeface="Calibri" panose="020F050202020403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100" b="1" u="none" strike="noStrike" dirty="0">
                          <a:solidFill>
                            <a:schemeClr val="bg2"/>
                          </a:solidFill>
                          <a:effectLst/>
                        </a:rPr>
                        <a:t>E950</a:t>
                      </a:r>
                      <a:endParaRPr lang="en-US" sz="1100" b="1" i="0" u="none" strike="noStrike" dirty="0">
                        <a:solidFill>
                          <a:schemeClr val="bg2"/>
                        </a:solidFill>
                        <a:effectLst/>
                        <a:latin typeface="Calibri" panose="020F050202020403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algn="ctr" defTabSz="609585" rtl="0" eaLnBrk="1" fontAlgn="t" latinLnBrk="0" hangingPunct="1"/>
                      <a:r>
                        <a:rPr lang="en-US" sz="1100" b="1" u="none" strike="noStrike" kern="1200" dirty="0">
                          <a:solidFill>
                            <a:schemeClr val="bg2"/>
                          </a:solidFill>
                          <a:effectLst/>
                          <a:latin typeface="+mn-lt"/>
                          <a:ea typeface="+mn-ea"/>
                          <a:cs typeface="+mn-cs"/>
                        </a:rPr>
                        <a:t>Impact (POWER7 to POWER9)</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algn="ctr" defTabSz="609585" rtl="0" eaLnBrk="1" fontAlgn="t" latinLnBrk="0" hangingPunct="1"/>
                      <a:r>
                        <a:rPr lang="en-US" sz="1100" b="1" u="none" strike="noStrike" kern="1200" dirty="0">
                          <a:solidFill>
                            <a:schemeClr val="bg2"/>
                          </a:solidFill>
                          <a:effectLst/>
                          <a:latin typeface="+mn-lt"/>
                          <a:ea typeface="+mn-ea"/>
                          <a:cs typeface="+mn-cs"/>
                        </a:rPr>
                        <a:t>Impact (POWER8 to POWER9)</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71292249"/>
                  </a:ext>
                </a:extLst>
              </a:tr>
              <a:tr h="27789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Processor</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POWER7</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POWER8 (DCM)</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09585" rtl="0" eaLnBrk="1" fontAlgn="t" latinLnBrk="0" hangingPunct="1"/>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POWER9 (SCM)</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609585" rtl="0" eaLnBrk="1" fontAlgn="t" latinLnBrk="0" hangingPunct="1">
                        <a:buClr>
                          <a:srgbClr val="0064FF"/>
                        </a:buClr>
                        <a:buFont typeface="Wingdings" panose="05000000000000000000" pitchFamily="2" charset="2"/>
                        <a:buChar char="ü"/>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Faster and more powerful</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609585" rtl="0" eaLnBrk="1" fontAlgn="t" latinLnBrk="0" hangingPunct="1">
                        <a:buClr>
                          <a:srgbClr val="0064FF"/>
                        </a:buClr>
                        <a:buFont typeface="Wingdings" panose="05000000000000000000" pitchFamily="2" charset="2"/>
                        <a:buChar char="ü"/>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More efficient processor communication</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374071"/>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Sockets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1 to 4</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2 to 4</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900" b="0" i="0" u="none" strike="noStrike" dirty="0">
                          <a:solidFill>
                            <a:schemeClr val="tx1"/>
                          </a:solidFill>
                          <a:effectLst/>
                          <a:latin typeface="Arial" panose="020B0604020202020204" pitchFamily="34" charset="0"/>
                          <a:cs typeface="Arial" panose="020B0604020202020204" pitchFamily="34" charset="0"/>
                        </a:rPr>
                        <a:t>2 to 4</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rtl="0" fontAlgn="t">
                        <a:buClr>
                          <a:srgbClr val="0064FF"/>
                        </a:buClr>
                        <a:buFont typeface="Wingdings" panose="05000000000000000000" pitchFamily="2" charset="2"/>
                        <a:buNone/>
                      </a:pP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64FF"/>
                        </a:buClr>
                        <a:buFont typeface="Wingdings" panose="05000000000000000000" pitchFamily="2" charset="2"/>
                        <a:buChar char="ü"/>
                      </a:pPr>
                      <a:endParaRPr lang="en-US" sz="900" b="0" i="1"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29713"/>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Cores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12 or 24 or 36 or 48</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32 or 40 or 48</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dirty="0">
                          <a:solidFill>
                            <a:schemeClr val="tx1"/>
                          </a:solidFill>
                          <a:effectLst/>
                          <a:latin typeface="Arial" panose="020B0604020202020204" pitchFamily="34" charset="0"/>
                          <a:cs typeface="Arial" panose="020B0604020202020204" pitchFamily="34" charset="0"/>
                        </a:rPr>
                        <a:t>32 or 40 or</a:t>
                      </a:r>
                      <a:r>
                        <a:rPr lang="en-US" sz="900" u="none" strike="noStrike" baseline="0" dirty="0">
                          <a:solidFill>
                            <a:schemeClr val="tx1"/>
                          </a:solidFill>
                          <a:effectLst/>
                          <a:latin typeface="Arial" panose="020B0604020202020204" pitchFamily="34" charset="0"/>
                          <a:cs typeface="Arial" panose="020B0604020202020204" pitchFamily="34" charset="0"/>
                        </a:rPr>
                        <a:t> 44 or</a:t>
                      </a:r>
                      <a:r>
                        <a:rPr lang="en-US" sz="900" u="none" strike="noStrike" dirty="0">
                          <a:solidFill>
                            <a:schemeClr val="tx1"/>
                          </a:solidFill>
                          <a:effectLst/>
                          <a:latin typeface="Arial" panose="020B0604020202020204" pitchFamily="34" charset="0"/>
                          <a:cs typeface="Arial" panose="020B0604020202020204" pitchFamily="34" charset="0"/>
                        </a:rPr>
                        <a:t> 48</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Higher minimum cores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More Processor Options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66558"/>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Maximum Memory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2TB</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4 TB</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16 TB</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8X Maximum Memory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4X Maximum Memory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654649"/>
                  </a:ext>
                </a:extLst>
              </a:tr>
              <a:tr h="27789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DIMM Type/DIMM slots count</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Up to 64 Industry Standard DIMMs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Up to 32 CDIMMs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Up to 128 Industry Standard DIMMs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Faster and More memory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More Memory Capacity and Flexibility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988103"/>
                  </a:ext>
                </a:extLst>
              </a:tr>
              <a:tr h="27789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Memory Bandwidth</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307 GB/sec</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768 GB/sec</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920 GB/sec</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3X Memory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20% more Memory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4850810"/>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IO Expansion Slots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Yes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Yes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Yes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64FF"/>
                        </a:buClr>
                        <a:buFont typeface="Wingdings" panose="05000000000000000000" pitchFamily="2" charset="2"/>
                        <a:buChar char="ü"/>
                      </a:pP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64FF"/>
                        </a:buClr>
                        <a:buFont typeface="Wingdings" panose="05000000000000000000" pitchFamily="2" charset="2"/>
                        <a:buChar char="ü"/>
                      </a:pPr>
                      <a:endParaRPr lang="en-US" sz="900" b="0" i="1"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948986"/>
                  </a:ext>
                </a:extLst>
              </a:tr>
              <a:tr h="14073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PCIe slots</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6x PCIe Gen2</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11x PCIe Gen3</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10x PCIe Gen4, 1x PCI Gen3</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457200"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More slots and Faster </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457200"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PCIe Gen4</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513602"/>
                  </a:ext>
                </a:extLst>
              </a:tr>
              <a:tr h="27789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Acceleration Ports</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No</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Yes (CAPI 1.0)</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Yes (CAPI 2.0 + </a:t>
                      </a:r>
                      <a:r>
                        <a:rPr lang="en-US" sz="900" u="none" strike="noStrike" kern="1200" dirty="0" err="1">
                          <a:solidFill>
                            <a:schemeClr val="tx1"/>
                          </a:solidFill>
                          <a:effectLst/>
                          <a:latin typeface="Arial" panose="020B0604020202020204" pitchFamily="34" charset="0"/>
                          <a:ea typeface="+mn-ea"/>
                          <a:cs typeface="Arial" panose="020B0604020202020204" pitchFamily="34" charset="0"/>
                        </a:rPr>
                        <a:t>OpenCAPI</a:t>
                      </a:r>
                      <a:r>
                        <a:rPr lang="en-US" sz="90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Future enablement for accelerators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Future enablement for accelerators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59129"/>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PCIe Hot Plug Support</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Yes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Yes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Yes + </a:t>
                      </a:r>
                      <a:r>
                        <a:rPr lang="en-US" sz="900" u="none" strike="noStrike" kern="1200" dirty="0" err="1">
                          <a:solidFill>
                            <a:schemeClr val="tx1"/>
                          </a:solidFill>
                          <a:effectLst/>
                          <a:latin typeface="Arial" panose="020B0604020202020204" pitchFamily="34" charset="0"/>
                          <a:ea typeface="+mn-ea"/>
                          <a:cs typeface="Arial" panose="020B0604020202020204" pitchFamily="34" charset="0"/>
                        </a:rPr>
                        <a:t>Blindswap</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Better Serviceability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Better Serviceability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188806"/>
                  </a:ext>
                </a:extLst>
              </a:tr>
              <a:tr h="14073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IO bandwidth</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74 GB/sec</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315 GB/sec</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630 GB/sec</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&gt;8X IO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2X IO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064578"/>
                  </a:ext>
                </a:extLst>
              </a:tr>
              <a:tr h="14073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Ethernet ports </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Max 40Gbs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Max 100 </a:t>
                      </a:r>
                      <a:r>
                        <a:rPr lang="en-US" sz="900" u="none" strike="noStrike" dirty="0" err="1">
                          <a:solidFill>
                            <a:schemeClr val="tx1"/>
                          </a:solidFill>
                          <a:effectLst/>
                          <a:latin typeface="Arial" panose="020B0604020202020204" pitchFamily="34" charset="0"/>
                          <a:cs typeface="Arial" panose="020B0604020202020204" pitchFamily="34" charset="0"/>
                        </a:rPr>
                        <a:t>Gbs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Max 100 </a:t>
                      </a:r>
                      <a:r>
                        <a:rPr lang="en-US" sz="900" u="none" strike="noStrike" kern="1200" dirty="0" err="1">
                          <a:solidFill>
                            <a:schemeClr val="tx1"/>
                          </a:solidFill>
                          <a:effectLst/>
                          <a:latin typeface="Arial" panose="020B0604020202020204" pitchFamily="34" charset="0"/>
                          <a:ea typeface="+mn-ea"/>
                          <a:cs typeface="Arial" panose="020B0604020202020204" pitchFamily="34" charset="0"/>
                        </a:rPr>
                        <a:t>Gbs</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Faster offerings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None/>
                        <a:tabLst/>
                        <a:defRPr/>
                      </a:pPr>
                      <a:endParaRPr lang="en-US" sz="9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2006976"/>
                  </a:ext>
                </a:extLst>
              </a:tr>
              <a:tr h="27789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Internal Storage Bays</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6x 2.5” SAS bays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12 (8x 2.5” SAS bays + </a:t>
                      </a:r>
                    </a:p>
                    <a:p>
                      <a:pPr algn="ctr" fontAlgn="t"/>
                      <a:r>
                        <a:rPr lang="en-US" sz="900" u="none" strike="noStrike" dirty="0">
                          <a:solidFill>
                            <a:schemeClr val="tx1"/>
                          </a:solidFill>
                          <a:effectLst/>
                          <a:latin typeface="Arial" panose="020B0604020202020204" pitchFamily="34" charset="0"/>
                          <a:cs typeface="Arial" panose="020B0604020202020204" pitchFamily="34" charset="0"/>
                        </a:rPr>
                        <a:t>    4x 1.8” SSD bays) </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12 (8x 2.5” SAS bays +</a:t>
                      </a:r>
                    </a:p>
                    <a:p>
                      <a:pPr marL="0" marR="0" lvl="0" indent="0" algn="ctr" defTabSz="914400" rtl="0" eaLnBrk="1" fontAlgn="t" latinLnBrk="0" hangingPunct="1">
                        <a:lnSpc>
                          <a:spcPct val="100000"/>
                        </a:lnSpc>
                        <a:spcBef>
                          <a:spcPts val="0"/>
                        </a:spcBef>
                        <a:spcAft>
                          <a:spcPts val="0"/>
                        </a:spcAft>
                        <a:buClrTx/>
                        <a:buSzTx/>
                        <a:buFontTx/>
                        <a:buNone/>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4x NVMe bays)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0" u="none" strike="noStrike" kern="1200" dirty="0">
                          <a:solidFill>
                            <a:schemeClr val="tx1"/>
                          </a:solidFill>
                          <a:effectLst/>
                          <a:latin typeface="Arial" panose="020B0604020202020204" pitchFamily="34" charset="0"/>
                          <a:ea typeface="+mn-ea"/>
                          <a:cs typeface="Arial" panose="020B0604020202020204" pitchFamily="34" charset="0"/>
                        </a:rPr>
                        <a:t>More SAS bays and more options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Faster and</a:t>
                      </a:r>
                      <a:r>
                        <a:rPr lang="pt-BR" sz="900" b="0" i="1"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more compact storage</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886398"/>
                  </a:ext>
                </a:extLst>
              </a:tr>
              <a:tr h="277892">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Internal Storage Controllers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Integrated</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Integrated</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Optional and Concurrent Maintainable</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Improved cost and seviceability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Improved</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cost</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and</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seviceability</a:t>
                      </a:r>
                      <a:endParaRPr lang="pt-BR" sz="9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998289"/>
                  </a:ext>
                </a:extLst>
              </a:tr>
              <a:tr h="552212">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RAS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Enhanced DC-DC Reg Design</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Enhanced Fan Concurrent Maintainance P8 to P9</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More reliable and serviceable power</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More reliable and serviceable power.</a:t>
                      </a:r>
                    </a:p>
                    <a:p>
                      <a:pPr marL="285750" marR="0" lvl="0" indent="-285750" algn="l"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More serviceable cooling </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844650"/>
                  </a:ext>
                </a:extLst>
              </a:tr>
            </a:tbl>
          </a:graphicData>
        </a:graphic>
      </p:graphicFrame>
    </p:spTree>
    <p:extLst>
      <p:ext uri="{BB962C8B-B14F-4D97-AF65-F5344CB8AC3E}">
        <p14:creationId xmlns:p14="http://schemas.microsoft.com/office/powerpoint/2010/main" val="1012154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F80FD399-34E2-41F3-BA6D-3C3EEEEC9A17}"/>
              </a:ext>
            </a:extLst>
          </p:cNvPr>
          <p:cNvGraphicFramePr>
            <a:graphicFrameLocks noGrp="1"/>
          </p:cNvGraphicFramePr>
          <p:nvPr>
            <p:ph idx="4294967295"/>
            <p:extLst>
              <p:ext uri="{D42A27DB-BD31-4B8C-83A1-F6EECF244321}">
                <p14:modId xmlns:p14="http://schemas.microsoft.com/office/powerpoint/2010/main" val="707654030"/>
              </p:ext>
            </p:extLst>
          </p:nvPr>
        </p:nvGraphicFramePr>
        <p:xfrm>
          <a:off x="117446" y="385082"/>
          <a:ext cx="8909108" cy="4768078"/>
        </p:xfrm>
        <a:graphic>
          <a:graphicData uri="http://schemas.openxmlformats.org/drawingml/2006/table">
            <a:tbl>
              <a:tblPr>
                <a:tableStyleId>{5C22544A-7EE6-4342-B048-85BDC9FD1C3A}</a:tableStyleId>
              </a:tblPr>
              <a:tblGrid>
                <a:gridCol w="1052443">
                  <a:extLst>
                    <a:ext uri="{9D8B030D-6E8A-4147-A177-3AD203B41FA5}">
                      <a16:colId xmlns:a16="http://schemas.microsoft.com/office/drawing/2014/main" val="1611147174"/>
                    </a:ext>
                  </a:extLst>
                </a:gridCol>
                <a:gridCol w="1380612">
                  <a:extLst>
                    <a:ext uri="{9D8B030D-6E8A-4147-A177-3AD203B41FA5}">
                      <a16:colId xmlns:a16="http://schemas.microsoft.com/office/drawing/2014/main" val="309753646"/>
                    </a:ext>
                  </a:extLst>
                </a:gridCol>
                <a:gridCol w="1380612">
                  <a:extLst>
                    <a:ext uri="{9D8B030D-6E8A-4147-A177-3AD203B41FA5}">
                      <a16:colId xmlns:a16="http://schemas.microsoft.com/office/drawing/2014/main" val="3118185910"/>
                    </a:ext>
                  </a:extLst>
                </a:gridCol>
                <a:gridCol w="1826737">
                  <a:extLst>
                    <a:ext uri="{9D8B030D-6E8A-4147-A177-3AD203B41FA5}">
                      <a16:colId xmlns:a16="http://schemas.microsoft.com/office/drawing/2014/main" val="4108458153"/>
                    </a:ext>
                  </a:extLst>
                </a:gridCol>
                <a:gridCol w="1634352">
                  <a:extLst>
                    <a:ext uri="{9D8B030D-6E8A-4147-A177-3AD203B41FA5}">
                      <a16:colId xmlns:a16="http://schemas.microsoft.com/office/drawing/2014/main" val="2938101186"/>
                    </a:ext>
                  </a:extLst>
                </a:gridCol>
                <a:gridCol w="1634352">
                  <a:extLst>
                    <a:ext uri="{9D8B030D-6E8A-4147-A177-3AD203B41FA5}">
                      <a16:colId xmlns:a16="http://schemas.microsoft.com/office/drawing/2014/main" val="122424254"/>
                    </a:ext>
                  </a:extLst>
                </a:gridCol>
              </a:tblGrid>
              <a:tr h="190356">
                <a:tc>
                  <a:txBody>
                    <a:bodyPr/>
                    <a:lstStyle/>
                    <a:p>
                      <a:pPr algn="ctr" fontAlgn="t"/>
                      <a:r>
                        <a:rPr lang="en-US" sz="900" b="1" u="none" strike="noStrike" dirty="0">
                          <a:solidFill>
                            <a:schemeClr val="bg2"/>
                          </a:solidFill>
                          <a:effectLst/>
                        </a:rPr>
                        <a:t>Features</a:t>
                      </a:r>
                      <a:endParaRPr lang="en-US" sz="900" b="1" i="0" u="none" strike="noStrike" dirty="0">
                        <a:solidFill>
                          <a:schemeClr val="bg2"/>
                        </a:solidFill>
                        <a:effectLst/>
                        <a:latin typeface="Calibri" panose="020F050202020403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i="0" u="none" strike="noStrike" dirty="0">
                          <a:solidFill>
                            <a:schemeClr val="bg2"/>
                          </a:solidFill>
                          <a:effectLst/>
                          <a:latin typeface="Calibri" panose="020F0502020204030204" pitchFamily="34" charset="0"/>
                        </a:rPr>
                        <a:t>Power 780</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u="none" strike="noStrike" dirty="0">
                          <a:solidFill>
                            <a:schemeClr val="bg2"/>
                          </a:solidFill>
                          <a:effectLst/>
                        </a:rPr>
                        <a:t>Power E880C</a:t>
                      </a:r>
                      <a:endParaRPr lang="en-US" sz="900" b="1" i="0" u="none" strike="noStrike" dirty="0">
                        <a:solidFill>
                          <a:schemeClr val="bg2"/>
                        </a:solidFill>
                        <a:effectLst/>
                        <a:latin typeface="Calibri" panose="020F050202020403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u="none" strike="noStrike" dirty="0">
                          <a:solidFill>
                            <a:schemeClr val="bg2"/>
                          </a:solidFill>
                          <a:effectLst/>
                        </a:rPr>
                        <a:t>Power E980</a:t>
                      </a:r>
                      <a:endParaRPr lang="en-US" sz="900" b="1" i="0" u="none" strike="noStrike" dirty="0">
                        <a:solidFill>
                          <a:schemeClr val="bg2"/>
                        </a:solidFill>
                        <a:effectLst/>
                        <a:latin typeface="Calibri" panose="020F050202020403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i="0" u="none" strike="noStrike" dirty="0">
                          <a:solidFill>
                            <a:schemeClr val="bg2"/>
                          </a:solidFill>
                          <a:effectLst/>
                          <a:latin typeface="Calibri" panose="020F0502020204030204" pitchFamily="34" charset="0"/>
                        </a:rPr>
                        <a:t>Impact (POWER7 to POWER9)</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i="0" u="none" strike="noStrike" dirty="0">
                          <a:solidFill>
                            <a:schemeClr val="bg2"/>
                          </a:solidFill>
                          <a:effectLst/>
                          <a:latin typeface="Calibri" panose="020F0502020204030204" pitchFamily="34" charset="0"/>
                        </a:rPr>
                        <a:t>Impact (POWER8 to POWER9)</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71292249"/>
                  </a:ext>
                </a:extLst>
              </a:tr>
              <a:tr h="2333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Processor</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POWER7+</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POWER8</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POWER9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en-US" sz="800" b="0" i="1" dirty="0">
                          <a:solidFill>
                            <a:schemeClr val="tx1"/>
                          </a:solidFill>
                          <a:latin typeface="Arial" panose="020B0604020202020204" pitchFamily="34" charset="0"/>
                          <a:ea typeface="+mn-ea"/>
                          <a:cs typeface="Arial" panose="020B0604020202020204" pitchFamily="34" charset="0"/>
                        </a:rPr>
                        <a:t>Faster response time and increased system scalability</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F71FF"/>
                        </a:buClr>
                        <a:buSzPct val="150000"/>
                        <a:buFont typeface="Wingdings" pitchFamily="2" charset="2"/>
                        <a:buChar char="ü"/>
                        <a:tabLst/>
                        <a:defRPr/>
                      </a:pPr>
                      <a:r>
                        <a:rPr lang="en-US" sz="800" b="0" i="1" dirty="0">
                          <a:solidFill>
                            <a:schemeClr val="tx1"/>
                          </a:solidFill>
                          <a:latin typeface="Arial" panose="020B0604020202020204" pitchFamily="34" charset="0"/>
                          <a:ea typeface="+mn-ea"/>
                          <a:cs typeface="Arial" panose="020B0604020202020204" pitchFamily="34" charset="0"/>
                        </a:rPr>
                        <a:t>Faster response time and increased system scalability</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374071"/>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Sockets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4, 8, 12, 16</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4, 8, 12, 16</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4, 8, 12, 16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29713"/>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Cores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Up to 128 cores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Up to 192 cores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800" u="none" strike="noStrike" dirty="0">
                          <a:solidFill>
                            <a:schemeClr val="tx1"/>
                          </a:solidFill>
                          <a:effectLst/>
                          <a:latin typeface="Arial" panose="020B0604020202020204" pitchFamily="34" charset="0"/>
                          <a:cs typeface="Arial" panose="020B0604020202020204" pitchFamily="34" charset="0"/>
                        </a:rPr>
                        <a:t>Up to 192 cores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en-US" sz="800" b="0" i="1" u="none" strike="noStrike" dirty="0">
                          <a:solidFill>
                            <a:schemeClr val="tx1"/>
                          </a:solidFill>
                          <a:effectLst/>
                          <a:latin typeface="Arial" panose="020B0604020202020204" pitchFamily="34" charset="0"/>
                          <a:cs typeface="Arial" panose="020B0604020202020204" pitchFamily="34" charset="0"/>
                        </a:rPr>
                        <a:t>Up to 50% more cores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F71FF"/>
                        </a:buClr>
                        <a:buSzPct val="150000"/>
                        <a:buFont typeface="Wingdings" pitchFamily="2" charset="2"/>
                        <a:buChar char="ü"/>
                        <a:tabLst/>
                        <a:defRPr/>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66558"/>
                  </a:ext>
                </a:extLst>
              </a:tr>
              <a:tr h="4619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Maximum Memory</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4TB</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32TB</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64TB</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16X increase in memory capacity significantly improves performance of large-scale in-memory DB applications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dirty="0">
                          <a:solidFill>
                            <a:schemeClr val="tx1"/>
                          </a:solidFill>
                          <a:latin typeface="Arial" panose="020B0604020202020204" pitchFamily="34" charset="0"/>
                          <a:ea typeface="+mn-ea"/>
                          <a:cs typeface="Arial" panose="020B0604020202020204" pitchFamily="34" charset="0"/>
                        </a:rPr>
                        <a:t>Enhance the performance of large-scale in-memory DB applications </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654649"/>
                  </a:ext>
                </a:extLst>
              </a:tr>
              <a:tr h="3476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Memory Bandwidth</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272 </a:t>
                      </a:r>
                      <a:r>
                        <a:rPr lang="en-US" sz="800" u="none" strike="noStrike" dirty="0">
                          <a:solidFill>
                            <a:schemeClr val="tx1"/>
                          </a:solidFill>
                          <a:effectLst/>
                          <a:latin typeface="Arial" panose="020B0604020202020204" pitchFamily="34" charset="0"/>
                          <a:cs typeface="Arial" panose="020B0604020202020204" pitchFamily="34" charset="0"/>
                        </a:rPr>
                        <a:t>GB/sec / drawer</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920 GB/sec / drawer</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920 GB/sec / drawer</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238% increase in memory bandwidth provides improved application performance</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988103"/>
                  </a:ext>
                </a:extLst>
              </a:tr>
              <a:tr h="119063">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I/O Drawer Expansion</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254862"/>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PCIe slots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cs typeface="Arial" panose="020B0604020202020204" pitchFamily="34" charset="0"/>
                        </a:rPr>
                        <a:t>6 PCIe GEN2 slots /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8 PCIe GEN3 slots /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8 PCIe GEN4 slots / drawer</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Over 4X I/O bandwidth</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171450" indent="-171450" algn="l" rtl="0" fontAlgn="t">
                        <a:buClr>
                          <a:srgbClr val="0F71FF"/>
                        </a:buClr>
                        <a:buSzPct val="150000"/>
                        <a:buFont typeface="Wingdings" pitchFamily="2" charset="2"/>
                        <a:buChar char="ü"/>
                      </a:pPr>
                      <a:r>
                        <a:rPr lang="en-US" sz="800" b="0" i="1" dirty="0">
                          <a:solidFill>
                            <a:schemeClr val="tx1"/>
                          </a:solidFill>
                          <a:latin typeface="Arial" panose="020B0604020202020204" pitchFamily="34" charset="0"/>
                          <a:ea typeface="+mn-ea"/>
                          <a:cs typeface="Arial" panose="020B0604020202020204" pitchFamily="34" charset="0"/>
                        </a:rPr>
                        <a:t>2X I/O bandwidth</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513602"/>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IO bandwidth</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144 GB/sec</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315 GB/sec</a:t>
                      </a:r>
                      <a:endParaRPr lang="en-US" sz="800" b="0" i="0" u="none" strike="sngStrike" baseline="0"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630 GB/sec</a:t>
                      </a:r>
                      <a:endParaRPr lang="en-US" sz="800" b="0" i="0" u="none" strike="sngStrike" baseline="0"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pPr algn="ctr" rtl="0" fontAlgn="t"/>
                      <a:endParaRPr lang="en-US" sz="1100" b="0" i="0" u="none" strike="noStrike" dirty="0">
                        <a:solidFill>
                          <a:srgbClr val="000000"/>
                        </a:solidFill>
                        <a:effectLst/>
                        <a:highlight>
                          <a:srgbClr val="C3FAA5"/>
                        </a:highligh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982107"/>
                  </a:ext>
                </a:extLst>
              </a:tr>
              <a:tr h="576263">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CEC Drawer fabric </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13.2 GB/s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25.6GB/s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pt-BR" sz="800" b="0" i="0" u="none" strike="noStrike" dirty="0">
                          <a:solidFill>
                            <a:schemeClr val="tx1"/>
                          </a:solidFill>
                          <a:effectLst/>
                          <a:latin typeface="Arial" panose="020B0604020202020204" pitchFamily="34" charset="0"/>
                          <a:cs typeface="Arial" panose="020B0604020202020204" pitchFamily="34" charset="0"/>
                        </a:rPr>
                        <a:t>103.12GB/</a:t>
                      </a:r>
                      <a:r>
                        <a:rPr lang="pt-BR" sz="800" b="0" i="0" u="none" strike="noStrike" dirty="0" err="1">
                          <a:solidFill>
                            <a:schemeClr val="tx1"/>
                          </a:solidFill>
                          <a:effectLst/>
                          <a:latin typeface="Arial" panose="020B0604020202020204" pitchFamily="34" charset="0"/>
                          <a:cs typeface="Arial" panose="020B0604020202020204" pitchFamily="34" charset="0"/>
                        </a:rPr>
                        <a:t>s</a:t>
                      </a:r>
                      <a:r>
                        <a:rPr lang="pt-BR" sz="800" b="0" i="0" u="none" strike="noStrike" dirty="0">
                          <a:solidFill>
                            <a:schemeClr val="tx1"/>
                          </a:solidFill>
                          <a:effectLst/>
                          <a:latin typeface="Arial" panose="020B0604020202020204" pitchFamily="34" charset="0"/>
                          <a:cs typeface="Arial" panose="020B0604020202020204" pitchFamily="34" charset="0"/>
                        </a:rPr>
                        <a:t>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09585"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pt-BR" sz="800" b="0" i="1" u="none" strike="noStrike" dirty="0">
                          <a:solidFill>
                            <a:schemeClr val="tx1"/>
                          </a:solidFill>
                          <a:effectLst/>
                          <a:latin typeface="Arial" panose="020B0604020202020204" pitchFamily="34" charset="0"/>
                          <a:ea typeface="+mn-ea"/>
                          <a:cs typeface="Arial" panose="020B0604020202020204" pitchFamily="34" charset="0"/>
                        </a:rPr>
                        <a:t>Nearly 8X higher internode bandwidth via 25Gb/s SMP links which flatten SMP topology to reduce latency &amp; increase throughput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09585" rtl="0" eaLnBrk="1" fontAlgn="t" latinLnBrk="0" hangingPunct="1">
                        <a:lnSpc>
                          <a:spcPct val="100000"/>
                        </a:lnSpc>
                        <a:spcBef>
                          <a:spcPts val="0"/>
                        </a:spcBef>
                        <a:spcAft>
                          <a:spcPts val="0"/>
                        </a:spcAft>
                        <a:buClr>
                          <a:srgbClr val="0F71FF"/>
                        </a:buClr>
                        <a:buSzPct val="150000"/>
                        <a:buFont typeface="Wingdings" pitchFamily="2" charset="2"/>
                        <a:buChar char="ü"/>
                        <a:tabLst/>
                        <a:defRPr/>
                      </a:pPr>
                      <a:r>
                        <a:rPr lang="pt-BR" sz="800" b="0" i="0" u="none" strike="noStrike" dirty="0">
                          <a:solidFill>
                            <a:schemeClr val="tx1"/>
                          </a:solidFill>
                          <a:effectLst/>
                          <a:latin typeface="Arial" panose="020B0604020202020204" pitchFamily="34" charset="0"/>
                          <a:cs typeface="Arial" panose="020B0604020202020204" pitchFamily="34" charset="0"/>
                        </a:rPr>
                        <a:t>4X higher internode bandwidth via 25Gb/s SMP links flattens SMP topology to </a:t>
                      </a:r>
                      <a:r>
                        <a:rPr lang="pt-BR" sz="800" b="0" i="0" u="none" strike="noStrike" dirty="0">
                          <a:solidFill>
                            <a:schemeClr val="tx1"/>
                          </a:solidFill>
                          <a:effectLst/>
                          <a:latin typeface="Arial" panose="020B0604020202020204" pitchFamily="34" charset="0"/>
                          <a:ea typeface="+mn-ea"/>
                          <a:cs typeface="Arial" panose="020B0604020202020204" pitchFamily="34" charset="0"/>
                        </a:rPr>
                        <a:t>reduce latency &amp; increase throughput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020048"/>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Acceleration Ports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No</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 (CAPI 1.0)</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Yes (CAPI 2.0 + </a:t>
                      </a:r>
                      <a:r>
                        <a:rPr lang="en-US" sz="800" b="0" i="0" u="none" strike="noStrike" dirty="0" err="1">
                          <a:solidFill>
                            <a:schemeClr val="tx1"/>
                          </a:solidFill>
                          <a:effectLst/>
                          <a:latin typeface="Arial" panose="020B0604020202020204" pitchFamily="34" charset="0"/>
                          <a:cs typeface="Arial" panose="020B0604020202020204" pitchFamily="34" charset="0"/>
                        </a:rPr>
                        <a:t>OpenCAPI</a:t>
                      </a:r>
                      <a:r>
                        <a:rPr lang="en-US" sz="800" b="0" i="0" u="none" strike="noStrike" dirty="0">
                          <a:solidFill>
                            <a:schemeClr val="tx1"/>
                          </a:solidFill>
                          <a:effectLst/>
                          <a:latin typeface="Arial" panose="020B0604020202020204" pitchFamily="34" charset="0"/>
                          <a:cs typeface="Arial" panose="020B0604020202020204" pitchFamily="34" charset="0"/>
                        </a:rPr>
                        <a: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Future enablement for accelerators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Future enablement for accelerators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59129"/>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PCIe Hot Plug Support</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Yes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188806"/>
                  </a:ext>
                </a:extLst>
              </a:tr>
              <a:tr h="3476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Integrated I/O</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Integrated Ethernet, DASD Controller, USB</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USB adapters supported in PCIe adapter slots in a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Integrated USB 3.0 ports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Flexibility for additional device attachment </a:t>
                      </a:r>
                    </a:p>
                    <a:p>
                      <a:pPr marL="0" indent="0" algn="l" rtl="0" fontAlgn="t">
                        <a:buClr>
                          <a:srgbClr val="00B050"/>
                        </a:buClr>
                        <a:buSzPct val="150000"/>
                        <a:buFont typeface="Wingdings" pitchFamily="2" charset="2"/>
                        <a:buNone/>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Flexibility for additional device attachment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2006976"/>
                  </a:ext>
                </a:extLst>
              </a:tr>
              <a:tr h="347663">
                <a:tc>
                  <a:txBody>
                    <a:bodyPr/>
                    <a:lstStyle/>
                    <a:p>
                      <a:pPr algn="ctr" fontAlgn="t"/>
                      <a:r>
                        <a:rPr lang="en-US" sz="800" u="none" strike="noStrike">
                          <a:solidFill>
                            <a:schemeClr val="tx1"/>
                          </a:solidFill>
                          <a:effectLst/>
                          <a:latin typeface="Arial" panose="020B0604020202020204" pitchFamily="34" charset="0"/>
                          <a:cs typeface="Arial" panose="020B0604020202020204" pitchFamily="34" charset="0"/>
                        </a:rPr>
                        <a:t>Internal Storage Bays</a:t>
                      </a:r>
                      <a:endParaRPr lang="en-US" sz="800" b="0" i="0" u="none" strike="noStrike">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 DASD Bays /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None - all bootable storage is external to the CEC drawers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pt-BR" sz="800" b="0" i="0" u="none" strike="noStrike" dirty="0">
                          <a:solidFill>
                            <a:schemeClr val="tx1"/>
                          </a:solidFill>
                          <a:effectLst/>
                          <a:latin typeface="Arial" panose="020B0604020202020204" pitchFamily="34" charset="0"/>
                          <a:cs typeface="Arial" panose="020B0604020202020204" pitchFamily="34" charset="0"/>
                        </a:rPr>
                        <a:t>4 NVMe Bays / </a:t>
                      </a:r>
                      <a:r>
                        <a:rPr lang="pt-BR" sz="800" b="0" i="0" u="none" strike="noStrike" dirty="0" err="1">
                          <a:solidFill>
                            <a:schemeClr val="tx1"/>
                          </a:solidFill>
                          <a:effectLst/>
                          <a:latin typeface="Arial" panose="020B0604020202020204" pitchFamily="34" charset="0"/>
                          <a:cs typeface="Arial" panose="020B0604020202020204" pitchFamily="34" charset="0"/>
                        </a:rPr>
                        <a:t>drawer</a:t>
                      </a:r>
                      <a:endParaRPr lang="pt-BR"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pt-BR" sz="800" b="0" i="1" u="none" strike="noStrike" dirty="0">
                          <a:solidFill>
                            <a:schemeClr val="tx1"/>
                          </a:solidFill>
                          <a:effectLst/>
                          <a:latin typeface="Arial" panose="020B0604020202020204" pitchFamily="34" charset="0"/>
                          <a:cs typeface="Arial" panose="020B0604020202020204" pitchFamily="34" charset="0"/>
                        </a:rPr>
                        <a:t>Faster bootable storage option</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dirty="0">
                          <a:solidFill>
                            <a:schemeClr val="tx1"/>
                          </a:solidFill>
                          <a:latin typeface="Arial" panose="020B0604020202020204" pitchFamily="34" charset="0"/>
                          <a:ea typeface="+mn-ea"/>
                          <a:cs typeface="Arial" panose="020B0604020202020204" pitchFamily="34" charset="0"/>
                        </a:rPr>
                        <a:t>Enable clients to boot a system  (locally) without the need for an external I/O drawer </a:t>
                      </a:r>
                      <a:endParaRPr lang="pt-BR"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886398"/>
                  </a:ext>
                </a:extLst>
              </a:tr>
              <a:tr h="919163">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RAS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Redundant Flexible Service Processors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800" b="0" i="0" u="none" strike="noStrike" dirty="0">
                          <a:solidFill>
                            <a:schemeClr val="tx1"/>
                          </a:solidFill>
                          <a:effectLst/>
                          <a:latin typeface="Arial" panose="020B0604020202020204" pitchFamily="34" charset="0"/>
                          <a:cs typeface="Arial" panose="020B0604020202020204" pitchFamily="34" charset="0"/>
                        </a:rPr>
                        <a:t>Redundant Clocks</a:t>
                      </a:r>
                      <a:endParaRPr lang="en-US" sz="8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Redundant Flexible Service Processors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800" b="0" i="0" u="none" strike="noStrike" dirty="0" err="1">
                          <a:solidFill>
                            <a:schemeClr val="tx1"/>
                          </a:solidFill>
                          <a:effectLst/>
                          <a:latin typeface="Arial" panose="020B0604020202020204" pitchFamily="34" charset="0"/>
                          <a:cs typeface="Arial" panose="020B0604020202020204" pitchFamily="34" charset="0"/>
                        </a:rPr>
                        <a:t>Redundant</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Clocks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Redundant Flexible Service Processors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Guided FSP &amp; SMP Cable installation</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Dynamic de-allocation of a SMP cable &amp; 1/2 bandwidth mode </a:t>
                      </a:r>
                      <a:endParaRPr lang="pt-BR" sz="8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t">
                        <a:buFont typeface="Arial" panose="020B0604020202020204" pitchFamily="34" charset="0"/>
                        <a:buChar char="•"/>
                      </a:pPr>
                      <a:r>
                        <a:rPr lang="pt-BR" sz="800" b="0" i="0" u="none" strike="noStrike" dirty="0">
                          <a:solidFill>
                            <a:schemeClr val="tx1"/>
                          </a:solidFill>
                          <a:effectLst/>
                          <a:latin typeface="Arial" panose="020B0604020202020204" pitchFamily="34" charset="0"/>
                          <a:cs typeface="Arial" panose="020B0604020202020204" pitchFamily="34" charset="0"/>
                        </a:rPr>
                        <a:t>SMP </a:t>
                      </a:r>
                      <a:r>
                        <a:rPr lang="pt-BR" sz="800" b="0" i="0" u="none" strike="noStrike" dirty="0" err="1">
                          <a:solidFill>
                            <a:schemeClr val="tx1"/>
                          </a:solidFill>
                          <a:effectLst/>
                          <a:latin typeface="Arial" panose="020B0604020202020204" pitchFamily="34" charset="0"/>
                          <a:cs typeface="Arial" panose="020B0604020202020204" pitchFamily="34" charset="0"/>
                        </a:rPr>
                        <a:t>cable</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concurrent</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repair</a:t>
                      </a:r>
                      <a:endParaRPr lang="pt-BR" sz="8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t">
                        <a:buFont typeface="Arial" panose="020B0604020202020204" pitchFamily="34" charset="0"/>
                        <a:buChar char="•"/>
                      </a:pPr>
                      <a:r>
                        <a:rPr lang="pt-BR" sz="800" b="0" i="0" u="none" strike="noStrike" dirty="0" err="1">
                          <a:solidFill>
                            <a:schemeClr val="tx1"/>
                          </a:solidFill>
                          <a:effectLst/>
                          <a:latin typeface="Arial" panose="020B0604020202020204" pitchFamily="34" charset="0"/>
                          <a:cs typeface="Arial" panose="020B0604020202020204" pitchFamily="34" charset="0"/>
                        </a:rPr>
                        <a:t>Distributed</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Redundant</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Clocks</a:t>
                      </a:r>
                      <a:r>
                        <a:rPr lang="pt-BR" sz="800" b="0" i="0" u="none" strike="noStrike" dirty="0">
                          <a:solidFill>
                            <a:schemeClr val="tx1"/>
                          </a:solidFill>
                          <a:effectLst/>
                          <a:latin typeface="Arial" panose="020B0604020202020204" pitchFamily="34" charset="0"/>
                          <a:cs typeface="Arial" panose="020B0604020202020204" pitchFamily="34" charset="0"/>
                        </a:rPr>
                        <a:t>, no </a:t>
                      </a:r>
                      <a:r>
                        <a:rPr lang="pt-BR" sz="800" b="0" i="0" u="none" strike="noStrike" dirty="0" err="1">
                          <a:solidFill>
                            <a:schemeClr val="tx1"/>
                          </a:solidFill>
                          <a:effectLst/>
                          <a:latin typeface="Arial" panose="020B0604020202020204" pitchFamily="34" charset="0"/>
                          <a:cs typeface="Arial" panose="020B0604020202020204" pitchFamily="34" charset="0"/>
                        </a:rPr>
                        <a:t>unique</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clock</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cabling</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required</a:t>
                      </a:r>
                      <a:endParaRPr lang="pt-BR"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en-US" sz="800" b="0" i="1" u="none" strike="noStrike" dirty="0">
                          <a:solidFill>
                            <a:schemeClr val="tx1"/>
                          </a:solidFill>
                          <a:effectLst/>
                          <a:latin typeface="Arial" panose="020B0604020202020204" pitchFamily="34" charset="0"/>
                          <a:cs typeface="Arial" panose="020B0604020202020204" pitchFamily="34" charset="0"/>
                        </a:rPr>
                        <a:t>Provide the highest level of single-system reliability available within the Power Systems portfolio, enhance business resilience &amp; the availability of clients’ mission-critical applications to keep IT teams focused on deployment instead of system maintenance </a:t>
                      </a:r>
                      <a:endParaRPr lang="pt-BR"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F71FF"/>
                        </a:buClr>
                        <a:buSzPct val="150000"/>
                        <a:buFont typeface="Wingdings" pitchFamily="2" charset="2"/>
                        <a:buChar char="ü"/>
                        <a:tabLst/>
                        <a:defRPr/>
                      </a:pPr>
                      <a:r>
                        <a:rPr lang="en-US" sz="800" b="0" i="1" dirty="0">
                          <a:solidFill>
                            <a:schemeClr val="tx1"/>
                          </a:solidFill>
                          <a:latin typeface="Arial" panose="020B0604020202020204" pitchFamily="34" charset="0"/>
                          <a:ea typeface="+mn-ea"/>
                          <a:cs typeface="Arial" panose="020B0604020202020204" pitchFamily="34" charset="0"/>
                        </a:rPr>
                        <a:t>Provide the highest level of single-system reliability available within the Power Systems portfolio, enhance business resilience &amp; the availability of clients’ mission-critical applications to keep IT teams focused on deployment instead of system maintenance </a:t>
                      </a:r>
                      <a:endParaRPr lang="pt-BR"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025413"/>
                  </a:ext>
                </a:extLst>
              </a:tr>
            </a:tbl>
          </a:graphicData>
        </a:graphic>
      </p:graphicFrame>
      <p:sp>
        <p:nvSpPr>
          <p:cNvPr id="6" name="Title 1">
            <a:extLst>
              <a:ext uri="{FF2B5EF4-FFF2-40B4-BE49-F238E27FC236}">
                <a16:creationId xmlns:a16="http://schemas.microsoft.com/office/drawing/2014/main" id="{AF42F5E6-D175-48BD-8FC8-483356C63F46}"/>
              </a:ext>
            </a:extLst>
          </p:cNvPr>
          <p:cNvSpPr txBox="1">
            <a:spLocks/>
          </p:cNvSpPr>
          <p:nvPr/>
        </p:nvSpPr>
        <p:spPr>
          <a:xfrm>
            <a:off x="228600" y="149507"/>
            <a:ext cx="8085138" cy="381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2000" dirty="0"/>
              <a:t>Key generational enhancements POWER7 to POWER9 (high-end)</a:t>
            </a:r>
          </a:p>
        </p:txBody>
      </p:sp>
    </p:spTree>
    <p:extLst>
      <p:ext uri="{BB962C8B-B14F-4D97-AF65-F5344CB8AC3E}">
        <p14:creationId xmlns:p14="http://schemas.microsoft.com/office/powerpoint/2010/main" val="2775343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48F6-B689-45B4-8338-571250A15543}"/>
              </a:ext>
            </a:extLst>
          </p:cNvPr>
          <p:cNvSpPr>
            <a:spLocks noGrp="1"/>
          </p:cNvSpPr>
          <p:nvPr>
            <p:ph type="title"/>
          </p:nvPr>
        </p:nvSpPr>
        <p:spPr>
          <a:xfrm>
            <a:off x="42842" y="81994"/>
            <a:ext cx="8699150" cy="603783"/>
          </a:xfrm>
        </p:spPr>
        <p:txBody>
          <a:bodyPr/>
          <a:lstStyle/>
          <a:p>
            <a:pPr>
              <a:defRPr/>
            </a:pPr>
            <a:r>
              <a:rPr lang="en-US" sz="2400" dirty="0">
                <a:latin typeface="+mn-lt"/>
              </a:rPr>
              <a:t>Power E950 planned I/O*</a:t>
            </a:r>
          </a:p>
        </p:txBody>
      </p:sp>
      <p:sp>
        <p:nvSpPr>
          <p:cNvPr id="9" name="TextBox 8"/>
          <p:cNvSpPr txBox="1"/>
          <p:nvPr/>
        </p:nvSpPr>
        <p:spPr>
          <a:xfrm>
            <a:off x="0" y="4641614"/>
            <a:ext cx="8699157" cy="308161"/>
          </a:xfrm>
          <a:prstGeom prst="rect">
            <a:avLst/>
          </a:prstGeom>
          <a:noFill/>
        </p:spPr>
        <p:txBody>
          <a:bodyPr wrap="square">
            <a:spAutoFit/>
          </a:bodyPr>
          <a:lstStyle>
            <a:lvl1pPr eaLnBrk="0" hangingPunct="0">
              <a:defRPr sz="1600">
                <a:solidFill>
                  <a:schemeClr val="tx1"/>
                </a:solidFill>
                <a:latin typeface="Arial" charset="0"/>
                <a:ea typeface="ＭＳ Ｐゴシック" charset="-128"/>
              </a:defRPr>
            </a:lvl1pPr>
            <a:lvl2pPr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marL="114300" defTabSz="914400" fontAlgn="base">
              <a:lnSpc>
                <a:spcPct val="89000"/>
              </a:lnSpc>
              <a:spcBef>
                <a:spcPct val="0"/>
              </a:spcBef>
              <a:spcAft>
                <a:spcPct val="0"/>
              </a:spcAft>
              <a:buClr>
                <a:srgbClr val="000000"/>
              </a:buClr>
              <a:buSzPct val="45000"/>
              <a:buFont typeface="StarSymbol" charset="0"/>
              <a:buNone/>
              <a:defRPr/>
            </a:pPr>
            <a:r>
              <a:rPr kumimoji="0" lang="en-US" sz="788" b="0" i="1" u="none" strike="noStrike" kern="1200" cap="none" spc="0" normalizeH="0" baseline="0" noProof="0" dirty="0">
                <a:ln>
                  <a:noFill/>
                </a:ln>
                <a:solidFill>
                  <a:srgbClr val="000000"/>
                </a:solidFill>
                <a:effectLst/>
                <a:uLnTx/>
                <a:uFillTx/>
                <a:latin typeface="Arial" charset="0"/>
                <a:ea typeface="ＭＳ Ｐゴシック" charset="-128"/>
                <a:cs typeface="+mn-cs"/>
              </a:rPr>
              <a:t>IBM’s statements regarding its plans, directions, and intent are subject to change or withdrawal without notice at IBM’s sole discretion. The information mentioned regarding potential future products is not a commitment, promise, or legal obligation to deliver any material, code or functionality.</a:t>
            </a:r>
            <a:endPar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910" y="1172790"/>
            <a:ext cx="4553870" cy="3432828"/>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6843" y="1180410"/>
            <a:ext cx="4193285" cy="2225793"/>
          </a:xfrm>
          <a:prstGeom prst="rect">
            <a:avLst/>
          </a:prstGeom>
        </p:spPr>
      </p:pic>
      <p:sp>
        <p:nvSpPr>
          <p:cNvPr id="3" name="TextBox 2"/>
          <p:cNvSpPr txBox="1"/>
          <p:nvPr/>
        </p:nvSpPr>
        <p:spPr>
          <a:xfrm>
            <a:off x="1999287" y="682631"/>
            <a:ext cx="1098442" cy="30008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rPr>
              <a:t>At GA 2H18</a:t>
            </a:r>
          </a:p>
        </p:txBody>
      </p:sp>
      <p:sp>
        <p:nvSpPr>
          <p:cNvPr id="8" name="TextBox 7"/>
          <p:cNvSpPr txBox="1"/>
          <p:nvPr/>
        </p:nvSpPr>
        <p:spPr>
          <a:xfrm>
            <a:off x="6138021" y="721611"/>
            <a:ext cx="1521570" cy="30008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rPr>
              <a:t>FW Update 1H19</a:t>
            </a:r>
          </a:p>
        </p:txBody>
      </p:sp>
    </p:spTree>
    <p:extLst>
      <p:ext uri="{BB962C8B-B14F-4D97-AF65-F5344CB8AC3E}">
        <p14:creationId xmlns:p14="http://schemas.microsoft.com/office/powerpoint/2010/main" val="101223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599" y="201168"/>
            <a:ext cx="5961185" cy="381000"/>
          </a:xfrm>
        </p:spPr>
        <p:txBody>
          <a:bodyPr/>
          <a:lstStyle/>
          <a:p>
            <a:pPr>
              <a:defRPr/>
            </a:pPr>
            <a:r>
              <a:rPr lang="en-US" altLang="en-US" dirty="0">
                <a:solidFill>
                  <a:schemeClr val="tx1"/>
                </a:solidFill>
                <a:latin typeface="+mn-lt"/>
              </a:rPr>
              <a:t>E950 Memory Plug Rules Overview</a:t>
            </a:r>
          </a:p>
        </p:txBody>
      </p:sp>
      <p:sp>
        <p:nvSpPr>
          <p:cNvPr id="21" name="TextBox 20">
            <a:extLst>
              <a:ext uri="{FF2B5EF4-FFF2-40B4-BE49-F238E27FC236}">
                <a16:creationId xmlns:a16="http://schemas.microsoft.com/office/drawing/2014/main" id="{802C6035-9F38-4495-8350-7FAA889581E9}"/>
              </a:ext>
            </a:extLst>
          </p:cNvPr>
          <p:cNvSpPr txBox="1"/>
          <p:nvPr/>
        </p:nvSpPr>
        <p:spPr>
          <a:xfrm>
            <a:off x="584290" y="751530"/>
            <a:ext cx="8125956" cy="4642040"/>
          </a:xfrm>
          <a:prstGeom prst="rect">
            <a:avLst/>
          </a:prstGeom>
        </p:spPr>
        <p:txBody>
          <a:bodyPr vert="horz" lIns="0" tIns="0" rIns="0" bIns="0" rtlCol="0">
            <a:noAutofit/>
          </a:bodyPr>
          <a:lstStyle>
            <a:lvl1pPr marL="285750" lvl="0" indent="-285750" defTabSz="912813" fontAlgn="base">
              <a:lnSpc>
                <a:spcPct val="100000"/>
              </a:lnSpc>
              <a:spcBef>
                <a:spcPct val="15000"/>
              </a:spcBef>
              <a:spcAft>
                <a:spcPct val="5000"/>
              </a:spcAft>
              <a:buSzPct val="125000"/>
              <a:buFont typeface="Arial" panose="020B0604020202020204" pitchFamily="34" charset="0"/>
              <a:buChar char="•"/>
              <a:defRPr sz="1320">
                <a:solidFill>
                  <a:srgbClr val="000000"/>
                </a:solidFill>
                <a:ea typeface="ヒラギノ角ゴ Pro W3"/>
                <a:cs typeface="ヒラギノ角ゴ Pro W3"/>
              </a:defRPr>
            </a:lvl1pPr>
            <a:lvl2pPr marL="458788" lvl="1" indent="-285750" defTabSz="912813" fontAlgn="base">
              <a:lnSpc>
                <a:spcPct val="100000"/>
              </a:lnSpc>
              <a:spcBef>
                <a:spcPct val="15000"/>
              </a:spcBef>
              <a:spcAft>
                <a:spcPct val="5000"/>
              </a:spcAft>
              <a:buSzPct val="125000"/>
              <a:buFont typeface="Arial" panose="020B0604020202020204" pitchFamily="34" charset="0"/>
              <a:buChar char="‒"/>
              <a:defRPr sz="1200">
                <a:solidFill>
                  <a:srgbClr val="000000"/>
                </a:solidFill>
                <a:ea typeface="ヒラギノ角ゴ Pro W3"/>
                <a:cs typeface="ヒラギノ角ゴ Pro W3"/>
              </a:defRPr>
            </a:lvl2pPr>
            <a:lvl3pPr marL="396875" indent="-173038" defTabSz="457200">
              <a:lnSpc>
                <a:spcPct val="100000"/>
              </a:lnSpc>
              <a:spcBef>
                <a:spcPts val="1100"/>
              </a:spcBef>
              <a:spcAft>
                <a:spcPts val="0"/>
              </a:spcAft>
              <a:buFont typeface="Arial"/>
              <a:buChar char="•"/>
              <a:defRPr sz="1100">
                <a:ea typeface="Arial" charset="0"/>
                <a:cs typeface="Arial" charset="0"/>
              </a:defRPr>
            </a:lvl3pPr>
            <a:lvl4pPr marL="625475" indent="-168275" defTabSz="457200">
              <a:lnSpc>
                <a:spcPct val="100000"/>
              </a:lnSpc>
              <a:spcBef>
                <a:spcPts val="1100"/>
              </a:spcBef>
              <a:spcAft>
                <a:spcPts val="0"/>
              </a:spcAft>
              <a:buFont typeface="Arial"/>
              <a:buChar char="–"/>
              <a:defRPr sz="1100">
                <a:ea typeface="Arial" charset="0"/>
                <a:cs typeface="Arial" charset="0"/>
              </a:defRPr>
            </a:lvl4pPr>
            <a:lvl5pPr marL="803275" indent="-173038" defTabSz="457200">
              <a:lnSpc>
                <a:spcPct val="100000"/>
              </a:lnSpc>
              <a:spcBef>
                <a:spcPts val="1100"/>
              </a:spcBef>
              <a:spcAft>
                <a:spcPts val="0"/>
              </a:spcAft>
              <a:buFont typeface="Arial"/>
              <a:buChar char="»"/>
              <a:defRPr sz="1100">
                <a:ea typeface="Arial" charset="0"/>
                <a:cs typeface="Arial" charset="0"/>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a:t>Same DIMMs on each memory riser card. </a:t>
            </a:r>
          </a:p>
          <a:p>
            <a:pPr lvl="1"/>
            <a:endParaRPr lang="en-US" sz="1050" dirty="0"/>
          </a:p>
          <a:p>
            <a:r>
              <a:rPr lang="en-US" dirty="0"/>
              <a:t>Memory increment is 8 DIMMs</a:t>
            </a:r>
          </a:p>
          <a:p>
            <a:pPr lvl="1"/>
            <a:endParaRPr lang="en-US" sz="1050" dirty="0"/>
          </a:p>
          <a:p>
            <a:r>
              <a:rPr lang="en-US" dirty="0"/>
              <a:t>Start with minimum of 1 memory riser card per processor with minimum of 8 DIMMs installed in the white DIMM connectors. For consistency, install the ‘even’ riser card first for each processor.</a:t>
            </a:r>
          </a:p>
          <a:p>
            <a:pPr lvl="1"/>
            <a:endParaRPr lang="en-US" sz="1050" dirty="0"/>
          </a:p>
          <a:p>
            <a:r>
              <a:rPr lang="en-US" dirty="0"/>
              <a:t>Next increment of 8 DIMMs populated in order, CPU0, CPU1, CPU2, CPU3 conforming to rule of same type and size of DIMMs on each riser card. The processor order is preferred to have system configuration consistency and is not a requirement.</a:t>
            </a:r>
          </a:p>
          <a:p>
            <a:pPr lvl="1"/>
            <a:endParaRPr lang="en-US" sz="1050" dirty="0"/>
          </a:p>
          <a:p>
            <a:r>
              <a:rPr lang="en-US" dirty="0"/>
              <a:t>After all 1st (even) riser cards of the processors are filled up, add second memory riser card to CPU0 with 8 IS DIMMs. Second riser of each processor can have different IS DIMM capacity from that on first riser but it is recommended that the 2nd riser card has the same type and size DIMMs as the 1st riser card </a:t>
            </a:r>
          </a:p>
          <a:p>
            <a:pPr lvl="1"/>
            <a:endParaRPr lang="en-US" sz="1050" dirty="0"/>
          </a:p>
          <a:p>
            <a:r>
              <a:rPr lang="en-US" dirty="0"/>
              <a:t>Fill up 2nd riser card with the next 8 IS DIMMS conforming to rule of same type and size of DIMMs on each riser card</a:t>
            </a:r>
          </a:p>
          <a:p>
            <a:pPr lvl="1"/>
            <a:endParaRPr lang="en-US" sz="1050" dirty="0"/>
          </a:p>
          <a:p>
            <a:r>
              <a:rPr lang="en-US" dirty="0"/>
              <a:t>Repeat the above 2 steps with CPU1, then CPU2, then CPU3 until all 2nd riser cards are filled up.</a:t>
            </a:r>
          </a:p>
        </p:txBody>
      </p:sp>
    </p:spTree>
    <p:extLst>
      <p:ext uri="{BB962C8B-B14F-4D97-AF65-F5344CB8AC3E}">
        <p14:creationId xmlns:p14="http://schemas.microsoft.com/office/powerpoint/2010/main" val="2134986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28" y="164224"/>
            <a:ext cx="4114800" cy="4491101"/>
          </a:xfrm>
        </p:spPr>
        <p:txBody>
          <a:bodyPr/>
          <a:lstStyle/>
          <a:p>
            <a:r>
              <a:rPr lang="en-US" sz="2400" dirty="0">
                <a:latin typeface="Arial" charset="0"/>
              </a:rPr>
              <a:t>Power E950 </a:t>
            </a:r>
            <a:r>
              <a:rPr lang="en-US" sz="2400" dirty="0" err="1">
                <a:latin typeface="Arial" charset="0"/>
              </a:rPr>
              <a:t>rPerf</a:t>
            </a:r>
            <a:r>
              <a:rPr lang="en-US" sz="2400" dirty="0">
                <a:latin typeface="Arial" charset="0"/>
              </a:rPr>
              <a:t> (AIX)</a:t>
            </a:r>
            <a:endParaRPr lang="en-US" sz="2400" dirty="0"/>
          </a:p>
        </p:txBody>
      </p:sp>
      <p:graphicFrame>
        <p:nvGraphicFramePr>
          <p:cNvPr id="5" name="Table 4">
            <a:extLst>
              <a:ext uri="{FF2B5EF4-FFF2-40B4-BE49-F238E27FC236}">
                <a16:creationId xmlns:a16="http://schemas.microsoft.com/office/drawing/2014/main" id="{F087704E-3BA6-7B4E-863E-91A715082165}"/>
              </a:ext>
            </a:extLst>
          </p:cNvPr>
          <p:cNvGraphicFramePr>
            <a:graphicFrameLocks noGrp="1"/>
          </p:cNvGraphicFramePr>
          <p:nvPr>
            <p:extLst/>
          </p:nvPr>
        </p:nvGraphicFramePr>
        <p:xfrm>
          <a:off x="228596" y="3117259"/>
          <a:ext cx="5734881" cy="1389341"/>
        </p:xfrm>
        <a:graphic>
          <a:graphicData uri="http://schemas.openxmlformats.org/drawingml/2006/table">
            <a:tbl>
              <a:tblPr firstRow="1" bandRow="1">
                <a:tableStyleId>{5DA37D80-6434-44D0-A028-1B22A696006F}</a:tableStyleId>
              </a:tblPr>
              <a:tblGrid>
                <a:gridCol w="1948858">
                  <a:extLst>
                    <a:ext uri="{9D8B030D-6E8A-4147-A177-3AD203B41FA5}">
                      <a16:colId xmlns:a16="http://schemas.microsoft.com/office/drawing/2014/main" val="20000"/>
                    </a:ext>
                  </a:extLst>
                </a:gridCol>
                <a:gridCol w="842848">
                  <a:extLst>
                    <a:ext uri="{9D8B030D-6E8A-4147-A177-3AD203B41FA5}">
                      <a16:colId xmlns:a16="http://schemas.microsoft.com/office/drawing/2014/main" val="20004"/>
                    </a:ext>
                  </a:extLst>
                </a:gridCol>
                <a:gridCol w="842848">
                  <a:extLst>
                    <a:ext uri="{9D8B030D-6E8A-4147-A177-3AD203B41FA5}">
                      <a16:colId xmlns:a16="http://schemas.microsoft.com/office/drawing/2014/main" val="20001"/>
                    </a:ext>
                  </a:extLst>
                </a:gridCol>
                <a:gridCol w="754485">
                  <a:extLst>
                    <a:ext uri="{9D8B030D-6E8A-4147-A177-3AD203B41FA5}">
                      <a16:colId xmlns:a16="http://schemas.microsoft.com/office/drawing/2014/main" val="20002"/>
                    </a:ext>
                  </a:extLst>
                </a:gridCol>
                <a:gridCol w="672921">
                  <a:extLst>
                    <a:ext uri="{9D8B030D-6E8A-4147-A177-3AD203B41FA5}">
                      <a16:colId xmlns:a16="http://schemas.microsoft.com/office/drawing/2014/main" val="20003"/>
                    </a:ext>
                  </a:extLst>
                </a:gridCol>
                <a:gridCol w="672921">
                  <a:extLst>
                    <a:ext uri="{9D8B030D-6E8A-4147-A177-3AD203B41FA5}">
                      <a16:colId xmlns:a16="http://schemas.microsoft.com/office/drawing/2014/main" val="20005"/>
                    </a:ext>
                  </a:extLst>
                </a:gridCol>
              </a:tblGrid>
              <a:tr h="429701">
                <a:tc>
                  <a:txBody>
                    <a:bodyPr/>
                    <a:lstStyle/>
                    <a:p>
                      <a:pPr algn="l" fontAlgn="b"/>
                      <a:r>
                        <a:rPr lang="en-US" sz="1200" u="none" strike="noStrike" dirty="0">
                          <a:effectLst/>
                        </a:rPr>
                        <a:t>Frequency (E850C)</a:t>
                      </a:r>
                      <a:endParaRPr lang="en-US" sz="1200" b="1" i="0" u="none" strike="noStrike" dirty="0">
                        <a:solidFill>
                          <a:schemeClr val="bg1"/>
                        </a:solidFill>
                        <a:effectLst/>
                        <a:latin typeface="Arial"/>
                      </a:endParaRPr>
                    </a:p>
                  </a:txBody>
                  <a:tcPr marL="0" marR="0" marT="0" marB="0" anchor="b"/>
                </a:tc>
                <a:tc>
                  <a:txBody>
                    <a:bodyPr/>
                    <a:lstStyle/>
                    <a:p>
                      <a:pPr algn="ctr" fontAlgn="b"/>
                      <a:r>
                        <a:rPr lang="en-US" sz="1200" u="sng" strike="noStrike" dirty="0">
                          <a:effectLst/>
                        </a:rPr>
                        <a:t>Processor</a:t>
                      </a:r>
                      <a:endParaRPr lang="en-US" sz="1200" b="1" i="0" u="sng" strike="noStrike" dirty="0">
                        <a:solidFill>
                          <a:schemeClr val="bg1"/>
                        </a:solidFill>
                        <a:effectLst/>
                        <a:latin typeface="Arial"/>
                      </a:endParaRPr>
                    </a:p>
                  </a:txBody>
                  <a:tcPr marL="0" marR="0" marT="0" marB="0" anchor="b"/>
                </a:tc>
                <a:tc>
                  <a:txBody>
                    <a:bodyPr/>
                    <a:lstStyle/>
                    <a:p>
                      <a:pPr algn="ctr" fontAlgn="b"/>
                      <a:r>
                        <a:rPr lang="en-US" sz="1200" u="sng" strike="noStrike" dirty="0">
                          <a:effectLst/>
                        </a:rPr>
                        <a:t># Sockets</a:t>
                      </a:r>
                      <a:endParaRPr lang="en-US" sz="1200" b="1" i="0" u="sng" strike="noStrike" dirty="0">
                        <a:solidFill>
                          <a:schemeClr val="bg1"/>
                        </a:solidFill>
                        <a:effectLst/>
                        <a:latin typeface="Arial"/>
                      </a:endParaRPr>
                    </a:p>
                  </a:txBody>
                  <a:tcPr marL="0" marR="0" marT="0" marB="0" anchor="b"/>
                </a:tc>
                <a:tc>
                  <a:txBody>
                    <a:bodyPr/>
                    <a:lstStyle/>
                    <a:p>
                      <a:pPr algn="ctr" fontAlgn="b"/>
                      <a:r>
                        <a:rPr lang="en-US" sz="1200" u="sng" strike="noStrike" dirty="0">
                          <a:effectLst/>
                        </a:rPr>
                        <a:t># Cores</a:t>
                      </a:r>
                      <a:endParaRPr lang="en-US" sz="1200" b="1" i="0" u="sng" strike="noStrike" dirty="0">
                        <a:solidFill>
                          <a:schemeClr val="bg1"/>
                        </a:solidFill>
                        <a:effectLst/>
                        <a:latin typeface="Arial"/>
                      </a:endParaRPr>
                    </a:p>
                  </a:txBody>
                  <a:tcPr marL="0" marR="0" marT="0" marB="0" anchor="b"/>
                </a:tc>
                <a:tc>
                  <a:txBody>
                    <a:bodyPr/>
                    <a:lstStyle/>
                    <a:p>
                      <a:pPr algn="ctr" fontAlgn="b"/>
                      <a:r>
                        <a:rPr lang="en-US" sz="1200" u="sng" strike="noStrike" dirty="0" err="1">
                          <a:effectLst/>
                        </a:rPr>
                        <a:t>rPerf</a:t>
                      </a:r>
                      <a:r>
                        <a:rPr lang="en-US" sz="1200" u="sng" strike="noStrike" dirty="0">
                          <a:effectLst/>
                        </a:rPr>
                        <a:t> (SMT4)</a:t>
                      </a:r>
                      <a:endParaRPr lang="en-US" sz="1200" b="1" i="0" u="sng" strike="noStrike" dirty="0">
                        <a:solidFill>
                          <a:schemeClr val="bg1"/>
                        </a:solidFill>
                        <a:effectLst/>
                        <a:latin typeface="Arial"/>
                      </a:endParaRPr>
                    </a:p>
                  </a:txBody>
                  <a:tcPr marL="0" marR="0" marT="0" marB="0" anchor="b"/>
                </a:tc>
                <a:tc>
                  <a:txBody>
                    <a:bodyPr/>
                    <a:lstStyle/>
                    <a:p>
                      <a:pPr algn="ctr" fontAlgn="b"/>
                      <a:r>
                        <a:rPr lang="en-US" sz="1200" u="sng" strike="noStrike" dirty="0" err="1">
                          <a:effectLst/>
                        </a:rPr>
                        <a:t>rPerf</a:t>
                      </a:r>
                      <a:r>
                        <a:rPr lang="en-US" sz="1200" u="sng" strike="noStrike" dirty="0">
                          <a:effectLst/>
                        </a:rPr>
                        <a:t> (SMT8)</a:t>
                      </a:r>
                      <a:endParaRPr lang="en-US" sz="1200" b="1" i="0" u="sng" strike="noStrike" dirty="0">
                        <a:solidFill>
                          <a:schemeClr val="bg1"/>
                        </a:solidFill>
                        <a:effectLst/>
                        <a:latin typeface="Arial"/>
                      </a:endParaRPr>
                    </a:p>
                  </a:txBody>
                  <a:tcPr marL="0" marR="0" marT="0" marB="0" anchor="b"/>
                </a:tc>
                <a:extLst>
                  <a:ext uri="{0D108BD9-81ED-4DB2-BD59-A6C34878D82A}">
                    <a16:rowId xmlns:a16="http://schemas.microsoft.com/office/drawing/2014/main" val="10000"/>
                  </a:ext>
                </a:extLst>
              </a:tr>
              <a:tr h="319880">
                <a:tc>
                  <a:txBody>
                    <a:bodyPr/>
                    <a:lstStyle/>
                    <a:p>
                      <a:pPr algn="ctr"/>
                      <a:r>
                        <a:rPr lang="en-US" sz="1200" dirty="0"/>
                        <a:t>3.65 GHz</a:t>
                      </a:r>
                      <a:endParaRPr lang="en-US" sz="1200" b="0" dirty="0"/>
                    </a:p>
                  </a:txBody>
                  <a:tcPr marL="0" marR="0" marT="0" marB="0" anchor="b"/>
                </a:tc>
                <a:tc>
                  <a:txBody>
                    <a:bodyPr/>
                    <a:lstStyle/>
                    <a:p>
                      <a:pPr algn="ctr" fontAlgn="b"/>
                      <a:r>
                        <a:rPr lang="en-US" sz="1200" u="none" strike="noStrike" dirty="0">
                          <a:effectLst/>
                        </a:rPr>
                        <a:t>12 core</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48</a:t>
                      </a:r>
                      <a:endParaRPr lang="en-US" sz="1200" b="0" i="0" u="none" strike="noStrike" dirty="0">
                        <a:solidFill>
                          <a:schemeClr val="tx1"/>
                        </a:solidFill>
                        <a:effectLst/>
                        <a:latin typeface="Arial"/>
                      </a:endParaRPr>
                    </a:p>
                  </a:txBody>
                  <a:tcPr marL="0" marR="0" marT="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350" kern="1200" dirty="0">
                          <a:effectLst/>
                        </a:rPr>
                        <a:t>757</a:t>
                      </a:r>
                      <a:r>
                        <a:rPr lang="en-US" sz="1200" dirty="0">
                          <a:effectLst/>
                        </a:rPr>
                        <a:t> </a:t>
                      </a:r>
                      <a:endParaRPr lang="en-US" sz="1200" b="1" i="0" u="none" strike="noStrike" dirty="0">
                        <a:solidFill>
                          <a:schemeClr val="tx1"/>
                        </a:solidFill>
                        <a:effectLst/>
                        <a:latin typeface="Arial"/>
                      </a:endParaRPr>
                    </a:p>
                  </a:txBody>
                  <a:tcPr marL="0" marR="0" marT="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350" kern="1200" dirty="0">
                          <a:effectLst/>
                        </a:rPr>
                        <a:t>810</a:t>
                      </a:r>
                      <a:endParaRPr lang="en-US" sz="1350" kern="1200" dirty="0">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val="10001"/>
                  </a:ext>
                </a:extLst>
              </a:tr>
              <a:tr h="319880">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200" u="none" strike="noStrike" dirty="0">
                          <a:effectLst/>
                        </a:rPr>
                        <a:t> </a:t>
                      </a:r>
                      <a:r>
                        <a:rPr lang="fi-FI" sz="1200" u="none" strike="noStrike" dirty="0">
                          <a:effectLst/>
                        </a:rPr>
                        <a:t>3.95 GHz</a:t>
                      </a:r>
                      <a:endParaRPr lang="fi-FI" sz="1200" u="none" strike="noStrike" dirty="0">
                        <a:solidFill>
                          <a:schemeClr val="tx1"/>
                        </a:solidFill>
                        <a:effectLst/>
                      </a:endParaRPr>
                    </a:p>
                  </a:txBody>
                  <a:tcPr marL="0" marR="0" marT="0" marB="0" anchor="b"/>
                </a:tc>
                <a:tc>
                  <a:txBody>
                    <a:bodyPr/>
                    <a:lstStyle/>
                    <a:p>
                      <a:pPr algn="ctr" fontAlgn="b"/>
                      <a:r>
                        <a:rPr lang="en-US" sz="1200" u="none" strike="noStrike" dirty="0">
                          <a:effectLst/>
                        </a:rPr>
                        <a:t>10 core</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40</a:t>
                      </a:r>
                      <a:endParaRPr lang="en-US" sz="1200" b="0" i="0" u="none" strike="noStrike" dirty="0">
                        <a:solidFill>
                          <a:schemeClr val="tx1"/>
                        </a:solidFill>
                        <a:effectLst/>
                        <a:latin typeface="Arial"/>
                      </a:endParaRPr>
                    </a:p>
                  </a:txBody>
                  <a:tcPr marL="0" marR="0" marT="0" marB="0" anchor="b"/>
                </a:tc>
                <a:tc>
                  <a:txBody>
                    <a:bodyPr/>
                    <a:lstStyle/>
                    <a:p>
                      <a:pPr marL="0" algn="ctr" defTabSz="457200" rtl="0" eaLnBrk="1" fontAlgn="b" latinLnBrk="0" hangingPunct="1"/>
                      <a:r>
                        <a:rPr lang="en-US" sz="1350" kern="1200" dirty="0">
                          <a:effectLst/>
                        </a:rPr>
                        <a:t>675 </a:t>
                      </a:r>
                      <a:endParaRPr lang="en-US" sz="1350" kern="1200" dirty="0">
                        <a:solidFill>
                          <a:schemeClr val="tx1"/>
                        </a:solidFill>
                        <a:effectLst/>
                        <a:latin typeface="+mn-lt"/>
                        <a:ea typeface="+mn-ea"/>
                        <a:cs typeface="+mn-cs"/>
                      </a:endParaRPr>
                    </a:p>
                  </a:txBody>
                  <a:tcPr marL="0" marR="0" marT="0" marB="0" anchor="b"/>
                </a:tc>
                <a:tc>
                  <a:txBody>
                    <a:bodyPr/>
                    <a:lstStyle/>
                    <a:p>
                      <a:pPr marL="0" algn="ctr" defTabSz="457200" rtl="0" eaLnBrk="1" fontAlgn="b" latinLnBrk="0" hangingPunct="1"/>
                      <a:r>
                        <a:rPr lang="en-US" sz="1350" kern="1200" dirty="0">
                          <a:effectLst/>
                        </a:rPr>
                        <a:t>722</a:t>
                      </a:r>
                      <a:endParaRPr lang="en-US" sz="1350" kern="1200" dirty="0">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val="10003"/>
                  </a:ext>
                </a:extLst>
              </a:tr>
              <a:tr h="319880">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200" u="none" strike="noStrike" dirty="0">
                          <a:effectLst/>
                        </a:rPr>
                        <a:t> 4</a:t>
                      </a:r>
                      <a:r>
                        <a:rPr lang="en-US" sz="1200" dirty="0"/>
                        <a:t>.22 GHz</a:t>
                      </a:r>
                      <a:endParaRPr lang="en-US" sz="1200" b="0" dirty="0"/>
                    </a:p>
                  </a:txBody>
                  <a:tcPr marL="0" marR="0" marT="0" marB="0" anchor="b"/>
                </a:tc>
                <a:tc>
                  <a:txBody>
                    <a:bodyPr/>
                    <a:lstStyle/>
                    <a:p>
                      <a:pPr algn="ctr" fontAlgn="b"/>
                      <a:r>
                        <a:rPr lang="en-US" sz="1200" u="none" strike="noStrike" dirty="0">
                          <a:effectLst/>
                        </a:rPr>
                        <a:t>8 core</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32</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350" kern="1200" dirty="0">
                          <a:effectLst/>
                        </a:rPr>
                        <a:t>575  </a:t>
                      </a:r>
                      <a:endParaRPr lang="en-US" sz="1350" kern="1200" dirty="0">
                        <a:solidFill>
                          <a:schemeClr val="tx1"/>
                        </a:solidFill>
                        <a:effectLst/>
                        <a:latin typeface="+mn-lt"/>
                        <a:ea typeface="+mn-ea"/>
                        <a:cs typeface="+mn-cs"/>
                      </a:endParaRPr>
                    </a:p>
                  </a:txBody>
                  <a:tcPr marL="0" marR="0" marT="0" marB="0" anchor="b"/>
                </a:tc>
                <a:tc>
                  <a:txBody>
                    <a:bodyPr/>
                    <a:lstStyle/>
                    <a:p>
                      <a:pPr algn="ctr" fontAlgn="b"/>
                      <a:r>
                        <a:rPr lang="en-US" sz="1350" kern="1200" dirty="0">
                          <a:effectLst/>
                        </a:rPr>
                        <a:t>615</a:t>
                      </a:r>
                      <a:endParaRPr lang="en-US" sz="1350" kern="1200" dirty="0">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val="10004"/>
                  </a:ext>
                </a:extLst>
              </a:tr>
            </a:tbl>
          </a:graphicData>
        </a:graphic>
      </p:graphicFrame>
      <p:sp>
        <p:nvSpPr>
          <p:cNvPr id="4" name="Rectangle 3"/>
          <p:cNvSpPr/>
          <p:nvPr/>
        </p:nvSpPr>
        <p:spPr>
          <a:xfrm>
            <a:off x="4532243" y="954156"/>
            <a:ext cx="861392" cy="3738113"/>
          </a:xfrm>
          <a:prstGeom prst="rect">
            <a:avLst/>
          </a:prstGeom>
          <a:solidFill>
            <a:srgbClr val="FFC000">
              <a:alpha val="14000"/>
            </a:srgbClr>
          </a:solidFill>
          <a:ln w="22225">
            <a:solidFill>
              <a:srgbClr val="00B05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7" name="TextBox 6"/>
          <p:cNvSpPr txBox="1"/>
          <p:nvPr/>
        </p:nvSpPr>
        <p:spPr>
          <a:xfrm>
            <a:off x="5476461" y="1607941"/>
            <a:ext cx="3815524" cy="861774"/>
          </a:xfrm>
          <a:prstGeom prst="rect">
            <a:avLst/>
          </a:prstGeom>
          <a:noFill/>
        </p:spPr>
        <p:txBody>
          <a:bodyPr wrap="square" rtlCol="0">
            <a:spAutoFit/>
          </a:bodyPr>
          <a:lstStyle/>
          <a:p>
            <a:r>
              <a:rPr lang="en-US" sz="1800" b="1" i="1" dirty="0">
                <a:solidFill>
                  <a:schemeClr val="bg1">
                    <a:lumMod val="90000"/>
                    <a:lumOff val="10000"/>
                  </a:schemeClr>
                </a:solidFill>
                <a:latin typeface="Arial" panose="020B0604020202020204" pitchFamily="34" charset="0"/>
                <a:cs typeface="Arial" panose="020B0604020202020204" pitchFamily="34" charset="0"/>
              </a:rPr>
              <a:t>Up to 50% more performance </a:t>
            </a:r>
            <a:r>
              <a:rPr lang="en-US" sz="1600" i="1" dirty="0">
                <a:solidFill>
                  <a:schemeClr val="bg1">
                    <a:lumMod val="90000"/>
                    <a:lumOff val="10000"/>
                  </a:schemeClr>
                </a:solidFill>
                <a:latin typeface="Arial" panose="020B0604020202020204" pitchFamily="34" charset="0"/>
                <a:cs typeface="Arial" panose="020B0604020202020204" pitchFamily="34" charset="0"/>
              </a:rPr>
              <a:t>when</a:t>
            </a:r>
            <a:r>
              <a:rPr lang="en-US" sz="1600" b="1" i="1" dirty="0">
                <a:solidFill>
                  <a:schemeClr val="bg1">
                    <a:lumMod val="90000"/>
                    <a:lumOff val="10000"/>
                  </a:schemeClr>
                </a:solidFill>
                <a:latin typeface="Arial" panose="020B0604020202020204" pitchFamily="34" charset="0"/>
                <a:cs typeface="Arial" panose="020B0604020202020204" pitchFamily="34" charset="0"/>
              </a:rPr>
              <a:t> </a:t>
            </a:r>
            <a:r>
              <a:rPr lang="en-US" sz="1600" i="1" dirty="0">
                <a:solidFill>
                  <a:schemeClr val="bg1">
                    <a:lumMod val="90000"/>
                    <a:lumOff val="10000"/>
                  </a:schemeClr>
                </a:solidFill>
                <a:latin typeface="Arial" panose="020B0604020202020204" pitchFamily="34" charset="0"/>
                <a:cs typeface="Arial" panose="020B0604020202020204" pitchFamily="34" charset="0"/>
              </a:rPr>
              <a:t>compared to POWER8 predecessor in default ship mode.</a:t>
            </a:r>
            <a:endParaRPr lang="en-US" sz="1800" i="1" dirty="0">
              <a:solidFill>
                <a:schemeClr val="bg1">
                  <a:lumMod val="90000"/>
                  <a:lumOff val="10000"/>
                </a:schemeClr>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F087704E-3BA6-7B4E-863E-91A715082165}"/>
              </a:ext>
            </a:extLst>
          </p:cNvPr>
          <p:cNvGraphicFramePr>
            <a:graphicFrameLocks noGrp="1"/>
          </p:cNvGraphicFramePr>
          <p:nvPr>
            <p:extLst/>
          </p:nvPr>
        </p:nvGraphicFramePr>
        <p:xfrm>
          <a:off x="228601" y="1139997"/>
          <a:ext cx="5059017" cy="1709221"/>
        </p:xfrm>
        <a:graphic>
          <a:graphicData uri="http://schemas.openxmlformats.org/drawingml/2006/table">
            <a:tbl>
              <a:tblPr firstRow="1" bandRow="1">
                <a:tableStyleId>{5DA37D80-6434-44D0-A028-1B22A696006F}</a:tableStyleId>
              </a:tblPr>
              <a:tblGrid>
                <a:gridCol w="1947726">
                  <a:extLst>
                    <a:ext uri="{9D8B030D-6E8A-4147-A177-3AD203B41FA5}">
                      <a16:colId xmlns:a16="http://schemas.microsoft.com/office/drawing/2014/main" val="20000"/>
                    </a:ext>
                  </a:extLst>
                </a:gridCol>
                <a:gridCol w="842358">
                  <a:extLst>
                    <a:ext uri="{9D8B030D-6E8A-4147-A177-3AD203B41FA5}">
                      <a16:colId xmlns:a16="http://schemas.microsoft.com/office/drawing/2014/main" val="20004"/>
                    </a:ext>
                  </a:extLst>
                </a:gridCol>
                <a:gridCol w="842358">
                  <a:extLst>
                    <a:ext uri="{9D8B030D-6E8A-4147-A177-3AD203B41FA5}">
                      <a16:colId xmlns:a16="http://schemas.microsoft.com/office/drawing/2014/main" val="20001"/>
                    </a:ext>
                  </a:extLst>
                </a:gridCol>
                <a:gridCol w="754046">
                  <a:extLst>
                    <a:ext uri="{9D8B030D-6E8A-4147-A177-3AD203B41FA5}">
                      <a16:colId xmlns:a16="http://schemas.microsoft.com/office/drawing/2014/main" val="20002"/>
                    </a:ext>
                  </a:extLst>
                </a:gridCol>
                <a:gridCol w="672529">
                  <a:extLst>
                    <a:ext uri="{9D8B030D-6E8A-4147-A177-3AD203B41FA5}">
                      <a16:colId xmlns:a16="http://schemas.microsoft.com/office/drawing/2014/main" val="20003"/>
                    </a:ext>
                  </a:extLst>
                </a:gridCol>
              </a:tblGrid>
              <a:tr h="429701">
                <a:tc>
                  <a:txBody>
                    <a:bodyPr/>
                    <a:lstStyle/>
                    <a:p>
                      <a:pPr algn="l" fontAlgn="b"/>
                      <a:r>
                        <a:rPr lang="en-US" sz="1200" u="none" strike="noStrike" dirty="0">
                          <a:effectLst/>
                        </a:rPr>
                        <a:t>Frequency (E950)</a:t>
                      </a:r>
                      <a:endParaRPr lang="en-US" sz="1200" b="1" i="0" u="none" strike="noStrike" dirty="0">
                        <a:solidFill>
                          <a:schemeClr val="bg1"/>
                        </a:solidFill>
                        <a:effectLst/>
                        <a:latin typeface="Arial"/>
                      </a:endParaRPr>
                    </a:p>
                  </a:txBody>
                  <a:tcPr marL="0" marR="0" marT="0" marB="0" anchor="b"/>
                </a:tc>
                <a:tc>
                  <a:txBody>
                    <a:bodyPr/>
                    <a:lstStyle/>
                    <a:p>
                      <a:pPr algn="ctr" fontAlgn="b"/>
                      <a:r>
                        <a:rPr lang="en-US" sz="1200" u="sng" strike="noStrike" dirty="0">
                          <a:effectLst/>
                        </a:rPr>
                        <a:t>Processor</a:t>
                      </a:r>
                      <a:endParaRPr lang="en-US" sz="1200" b="1" i="0" u="sng" strike="noStrike" dirty="0">
                        <a:solidFill>
                          <a:schemeClr val="bg1"/>
                        </a:solidFill>
                        <a:effectLst/>
                        <a:latin typeface="Arial"/>
                      </a:endParaRPr>
                    </a:p>
                  </a:txBody>
                  <a:tcPr marL="0" marR="0" marT="0" marB="0" anchor="b"/>
                </a:tc>
                <a:tc>
                  <a:txBody>
                    <a:bodyPr/>
                    <a:lstStyle/>
                    <a:p>
                      <a:pPr algn="ctr" fontAlgn="b"/>
                      <a:r>
                        <a:rPr lang="en-US" sz="1200" u="sng" strike="noStrike" dirty="0">
                          <a:effectLst/>
                        </a:rPr>
                        <a:t># Sockets</a:t>
                      </a:r>
                      <a:endParaRPr lang="en-US" sz="1200" b="1" i="0" u="sng" strike="noStrike" dirty="0">
                        <a:solidFill>
                          <a:schemeClr val="bg1"/>
                        </a:solidFill>
                        <a:effectLst/>
                        <a:latin typeface="Arial"/>
                      </a:endParaRPr>
                    </a:p>
                  </a:txBody>
                  <a:tcPr marL="0" marR="0" marT="0" marB="0" anchor="b"/>
                </a:tc>
                <a:tc>
                  <a:txBody>
                    <a:bodyPr/>
                    <a:lstStyle/>
                    <a:p>
                      <a:pPr algn="ctr" fontAlgn="b"/>
                      <a:r>
                        <a:rPr lang="en-US" sz="1200" u="sng" strike="noStrike" dirty="0">
                          <a:effectLst/>
                        </a:rPr>
                        <a:t># Cores</a:t>
                      </a:r>
                      <a:endParaRPr lang="en-US" sz="1200" b="1" i="0" u="sng" strike="noStrike" dirty="0">
                        <a:solidFill>
                          <a:schemeClr val="bg1"/>
                        </a:solidFill>
                        <a:effectLst/>
                        <a:latin typeface="Arial"/>
                      </a:endParaRPr>
                    </a:p>
                  </a:txBody>
                  <a:tcPr marL="0" marR="0" marT="0" marB="0" anchor="b"/>
                </a:tc>
                <a:tc>
                  <a:txBody>
                    <a:bodyPr/>
                    <a:lstStyle/>
                    <a:p>
                      <a:pPr algn="ctr" fontAlgn="b"/>
                      <a:r>
                        <a:rPr lang="en-US" sz="1200" u="sng" strike="noStrike" dirty="0" err="1">
                          <a:effectLst/>
                        </a:rPr>
                        <a:t>rPerf</a:t>
                      </a:r>
                      <a:r>
                        <a:rPr lang="en-US" sz="1200" u="sng" strike="noStrike" dirty="0">
                          <a:effectLst/>
                        </a:rPr>
                        <a:t> (SMT8)</a:t>
                      </a:r>
                      <a:endParaRPr lang="en-US" sz="1200" b="1" i="0" u="sng" strike="noStrike" dirty="0">
                        <a:solidFill>
                          <a:schemeClr val="bg1"/>
                        </a:solidFill>
                        <a:effectLst/>
                        <a:latin typeface="Arial"/>
                      </a:endParaRPr>
                    </a:p>
                  </a:txBody>
                  <a:tcPr marL="0" marR="0" marT="0" marB="0" anchor="b"/>
                </a:tc>
                <a:extLst>
                  <a:ext uri="{0D108BD9-81ED-4DB2-BD59-A6C34878D82A}">
                    <a16:rowId xmlns:a16="http://schemas.microsoft.com/office/drawing/2014/main" val="10000"/>
                  </a:ext>
                </a:extLst>
              </a:tr>
              <a:tr h="319880">
                <a:tc>
                  <a:txBody>
                    <a:bodyPr/>
                    <a:lstStyle/>
                    <a:p>
                      <a:pPr algn="ctr"/>
                      <a:r>
                        <a:rPr lang="en-US" sz="1200" dirty="0"/>
                        <a:t>3.15 to 3.8 GHz (max)</a:t>
                      </a:r>
                      <a:endParaRPr lang="en-US" sz="1200" b="0" dirty="0"/>
                    </a:p>
                  </a:txBody>
                  <a:tcPr marL="0" marR="0" marT="0" marB="0" anchor="b"/>
                </a:tc>
                <a:tc>
                  <a:txBody>
                    <a:bodyPr/>
                    <a:lstStyle/>
                    <a:p>
                      <a:pPr algn="ctr" fontAlgn="b"/>
                      <a:r>
                        <a:rPr lang="en-US" sz="1200" u="none" strike="noStrike" dirty="0">
                          <a:effectLst/>
                        </a:rPr>
                        <a:t>12 core</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48</a:t>
                      </a:r>
                      <a:endParaRPr lang="en-US" sz="1200" b="0" i="0" u="none" strike="noStrike" dirty="0">
                        <a:solidFill>
                          <a:schemeClr val="tx1"/>
                        </a:solidFill>
                        <a:effectLst/>
                        <a:latin typeface="Arial"/>
                      </a:endParaRPr>
                    </a:p>
                  </a:txBody>
                  <a:tcPr marL="0" marR="0" marT="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350" kern="1200" dirty="0">
                          <a:effectLst/>
                        </a:rPr>
                        <a:t>1,146</a:t>
                      </a:r>
                      <a:r>
                        <a:rPr lang="en-US" sz="1200" dirty="0">
                          <a:effectLst/>
                        </a:rPr>
                        <a:t> </a:t>
                      </a:r>
                      <a:endParaRPr lang="en-US" sz="12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1"/>
                  </a:ext>
                </a:extLst>
              </a:tr>
              <a:tr h="319880">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200" u="none" strike="noStrike" dirty="0">
                          <a:effectLst/>
                        </a:rPr>
                        <a:t> </a:t>
                      </a:r>
                      <a:r>
                        <a:rPr lang="fi-FI" sz="1200" u="none" strike="noStrike" dirty="0">
                          <a:effectLst/>
                        </a:rPr>
                        <a:t>3.20 to 3.8 GHz (</a:t>
                      </a:r>
                      <a:r>
                        <a:rPr lang="fi-FI" sz="1200" u="none" strike="noStrike" dirty="0" err="1">
                          <a:effectLst/>
                        </a:rPr>
                        <a:t>max</a:t>
                      </a:r>
                      <a:r>
                        <a:rPr lang="fi-FI" sz="1200" u="none" strike="noStrike" dirty="0">
                          <a:effectLst/>
                        </a:rPr>
                        <a:t>)</a:t>
                      </a:r>
                      <a:endParaRPr lang="fi-FI" sz="1200" u="none" strike="noStrike" dirty="0">
                        <a:solidFill>
                          <a:schemeClr val="tx1"/>
                        </a:solidFill>
                        <a:effectLst/>
                      </a:endParaRPr>
                    </a:p>
                  </a:txBody>
                  <a:tcPr marL="0" marR="0" marT="0" marB="0" anchor="b"/>
                </a:tc>
                <a:tc>
                  <a:txBody>
                    <a:bodyPr/>
                    <a:lstStyle/>
                    <a:p>
                      <a:pPr algn="ctr" fontAlgn="b"/>
                      <a:r>
                        <a:rPr lang="en-US" sz="1200" u="none" strike="noStrike" dirty="0">
                          <a:effectLst/>
                        </a:rPr>
                        <a:t>11 core</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350" kern="1200" dirty="0">
                          <a:effectLst/>
                        </a:rPr>
                        <a:t>1,072</a:t>
                      </a:r>
                      <a:endParaRPr lang="en-US" sz="1200" b="0"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2"/>
                  </a:ext>
                </a:extLst>
              </a:tr>
              <a:tr h="319880">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200" u="none" strike="noStrike" dirty="0">
                          <a:effectLst/>
                        </a:rPr>
                        <a:t> </a:t>
                      </a:r>
                      <a:r>
                        <a:rPr lang="fi-FI" sz="1200" u="none" strike="noStrike" dirty="0">
                          <a:effectLst/>
                        </a:rPr>
                        <a:t>3.40 to 3.8 GHz (</a:t>
                      </a:r>
                      <a:r>
                        <a:rPr lang="fi-FI" sz="1200" u="none" strike="noStrike" dirty="0" err="1">
                          <a:effectLst/>
                        </a:rPr>
                        <a:t>max</a:t>
                      </a:r>
                      <a:r>
                        <a:rPr lang="fi-FI" sz="1200" u="none" strike="noStrike" dirty="0">
                          <a:effectLst/>
                        </a:rPr>
                        <a:t>)</a:t>
                      </a:r>
                      <a:endParaRPr lang="fi-FI" sz="1200" u="none" strike="noStrike" dirty="0">
                        <a:solidFill>
                          <a:schemeClr val="tx1"/>
                        </a:solidFill>
                        <a:effectLst/>
                      </a:endParaRPr>
                    </a:p>
                  </a:txBody>
                  <a:tcPr marL="0" marR="0" marT="0" marB="0" anchor="b"/>
                </a:tc>
                <a:tc>
                  <a:txBody>
                    <a:bodyPr/>
                    <a:lstStyle/>
                    <a:p>
                      <a:pPr algn="ctr" fontAlgn="b"/>
                      <a:r>
                        <a:rPr lang="en-US" sz="1200" u="none" strike="noStrike" dirty="0">
                          <a:effectLst/>
                        </a:rPr>
                        <a:t>10 core</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40</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350" kern="1200" dirty="0">
                          <a:effectLst/>
                        </a:rPr>
                        <a:t>1,034</a:t>
                      </a:r>
                      <a:r>
                        <a:rPr lang="en-US" sz="1200" dirty="0">
                          <a:effectLst/>
                        </a:rPr>
                        <a:t> </a:t>
                      </a:r>
                      <a:endParaRPr lang="en-US" sz="12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3"/>
                  </a:ext>
                </a:extLst>
              </a:tr>
              <a:tr h="319880">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200" u="none" strike="noStrike" dirty="0">
                          <a:effectLst/>
                        </a:rPr>
                        <a:t> </a:t>
                      </a:r>
                      <a:r>
                        <a:rPr lang="en-US" sz="1200" dirty="0"/>
                        <a:t>3.60 to 3.8 GHz (max)</a:t>
                      </a:r>
                      <a:endParaRPr lang="en-US" sz="1200" b="0" dirty="0"/>
                    </a:p>
                  </a:txBody>
                  <a:tcPr marL="0" marR="0" marT="0" marB="0" anchor="b"/>
                </a:tc>
                <a:tc>
                  <a:txBody>
                    <a:bodyPr/>
                    <a:lstStyle/>
                    <a:p>
                      <a:pPr algn="ctr" fontAlgn="b"/>
                      <a:r>
                        <a:rPr lang="en-US" sz="1200" u="none" strike="noStrike" dirty="0">
                          <a:effectLst/>
                        </a:rPr>
                        <a:t>8 core</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4</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200" u="none" strike="noStrike" dirty="0">
                          <a:effectLst/>
                        </a:rPr>
                        <a:t>32</a:t>
                      </a:r>
                      <a:endParaRPr lang="en-US" sz="1200" b="0" i="0" u="none" strike="noStrike" dirty="0">
                        <a:solidFill>
                          <a:schemeClr val="tx1"/>
                        </a:solidFill>
                        <a:effectLst/>
                        <a:latin typeface="Arial"/>
                      </a:endParaRPr>
                    </a:p>
                  </a:txBody>
                  <a:tcPr marL="0" marR="0" marT="0" marB="0" anchor="b"/>
                </a:tc>
                <a:tc>
                  <a:txBody>
                    <a:bodyPr/>
                    <a:lstStyle/>
                    <a:p>
                      <a:pPr algn="ctr" fontAlgn="b"/>
                      <a:r>
                        <a:rPr lang="en-US" sz="1350" b="1" i="0" u="none" strike="noStrike" kern="1200" dirty="0">
                          <a:solidFill>
                            <a:schemeClr val="tx1"/>
                          </a:solidFill>
                          <a:effectLst/>
                          <a:latin typeface="Arial"/>
                        </a:rPr>
                        <a:t>870</a:t>
                      </a:r>
                      <a:endParaRPr lang="en-US" sz="1200" b="1" i="0" u="none" strike="noStrike" dirty="0">
                        <a:solidFill>
                          <a:schemeClr val="tx1"/>
                        </a:solidFill>
                        <a:effectLst/>
                        <a:latin typeface="Arial"/>
                      </a:endParaRPr>
                    </a:p>
                  </a:txBody>
                  <a:tcPr marL="0" marR="0" marT="0" marB="0" anchor="b"/>
                </a:tc>
                <a:extLst>
                  <a:ext uri="{0D108BD9-81ED-4DB2-BD59-A6C34878D82A}">
                    <a16:rowId xmlns:a16="http://schemas.microsoft.com/office/drawing/2014/main" val="10004"/>
                  </a:ext>
                </a:extLst>
              </a:tr>
            </a:tbl>
          </a:graphicData>
        </a:graphic>
      </p:graphicFrame>
      <p:sp>
        <p:nvSpPr>
          <p:cNvPr id="8" name="Footer Placeholder 1">
            <a:extLst>
              <a:ext uri="{FF2B5EF4-FFF2-40B4-BE49-F238E27FC236}">
                <a16:creationId xmlns:a16="http://schemas.microsoft.com/office/drawing/2014/main" id="{9F407FEA-2F34-314D-90D4-78BF408DB99D}"/>
              </a:ext>
            </a:extLst>
          </p:cNvPr>
          <p:cNvSpPr txBox="1">
            <a:spLocks noGrp="1"/>
          </p:cNvSpPr>
          <p:nvPr/>
        </p:nvSpPr>
        <p:spPr bwMode="auto">
          <a:xfrm>
            <a:off x="1366034" y="4945736"/>
            <a:ext cx="7189077" cy="1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marL="0" marR="0" lvl="0" indent="0" algn="ctr" defTabSz="914400" rtl="0" eaLnBrk="0" fontAlgn="base" latinLnBrk="0" hangingPunct="0">
              <a:lnSpc>
                <a:spcPct val="90000"/>
              </a:lnSpc>
              <a:spcBef>
                <a:spcPct val="50000"/>
              </a:spcBef>
              <a:spcAft>
                <a:spcPct val="0"/>
              </a:spcAft>
              <a:buClr>
                <a:srgbClr val="000000"/>
              </a:buClr>
              <a:buSzTx/>
              <a:buFont typeface="Wingdings" charset="2"/>
              <a:buNone/>
              <a:tabLst/>
              <a:defRPr/>
            </a:pPr>
            <a:r>
              <a:rPr kumimoji="0" lang="en-US" altLang="en-US" sz="700" b="0" i="0" u="none" strike="noStrike" kern="1200" cap="none" spc="0" normalizeH="0" baseline="0" noProof="0" dirty="0">
                <a:ln>
                  <a:noFill/>
                </a:ln>
                <a:solidFill>
                  <a:srgbClr val="C00000"/>
                </a:solidFill>
                <a:effectLst/>
                <a:uLnTx/>
                <a:uFillTx/>
                <a:latin typeface="Arial"/>
                <a:ea typeface="ＭＳ Ｐゴシック" charset="-128"/>
                <a:cs typeface="+mn-cs"/>
              </a:rPr>
              <a:t>For IBM &amp; Business Partner Education Use Only </a:t>
            </a:r>
            <a:r>
              <a:rPr kumimoji="0" lang="mr-IN" altLang="en-US" sz="700" b="0" i="0" u="none" strike="noStrike" kern="1200" cap="none" spc="0" normalizeH="0" baseline="0" noProof="0" dirty="0">
                <a:ln>
                  <a:noFill/>
                </a:ln>
                <a:solidFill>
                  <a:srgbClr val="C00000"/>
                </a:solidFill>
                <a:effectLst/>
                <a:uLnTx/>
                <a:uFillTx/>
                <a:latin typeface="Arial"/>
                <a:ea typeface="ＭＳ Ｐゴシック" charset="-128"/>
                <a:cs typeface="Mangal" panose="02040503050203030202" pitchFamily="18" charset="0"/>
              </a:rPr>
              <a:t>–</a:t>
            </a:r>
            <a:r>
              <a:rPr kumimoji="0" lang="en-US" altLang="en-US" sz="700" b="0" i="0" u="none" strike="noStrike" kern="1200" cap="none" spc="0" normalizeH="0" baseline="0" noProof="0" dirty="0">
                <a:ln>
                  <a:noFill/>
                </a:ln>
                <a:solidFill>
                  <a:srgbClr val="C00000"/>
                </a:solidFill>
                <a:effectLst/>
                <a:uLnTx/>
                <a:uFillTx/>
                <a:latin typeface="Arial"/>
                <a:ea typeface="ＭＳ Ｐゴシック" charset="-128"/>
                <a:cs typeface="+mn-cs"/>
              </a:rPr>
              <a:t> not meant for distribution &amp; use with clients without prior approval and appropriate Non-Disclosure Agreement. </a:t>
            </a:r>
          </a:p>
        </p:txBody>
      </p:sp>
      <p:sp>
        <p:nvSpPr>
          <p:cNvPr id="6" name="TextBox 5">
            <a:extLst>
              <a:ext uri="{FF2B5EF4-FFF2-40B4-BE49-F238E27FC236}">
                <a16:creationId xmlns:a16="http://schemas.microsoft.com/office/drawing/2014/main" id="{C5E0C0DB-A805-AD4D-B79C-875F2C794449}"/>
              </a:ext>
            </a:extLst>
          </p:cNvPr>
          <p:cNvSpPr txBox="1"/>
          <p:nvPr/>
        </p:nvSpPr>
        <p:spPr>
          <a:xfrm>
            <a:off x="652971" y="637751"/>
            <a:ext cx="7569701" cy="261610"/>
          </a:xfrm>
          <a:prstGeom prst="rect">
            <a:avLst/>
          </a:prstGeom>
          <a:noFill/>
        </p:spPr>
        <p:txBody>
          <a:bodyPr wrap="none" rtlCol="0">
            <a:spAutoFit/>
          </a:bodyPr>
          <a:lstStyle/>
          <a:p>
            <a:r>
              <a:rPr lang="en-US" sz="1100" i="1" dirty="0">
                <a:solidFill>
                  <a:schemeClr val="bg1">
                    <a:lumMod val="90000"/>
                    <a:lumOff val="10000"/>
                  </a:schemeClr>
                </a:solidFill>
                <a:latin typeface="Arial" panose="020B0604020202020204" pitchFamily="34" charset="0"/>
                <a:cs typeface="Arial" panose="020B0604020202020204" pitchFamily="34" charset="0"/>
              </a:rPr>
              <a:t>Preliminary projections for POWER9 </a:t>
            </a:r>
            <a:r>
              <a:rPr lang="en-US" sz="1100" i="1" dirty="0" err="1">
                <a:solidFill>
                  <a:schemeClr val="bg1">
                    <a:lumMod val="90000"/>
                    <a:lumOff val="10000"/>
                  </a:schemeClr>
                </a:solidFill>
                <a:latin typeface="Arial" panose="020B0604020202020204" pitchFamily="34" charset="0"/>
                <a:cs typeface="Arial" panose="020B0604020202020204" pitchFamily="34" charset="0"/>
              </a:rPr>
              <a:t>rPerf</a:t>
            </a:r>
            <a:r>
              <a:rPr lang="en-US" sz="1100" i="1" dirty="0">
                <a:solidFill>
                  <a:schemeClr val="bg1">
                    <a:lumMod val="90000"/>
                    <a:lumOff val="10000"/>
                  </a:schemeClr>
                </a:solidFill>
                <a:latin typeface="Arial" panose="020B0604020202020204" pitchFamily="34" charset="0"/>
                <a:cs typeface="Arial" panose="020B0604020202020204" pitchFamily="34" charset="0"/>
              </a:rPr>
              <a:t> - these projections are subject to change without notice until Announcement</a:t>
            </a:r>
          </a:p>
        </p:txBody>
      </p:sp>
    </p:spTree>
    <p:extLst>
      <p:ext uri="{BB962C8B-B14F-4D97-AF65-F5344CB8AC3E}">
        <p14:creationId xmlns:p14="http://schemas.microsoft.com/office/powerpoint/2010/main" val="2913602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B31C78-0C75-ED46-990D-AF9DCCC24AEB}"/>
              </a:ext>
            </a:extLst>
          </p:cNvPr>
          <p:cNvSpPr txBox="1"/>
          <p:nvPr/>
        </p:nvSpPr>
        <p:spPr>
          <a:xfrm>
            <a:off x="4573648" y="4252578"/>
            <a:ext cx="4218947" cy="523990"/>
          </a:xfrm>
          <a:prstGeom prst="rect">
            <a:avLst/>
          </a:prstGeom>
          <a:noFill/>
        </p:spPr>
        <p:txBody>
          <a:bodyPr wrap="square">
            <a:spAutoFit/>
          </a:bodyPr>
          <a:lstStyle>
            <a:lvl1pPr eaLnBrk="0" hangingPunct="0">
              <a:defRPr sz="1600">
                <a:solidFill>
                  <a:schemeClr val="tx1"/>
                </a:solidFill>
                <a:latin typeface="Arial" charset="0"/>
                <a:ea typeface="ＭＳ Ｐゴシック" charset="-128"/>
              </a:defRPr>
            </a:lvl1pPr>
            <a:lvl2pPr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marL="342900" marR="0" lvl="1" indent="0" algn="l" defTabSz="685800" rtl="0" eaLnBrk="0" fontAlgn="auto" latinLnBrk="0" hangingPunct="0">
              <a:lnSpc>
                <a:spcPct val="89000"/>
              </a:lnSpc>
              <a:spcBef>
                <a:spcPts val="0"/>
              </a:spcBef>
              <a:spcAft>
                <a:spcPts val="0"/>
              </a:spcAft>
              <a:buClr>
                <a:srgbClr val="000000"/>
              </a:buClr>
              <a:buSzPct val="45000"/>
              <a:buFont typeface="StarSymbol" charset="0"/>
              <a:buNone/>
              <a:tabLst/>
              <a:defRPr/>
            </a:pPr>
            <a:r>
              <a:rPr kumimoji="0" lang="en-US" sz="788" b="0" i="1" u="none" strike="noStrike" kern="1200" cap="none" spc="0" normalizeH="0" baseline="0" noProof="0" dirty="0">
                <a:ln>
                  <a:noFill/>
                </a:ln>
                <a:solidFill>
                  <a:srgbClr val="000000"/>
                </a:solidFill>
                <a:effectLst/>
                <a:uLnTx/>
                <a:uFillTx/>
                <a:latin typeface="Arial" charset="0"/>
                <a:ea typeface="ＭＳ Ｐゴシック" charset="-128"/>
                <a:cs typeface="+mn-cs"/>
              </a:rPr>
              <a:t>IBM’s statements regarding its plans, directions, and intent are subject to change or withdrawal without notice at IBM’s sole discretion. The information mentioned regarding potential future products is not a commitment, promise, or legal obligation to deliver any material, code or functionality.</a:t>
            </a:r>
            <a:endPar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4" name="Picture 3">
            <a:extLst>
              <a:ext uri="{FF2B5EF4-FFF2-40B4-BE49-F238E27FC236}">
                <a16:creationId xmlns:a16="http://schemas.microsoft.com/office/drawing/2014/main" id="{420F3889-D139-0A41-89DA-377D3B9C4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402" y="526950"/>
            <a:ext cx="4497998" cy="4396539"/>
          </a:xfrm>
          <a:prstGeom prst="rect">
            <a:avLst/>
          </a:prstGeom>
        </p:spPr>
      </p:pic>
      <p:pic>
        <p:nvPicPr>
          <p:cNvPr id="5" name="Picture 4">
            <a:extLst>
              <a:ext uri="{FF2B5EF4-FFF2-40B4-BE49-F238E27FC236}">
                <a16:creationId xmlns:a16="http://schemas.microsoft.com/office/drawing/2014/main" id="{AE59F8A8-FB94-3F49-972B-CDF5F6375C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0573" y="534571"/>
            <a:ext cx="3788451" cy="3548840"/>
          </a:xfrm>
          <a:prstGeom prst="rect">
            <a:avLst/>
          </a:prstGeom>
        </p:spPr>
      </p:pic>
      <p:sp>
        <p:nvSpPr>
          <p:cNvPr id="7" name="TextBox 6">
            <a:extLst>
              <a:ext uri="{FF2B5EF4-FFF2-40B4-BE49-F238E27FC236}">
                <a16:creationId xmlns:a16="http://schemas.microsoft.com/office/drawing/2014/main" id="{31266F29-42D0-2C46-93AE-BCC733F94633}"/>
              </a:ext>
            </a:extLst>
          </p:cNvPr>
          <p:cNvSpPr txBox="1"/>
          <p:nvPr/>
        </p:nvSpPr>
        <p:spPr>
          <a:xfrm>
            <a:off x="1867207" y="301891"/>
            <a:ext cx="996940"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rPr>
              <a:t>At GA 2H18</a:t>
            </a:r>
          </a:p>
        </p:txBody>
      </p:sp>
      <p:sp>
        <p:nvSpPr>
          <p:cNvPr id="8" name="TextBox 7">
            <a:extLst>
              <a:ext uri="{FF2B5EF4-FFF2-40B4-BE49-F238E27FC236}">
                <a16:creationId xmlns:a16="http://schemas.microsoft.com/office/drawing/2014/main" id="{1320BBD1-48B1-3C46-8525-1B09A5D6E362}"/>
              </a:ext>
            </a:extLst>
          </p:cNvPr>
          <p:cNvSpPr txBox="1"/>
          <p:nvPr/>
        </p:nvSpPr>
        <p:spPr>
          <a:xfrm>
            <a:off x="6169354" y="301891"/>
            <a:ext cx="137088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24" charset="-128"/>
                <a:cs typeface="+mn-cs"/>
              </a:rPr>
              <a:t>FW Update 1H19</a:t>
            </a:r>
          </a:p>
        </p:txBody>
      </p:sp>
      <p:sp>
        <p:nvSpPr>
          <p:cNvPr id="9" name="Title 1">
            <a:extLst>
              <a:ext uri="{FF2B5EF4-FFF2-40B4-BE49-F238E27FC236}">
                <a16:creationId xmlns:a16="http://schemas.microsoft.com/office/drawing/2014/main" id="{9AFF7C6A-C223-F54F-AF4C-8C13FB59045B}"/>
              </a:ext>
            </a:extLst>
          </p:cNvPr>
          <p:cNvSpPr txBox="1">
            <a:spLocks/>
          </p:cNvSpPr>
          <p:nvPr/>
        </p:nvSpPr>
        <p:spPr>
          <a:xfrm>
            <a:off x="93445" y="0"/>
            <a:ext cx="8699150" cy="603783"/>
          </a:xfrm>
          <a:prstGeom prst="rect">
            <a:avLst/>
          </a:prstGeom>
        </p:spPr>
        <p:txBody>
          <a:bodyPr/>
          <a:lstStyle>
            <a:lvl1pPr algn="l" defTabSz="457200" rtl="0" eaLnBrk="1" latinLnBrk="0" hangingPunct="1">
              <a:lnSpc>
                <a:spcPct val="90000"/>
              </a:lnSpc>
              <a:spcBef>
                <a:spcPct val="0"/>
              </a:spcBef>
              <a:buNone/>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latin typeface="+mj-lt"/>
              </a:rPr>
              <a:t>Power I/O planned* to be supported on Power E980</a:t>
            </a:r>
          </a:p>
        </p:txBody>
      </p:sp>
    </p:spTree>
    <p:extLst>
      <p:ext uri="{BB962C8B-B14F-4D97-AF65-F5344CB8AC3E}">
        <p14:creationId xmlns:p14="http://schemas.microsoft.com/office/powerpoint/2010/main" val="255402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8824" y="5052646"/>
            <a:ext cx="184731" cy="300082"/>
          </a:xfrm>
          <a:prstGeom prst="rect">
            <a:avLst/>
          </a:prstGeom>
          <a:noFill/>
        </p:spPr>
        <p:txBody>
          <a:bodyPr wrap="none" rtlCol="0">
            <a:spAutoFit/>
          </a:bodyPr>
          <a:lstStyle/>
          <a:p>
            <a:pPr defTabSz="514350">
              <a:defRPr/>
            </a:pPr>
            <a:endParaRPr lang="en-US" dirty="0">
              <a:solidFill>
                <a:srgbClr val="000000"/>
              </a:solidFill>
              <a:latin typeface="IBM Plex Sans"/>
            </a:endParaRPr>
          </a:p>
        </p:txBody>
      </p:sp>
      <p:graphicFrame>
        <p:nvGraphicFramePr>
          <p:cNvPr id="8" name="Table 7">
            <a:extLst>
              <a:ext uri="{FF2B5EF4-FFF2-40B4-BE49-F238E27FC236}">
                <a16:creationId xmlns:a16="http://schemas.microsoft.com/office/drawing/2014/main" id="{4685C49D-9729-AA46-8DE8-C4FA881C317E}"/>
              </a:ext>
            </a:extLst>
          </p:cNvPr>
          <p:cNvGraphicFramePr>
            <a:graphicFrameLocks noGrp="1"/>
          </p:cNvGraphicFramePr>
          <p:nvPr>
            <p:extLst>
              <p:ext uri="{D42A27DB-BD31-4B8C-83A1-F6EECF244321}">
                <p14:modId xmlns:p14="http://schemas.microsoft.com/office/powerpoint/2010/main" val="4145842954"/>
              </p:ext>
            </p:extLst>
          </p:nvPr>
        </p:nvGraphicFramePr>
        <p:xfrm>
          <a:off x="628824" y="1932628"/>
          <a:ext cx="7836876" cy="2880360"/>
        </p:xfrm>
        <a:graphic>
          <a:graphicData uri="http://schemas.openxmlformats.org/drawingml/2006/table">
            <a:tbl>
              <a:tblPr firstRow="1" bandRow="1">
                <a:tableStyleId>{21E4AEA4-8DFA-4A89-87EB-49C32662AFE0}</a:tableStyleId>
              </a:tblPr>
              <a:tblGrid>
                <a:gridCol w="2007028">
                  <a:extLst>
                    <a:ext uri="{9D8B030D-6E8A-4147-A177-3AD203B41FA5}">
                      <a16:colId xmlns:a16="http://schemas.microsoft.com/office/drawing/2014/main" val="2540172515"/>
                    </a:ext>
                  </a:extLst>
                </a:gridCol>
                <a:gridCol w="3035425">
                  <a:extLst>
                    <a:ext uri="{9D8B030D-6E8A-4147-A177-3AD203B41FA5}">
                      <a16:colId xmlns:a16="http://schemas.microsoft.com/office/drawing/2014/main" val="321644288"/>
                    </a:ext>
                  </a:extLst>
                </a:gridCol>
                <a:gridCol w="2794423">
                  <a:extLst>
                    <a:ext uri="{9D8B030D-6E8A-4147-A177-3AD203B41FA5}">
                      <a16:colId xmlns:a16="http://schemas.microsoft.com/office/drawing/2014/main" val="1709681802"/>
                    </a:ext>
                  </a:extLst>
                </a:gridCol>
              </a:tblGrid>
              <a:tr h="489989">
                <a:tc>
                  <a:txBody>
                    <a:bodyPr/>
                    <a:lstStyle/>
                    <a:p>
                      <a:pPr algn="ctr" rtl="0" fontAlgn="ctr"/>
                      <a:r>
                        <a:rPr lang="en-US" sz="1200" u="none" strike="noStrike" dirty="0">
                          <a:solidFill>
                            <a:schemeClr val="bg2"/>
                          </a:solidFill>
                          <a:effectLst/>
                        </a:rPr>
                        <a:t>Feature</a:t>
                      </a:r>
                      <a:endParaRPr lang="en-US" sz="1200" b="1" i="0" u="none" strike="noStrike" dirty="0">
                        <a:solidFill>
                          <a:schemeClr val="bg2"/>
                        </a:solidFill>
                        <a:effectLst/>
                        <a:latin typeface="+mn-lt"/>
                      </a:endParaRPr>
                    </a:p>
                  </a:txBody>
                  <a:tcPr marL="4853" marR="4853" marT="91440" marB="0" anchor="ctr"/>
                </a:tc>
                <a:tc>
                  <a:txBody>
                    <a:bodyPr/>
                    <a:lstStyle/>
                    <a:p>
                      <a:pPr algn="ctr" rtl="0" fontAlgn="ctr"/>
                      <a:r>
                        <a:rPr lang="en-US" sz="1500" u="none" strike="noStrike" dirty="0">
                          <a:solidFill>
                            <a:schemeClr val="bg2"/>
                          </a:solidFill>
                          <a:effectLst/>
                        </a:rPr>
                        <a:t>E950</a:t>
                      </a:r>
                      <a:endParaRPr lang="en-US" sz="1500" b="1" i="0" u="none" strike="noStrike" dirty="0">
                        <a:solidFill>
                          <a:schemeClr val="bg2"/>
                        </a:solidFill>
                        <a:effectLst/>
                        <a:latin typeface="+mn-lt"/>
                      </a:endParaRPr>
                    </a:p>
                  </a:txBody>
                  <a:tcPr marL="4853" marR="4853" marT="91440" marB="0" anchor="ctr"/>
                </a:tc>
                <a:tc>
                  <a:txBody>
                    <a:bodyPr/>
                    <a:lstStyle/>
                    <a:p>
                      <a:pPr algn="ctr" rtl="0" fontAlgn="ctr"/>
                      <a:r>
                        <a:rPr lang="en-US" sz="1500" u="none" strike="noStrike" dirty="0">
                          <a:solidFill>
                            <a:schemeClr val="bg2"/>
                          </a:solidFill>
                          <a:effectLst/>
                        </a:rPr>
                        <a:t>E980</a:t>
                      </a:r>
                    </a:p>
                    <a:p>
                      <a:pPr algn="ctr" rtl="0" fontAlgn="ctr"/>
                      <a:r>
                        <a:rPr lang="en-US" sz="1500" u="none" strike="noStrike" dirty="0">
                          <a:solidFill>
                            <a:schemeClr val="bg2"/>
                          </a:solidFill>
                          <a:effectLst/>
                        </a:rPr>
                        <a:t>1-4 nodes</a:t>
                      </a:r>
                      <a:endParaRPr lang="en-US" sz="1500" b="1" i="0" u="none" strike="noStrike" dirty="0">
                        <a:solidFill>
                          <a:schemeClr val="bg2"/>
                        </a:solidFill>
                        <a:effectLst/>
                        <a:latin typeface="+mn-lt"/>
                      </a:endParaRPr>
                    </a:p>
                  </a:txBody>
                  <a:tcPr marL="4853" marR="4853" marT="91440" marB="0" anchor="ctr"/>
                </a:tc>
                <a:extLst>
                  <a:ext uri="{0D108BD9-81ED-4DB2-BD59-A6C34878D82A}">
                    <a16:rowId xmlns:a16="http://schemas.microsoft.com/office/drawing/2014/main" val="819904305"/>
                  </a:ext>
                </a:extLst>
              </a:tr>
              <a:tr h="0">
                <a:tc>
                  <a:txBody>
                    <a:bodyPr/>
                    <a:lstStyle/>
                    <a:p>
                      <a:pPr algn="l" rtl="0" fontAlgn="ctr"/>
                      <a:r>
                        <a:rPr lang="en-US" sz="1100" u="none" strike="noStrike" dirty="0">
                          <a:effectLst/>
                        </a:rPr>
                        <a:t>MTM</a:t>
                      </a:r>
                      <a:endParaRPr lang="en-US" sz="1100" b="0" i="0" u="none" strike="noStrike" dirty="0">
                        <a:solidFill>
                          <a:schemeClr val="tx1"/>
                        </a:solidFill>
                        <a:effectLst/>
                        <a:latin typeface="+mn-lt"/>
                      </a:endParaRPr>
                    </a:p>
                  </a:txBody>
                  <a:tcPr marL="29114" marR="4853" marT="91440" marB="0" anchor="ctr"/>
                </a:tc>
                <a:tc>
                  <a:txBody>
                    <a:bodyPr/>
                    <a:lstStyle/>
                    <a:p>
                      <a:pPr marL="0" indent="0" algn="l" rtl="0" fontAlgn="ctr">
                        <a:buClr>
                          <a:srgbClr val="000000"/>
                        </a:buClr>
                        <a:buSzPts val="1400"/>
                        <a:buFont typeface="Arial" panose="020B0604020202020204" pitchFamily="34" charset="0"/>
                        <a:buNone/>
                      </a:pPr>
                      <a:r>
                        <a:rPr lang="en-US" sz="1100" u="none" strike="noStrike" dirty="0">
                          <a:effectLst/>
                        </a:rPr>
                        <a:t>9040-MR9</a:t>
                      </a:r>
                      <a:endParaRPr lang="en-US" sz="1100" b="0" i="0" u="none" strike="noStrike" dirty="0">
                        <a:solidFill>
                          <a:schemeClr val="tx1"/>
                        </a:solidFill>
                        <a:effectLst/>
                        <a:latin typeface="+mn-lt"/>
                      </a:endParaRPr>
                    </a:p>
                  </a:txBody>
                  <a:tcPr marL="29114" marR="4853" marT="91440" marB="0" anchor="ctr"/>
                </a:tc>
                <a:tc>
                  <a:txBody>
                    <a:bodyPr/>
                    <a:lstStyle/>
                    <a:p>
                      <a:pPr marL="0" indent="0" algn="l" rtl="0" fontAlgn="ctr">
                        <a:buClr>
                          <a:srgbClr val="000000"/>
                        </a:buClr>
                        <a:buSzPts val="1400"/>
                        <a:buFont typeface="Arial" panose="020B0604020202020204" pitchFamily="34" charset="0"/>
                        <a:buNone/>
                      </a:pPr>
                      <a:r>
                        <a:rPr lang="en-US" sz="1100" u="none" strike="noStrike" dirty="0">
                          <a:effectLst/>
                        </a:rPr>
                        <a:t>9080-M9S</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655386196"/>
                  </a:ext>
                </a:extLst>
              </a:tr>
              <a:tr h="0">
                <a:tc>
                  <a:txBody>
                    <a:bodyPr/>
                    <a:lstStyle/>
                    <a:p>
                      <a:pPr algn="l" rtl="0" fontAlgn="ctr"/>
                      <a:r>
                        <a:rPr lang="en-US" sz="1100" u="none" strike="noStrike" dirty="0">
                          <a:effectLst/>
                        </a:rPr>
                        <a:t>System Packaging</a:t>
                      </a:r>
                      <a:endParaRPr lang="en-US" sz="1100" b="0" i="0" u="none" strike="noStrike" dirty="0">
                        <a:solidFill>
                          <a:schemeClr val="tx1"/>
                        </a:solidFill>
                        <a:effectLst/>
                        <a:latin typeface="+mn-lt"/>
                      </a:endParaRPr>
                    </a:p>
                  </a:txBody>
                  <a:tcPr marL="29114" marR="4853" marT="91440" marB="0" anchor="ctr"/>
                </a:tc>
                <a:tc>
                  <a:txBody>
                    <a:bodyPr/>
                    <a:lstStyle/>
                    <a:p>
                      <a:pPr marL="0" indent="0" algn="l" rtl="0" fontAlgn="ctr">
                        <a:buClr>
                          <a:srgbClr val="000000"/>
                        </a:buClr>
                        <a:buSzPts val="1400"/>
                        <a:buFont typeface="Arial" panose="020B0604020202020204" pitchFamily="34" charset="0"/>
                        <a:buNone/>
                      </a:pPr>
                      <a:r>
                        <a:rPr lang="en-US" sz="1100" u="none" strike="noStrike" dirty="0">
                          <a:effectLst/>
                        </a:rPr>
                        <a:t>4U</a:t>
                      </a:r>
                      <a:endParaRPr lang="en-US" sz="1100" b="0" i="0" u="none" strike="noStrike" dirty="0">
                        <a:solidFill>
                          <a:schemeClr val="tx1"/>
                        </a:solidFill>
                        <a:effectLst/>
                        <a:latin typeface="+mn-lt"/>
                      </a:endParaRPr>
                    </a:p>
                  </a:txBody>
                  <a:tcPr marL="29114" marR="4853" marT="91440" marB="0" anchor="ctr"/>
                </a:tc>
                <a:tc>
                  <a:txBody>
                    <a:bodyPr/>
                    <a:lstStyle/>
                    <a:p>
                      <a:pPr marL="0" indent="0" algn="l" rtl="0" fontAlgn="ctr">
                        <a:buClr>
                          <a:srgbClr val="000000"/>
                        </a:buClr>
                        <a:buSzPts val="1400"/>
                        <a:buFont typeface="Arial" panose="020B0604020202020204" pitchFamily="34" charset="0"/>
                        <a:buNone/>
                      </a:pPr>
                      <a:r>
                        <a:rPr lang="en-US" sz="1100" u="none" strike="noStrike" dirty="0">
                          <a:effectLst/>
                        </a:rPr>
                        <a:t>5U</a:t>
                      </a:r>
                      <a:r>
                        <a:rPr lang="en-US" sz="1100" u="none" strike="noStrike" baseline="0" dirty="0">
                          <a:effectLst/>
                        </a:rPr>
                        <a:t> system node &amp; 2U system controller unit</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3321738224"/>
                  </a:ext>
                </a:extLst>
              </a:tr>
              <a:tr h="0">
                <a:tc>
                  <a:txBody>
                    <a:bodyPr/>
                    <a:lstStyle/>
                    <a:p>
                      <a:pPr algn="l" rtl="0" fontAlgn="ctr"/>
                      <a:r>
                        <a:rPr lang="en-US" sz="1100" u="none" strike="noStrike" dirty="0">
                          <a:effectLst/>
                        </a:rPr>
                        <a:t>Processor Socket</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2</a:t>
                      </a:r>
                      <a:r>
                        <a:rPr lang="en-US" sz="1100" u="none" strike="noStrike" baseline="0" dirty="0">
                          <a:effectLst/>
                        </a:rPr>
                        <a:t> to 4 sockets</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4 sockets</a:t>
                      </a:r>
                      <a:r>
                        <a:rPr lang="en-US" sz="1100" u="none" strike="noStrike" baseline="0" dirty="0">
                          <a:effectLst/>
                        </a:rPr>
                        <a:t> per node</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4168611116"/>
                  </a:ext>
                </a:extLst>
              </a:tr>
              <a:tr h="0">
                <a:tc>
                  <a:txBody>
                    <a:bodyPr/>
                    <a:lstStyle/>
                    <a:p>
                      <a:pPr algn="l" rtl="0" fontAlgn="ctr"/>
                      <a:r>
                        <a:rPr lang="en-US" sz="1100" u="none" strike="noStrike" dirty="0">
                          <a:effectLst/>
                        </a:rPr>
                        <a:t> # of cores</a:t>
                      </a:r>
                      <a:endParaRPr lang="en-US" sz="1100" b="0" i="0" u="none" strike="noStrike" dirty="0">
                        <a:solidFill>
                          <a:schemeClr val="tx1"/>
                        </a:solidFill>
                        <a:effectLst/>
                        <a:latin typeface="+mn-lt"/>
                      </a:endParaRPr>
                    </a:p>
                  </a:txBody>
                  <a:tcPr marL="29114" marR="4853" marT="91440" marB="0" anchor="ctr"/>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1100" u="none" strike="noStrike" kern="1200" dirty="0">
                          <a:effectLst/>
                        </a:rPr>
                        <a:t>32,</a:t>
                      </a:r>
                      <a:r>
                        <a:rPr lang="en-US" sz="1100" u="none" strike="noStrike" kern="1200" baseline="0" dirty="0">
                          <a:effectLst/>
                        </a:rPr>
                        <a:t> 40, 44, or 48 cores</a:t>
                      </a:r>
                      <a:endParaRPr lang="en-US" sz="1100" b="0" i="0" u="none" strike="noStrike" kern="1200" dirty="0">
                        <a:solidFill>
                          <a:schemeClr val="tx1"/>
                        </a:solidFill>
                        <a:effectLst/>
                        <a:latin typeface="+mn-lt"/>
                        <a:ea typeface="+mn-ea"/>
                        <a:cs typeface="+mn-cs"/>
                      </a:endParaRPr>
                    </a:p>
                  </a:txBody>
                  <a:tcPr marL="29114" marR="4853" marT="91440" marB="0" anchor="ctr"/>
                </a:tc>
                <a:tc>
                  <a:txBody>
                    <a:bodyPr/>
                    <a:lstStyle/>
                    <a:p>
                      <a:r>
                        <a:rPr lang="en-US" sz="1100" u="none" strike="noStrike" kern="1200" dirty="0">
                          <a:effectLst/>
                        </a:rPr>
                        <a:t>Up to 192 cores </a:t>
                      </a:r>
                      <a:endParaRPr lang="en-US" sz="1100" b="0" i="0" u="none" strike="noStrike" kern="1200" dirty="0">
                        <a:solidFill>
                          <a:schemeClr val="tx1"/>
                        </a:solidFill>
                        <a:effectLst/>
                        <a:latin typeface="+mn-lt"/>
                        <a:ea typeface="+mn-ea"/>
                        <a:cs typeface="+mn-cs"/>
                      </a:endParaRPr>
                    </a:p>
                  </a:txBody>
                  <a:tcPr marL="29114" marR="4853" marT="91440" marB="0" anchor="ctr"/>
                </a:tc>
                <a:extLst>
                  <a:ext uri="{0D108BD9-81ED-4DB2-BD59-A6C34878D82A}">
                    <a16:rowId xmlns:a16="http://schemas.microsoft.com/office/drawing/2014/main" val="4116734827"/>
                  </a:ext>
                </a:extLst>
              </a:tr>
              <a:tr h="0">
                <a:tc>
                  <a:txBody>
                    <a:bodyPr/>
                    <a:lstStyle/>
                    <a:p>
                      <a:pPr marL="0" marR="0" lvl="0" indent="0" algn="l" defTabSz="609585" rtl="0" eaLnBrk="1" fontAlgn="ctr" latinLnBrk="0" hangingPunct="1">
                        <a:lnSpc>
                          <a:spcPct val="100000"/>
                        </a:lnSpc>
                        <a:spcBef>
                          <a:spcPts val="0"/>
                        </a:spcBef>
                        <a:spcAft>
                          <a:spcPts val="0"/>
                        </a:spcAft>
                        <a:buClr>
                          <a:srgbClr val="000000"/>
                        </a:buClr>
                        <a:buSzPts val="1400"/>
                        <a:buFont typeface="IBM Plex Sans" panose="020B0503050000000000" pitchFamily="34" charset="77"/>
                        <a:buNone/>
                        <a:tabLst/>
                        <a:defRPr/>
                      </a:pPr>
                      <a:r>
                        <a:rPr lang="en-US" sz="1100" u="none" strike="noStrike" kern="1200" dirty="0">
                          <a:effectLst/>
                        </a:rPr>
                        <a:t>Memory DIMM Slots – Max</a:t>
                      </a:r>
                      <a:endParaRPr lang="en-US" sz="1100" b="0" i="0" u="none" strike="noStrike" kern="1200" dirty="0">
                        <a:solidFill>
                          <a:schemeClr val="tx1"/>
                        </a:solidFill>
                        <a:effectLst/>
                        <a:latin typeface="+mn-lt"/>
                        <a:ea typeface="+mn-ea"/>
                        <a:cs typeface="+mn-cs"/>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128 DDR4</a:t>
                      </a:r>
                      <a:r>
                        <a:rPr lang="en-US" sz="1100" u="none" strike="noStrike" baseline="0" dirty="0">
                          <a:effectLst/>
                        </a:rPr>
                        <a:t> </a:t>
                      </a:r>
                      <a:r>
                        <a:rPr lang="en-US" sz="1100" u="none" strike="noStrike" dirty="0">
                          <a:effectLst/>
                        </a:rPr>
                        <a:t>Industry Standard DIMMs</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baseline="0" dirty="0">
                          <a:effectLst/>
                        </a:rPr>
                        <a:t>Up to 128 DDR4 CDIMMs (32 per node)</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2677089415"/>
                  </a:ext>
                </a:extLst>
              </a:tr>
              <a:tr h="0">
                <a:tc>
                  <a:txBody>
                    <a:bodyPr/>
                    <a:lstStyle/>
                    <a:p>
                      <a:pPr algn="l" rtl="0" fontAlgn="ctr">
                        <a:buClr>
                          <a:srgbClr val="000000"/>
                        </a:buClr>
                        <a:buSzPts val="1400"/>
                        <a:buFont typeface="IBM Plex Sans" panose="020B0503050000000000" pitchFamily="34" charset="77"/>
                        <a:buNone/>
                      </a:pPr>
                      <a:r>
                        <a:rPr lang="en-US" sz="1100" u="none" strike="noStrike" dirty="0">
                          <a:effectLst/>
                        </a:rPr>
                        <a:t>Memory – Max</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16TB</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64TB</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1372522117"/>
                  </a:ext>
                </a:extLst>
              </a:tr>
              <a:tr h="0">
                <a:tc>
                  <a:txBody>
                    <a:bodyPr/>
                    <a:lstStyle/>
                    <a:p>
                      <a:pPr algn="l" fontAlgn="t"/>
                      <a:r>
                        <a:rPr lang="en-US" sz="1100" u="none" strike="noStrike" dirty="0">
                          <a:effectLst/>
                        </a:rPr>
                        <a:t>Built-in Virtualization</a:t>
                      </a:r>
                      <a:endParaRPr lang="en-US" sz="1100" b="0" i="0" u="none" strike="noStrike" dirty="0">
                        <a:solidFill>
                          <a:schemeClr val="tx1"/>
                        </a:solidFill>
                        <a:effectLst/>
                        <a:latin typeface="+mn-lt"/>
                      </a:endParaRPr>
                    </a:p>
                  </a:txBody>
                  <a:tcPr marL="4853"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Yes</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Yes</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2911009613"/>
                  </a:ext>
                </a:extLst>
              </a:tr>
              <a:tr h="0">
                <a:tc>
                  <a:txBody>
                    <a:bodyPr/>
                    <a:lstStyle/>
                    <a:p>
                      <a:pPr algn="l" fontAlgn="t"/>
                      <a:r>
                        <a:rPr lang="en-US" sz="1100" u="none" strike="noStrike" dirty="0">
                          <a:effectLst/>
                        </a:rPr>
                        <a:t>PCIe Gen4 Slots</a:t>
                      </a:r>
                      <a:endParaRPr lang="en-US" sz="1100" b="0" i="0" u="none" strike="noStrike" dirty="0">
                        <a:solidFill>
                          <a:schemeClr val="tx1"/>
                        </a:solidFill>
                        <a:effectLst/>
                        <a:latin typeface="+mn-lt"/>
                      </a:endParaRPr>
                    </a:p>
                  </a:txBody>
                  <a:tcPr marL="4853"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10 Slots</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8 Slots per node, up to 32</a:t>
                      </a:r>
                      <a:r>
                        <a:rPr lang="en-US" sz="1100" u="none" strike="noStrike" baseline="0" dirty="0">
                          <a:effectLst/>
                        </a:rPr>
                        <a:t> slots total</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537424610"/>
                  </a:ext>
                </a:extLst>
              </a:tr>
              <a:tr h="238019">
                <a:tc>
                  <a:txBody>
                    <a:bodyPr/>
                    <a:lstStyle/>
                    <a:p>
                      <a:pPr algn="l" fontAlgn="t"/>
                      <a:r>
                        <a:rPr lang="en-US" sz="1100" u="none" strike="noStrike" dirty="0">
                          <a:effectLst/>
                        </a:rPr>
                        <a:t>Operating</a:t>
                      </a:r>
                      <a:r>
                        <a:rPr lang="en-US" sz="1100" u="none" strike="noStrike" baseline="0" dirty="0">
                          <a:effectLst/>
                        </a:rPr>
                        <a:t> System</a:t>
                      </a:r>
                      <a:endParaRPr lang="en-US" sz="1100" b="0" i="0" u="none" strike="noStrike" dirty="0">
                        <a:solidFill>
                          <a:schemeClr val="tx1"/>
                        </a:solidFill>
                        <a:effectLst/>
                        <a:latin typeface="+mn-lt"/>
                      </a:endParaRPr>
                    </a:p>
                  </a:txBody>
                  <a:tcPr marL="4853"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AIX,</a:t>
                      </a:r>
                      <a:r>
                        <a:rPr lang="en-US" sz="1100" u="none" strike="noStrike" baseline="0" dirty="0">
                          <a:effectLst/>
                        </a:rPr>
                        <a:t> Linux</a:t>
                      </a:r>
                      <a:endParaRPr lang="en-US" sz="1100" b="0" i="0" u="none" strike="noStrike" dirty="0">
                        <a:solidFill>
                          <a:schemeClr val="tx1"/>
                        </a:solidFill>
                        <a:effectLst/>
                        <a:latin typeface="+mn-lt"/>
                      </a:endParaRPr>
                    </a:p>
                  </a:txBody>
                  <a:tcPr marL="29114" marR="4853" marT="91440" marB="0" anchor="ctr"/>
                </a:tc>
                <a:tc>
                  <a:txBody>
                    <a:bodyPr/>
                    <a:lstStyle/>
                    <a:p>
                      <a:pPr algn="l" rtl="0" fontAlgn="ctr">
                        <a:buClr>
                          <a:srgbClr val="000000"/>
                        </a:buClr>
                        <a:buSzPts val="1400"/>
                        <a:buFont typeface="IBM Plex Sans" panose="020B0503050000000000" pitchFamily="34" charset="77"/>
                        <a:buNone/>
                      </a:pPr>
                      <a:r>
                        <a:rPr lang="en-US" sz="1100" u="none" strike="noStrike" dirty="0">
                          <a:effectLst/>
                        </a:rPr>
                        <a:t>AIX, IBM </a:t>
                      </a:r>
                      <a:r>
                        <a:rPr lang="en-US" sz="1100" u="none" strike="noStrike" dirty="0" err="1">
                          <a:effectLst/>
                        </a:rPr>
                        <a:t>i</a:t>
                      </a:r>
                      <a:r>
                        <a:rPr lang="en-US" sz="1100" u="none" strike="noStrike" dirty="0">
                          <a:effectLst/>
                        </a:rPr>
                        <a:t>, Linux</a:t>
                      </a:r>
                      <a:endParaRPr lang="en-US" sz="1100" b="0" i="0" u="none" strike="noStrike" dirty="0">
                        <a:solidFill>
                          <a:schemeClr val="tx1"/>
                        </a:solidFill>
                        <a:effectLst/>
                        <a:latin typeface="+mn-lt"/>
                      </a:endParaRPr>
                    </a:p>
                  </a:txBody>
                  <a:tcPr marL="29114" marR="4853" marT="91440" marB="0" anchor="ctr"/>
                </a:tc>
                <a:extLst>
                  <a:ext uri="{0D108BD9-81ED-4DB2-BD59-A6C34878D82A}">
                    <a16:rowId xmlns:a16="http://schemas.microsoft.com/office/drawing/2014/main" val="10009"/>
                  </a:ext>
                </a:extLst>
              </a:tr>
            </a:tbl>
          </a:graphicData>
        </a:graphic>
      </p:graphicFrame>
      <p:pic>
        <p:nvPicPr>
          <p:cNvPr id="4" name="Picture 3">
            <a:extLst>
              <a:ext uri="{FF2B5EF4-FFF2-40B4-BE49-F238E27FC236}">
                <a16:creationId xmlns:a16="http://schemas.microsoft.com/office/drawing/2014/main" id="{07FC8995-3466-4A1C-A6B0-2C99012CB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6007" y="373630"/>
            <a:ext cx="2497182" cy="1872886"/>
          </a:xfrm>
          <a:prstGeom prst="rect">
            <a:avLst/>
          </a:prstGeom>
        </p:spPr>
      </p:pic>
      <p:pic>
        <p:nvPicPr>
          <p:cNvPr id="9" name="Picture 8">
            <a:extLst>
              <a:ext uri="{FF2B5EF4-FFF2-40B4-BE49-F238E27FC236}">
                <a16:creationId xmlns:a16="http://schemas.microsoft.com/office/drawing/2014/main" id="{81499D6A-931F-40A8-AAE7-664409523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195" y="419297"/>
            <a:ext cx="2497182" cy="1872886"/>
          </a:xfrm>
          <a:prstGeom prst="rect">
            <a:avLst/>
          </a:prstGeom>
        </p:spPr>
      </p:pic>
      <p:sp>
        <p:nvSpPr>
          <p:cNvPr id="46" name="Title 1"/>
          <p:cNvSpPr txBox="1">
            <a:spLocks/>
          </p:cNvSpPr>
          <p:nvPr/>
        </p:nvSpPr>
        <p:spPr>
          <a:xfrm>
            <a:off x="323671" y="162966"/>
            <a:ext cx="8675543" cy="754697"/>
          </a:xfrm>
          <a:prstGeom prst="rect">
            <a:avLst/>
          </a:prstGeom>
        </p:spPr>
        <p:txBody>
          <a:bodyPr/>
          <a:lstStyle>
            <a:lvl1pPr algn="l" rtl="0" eaLnBrk="0" fontAlgn="base" hangingPunct="0">
              <a:lnSpc>
                <a:spcPct val="80000"/>
              </a:lnSpc>
              <a:spcBef>
                <a:spcPct val="0"/>
              </a:spcBef>
              <a:spcAft>
                <a:spcPct val="0"/>
              </a:spcAft>
              <a:defRPr sz="2600">
                <a:solidFill>
                  <a:srgbClr val="0E8489"/>
                </a:solidFill>
                <a:latin typeface="Rockwell"/>
                <a:ea typeface="MS PGothic" pitchFamily="34" charset="-128"/>
                <a:cs typeface="Rockwell"/>
              </a:defRPr>
            </a:lvl1pPr>
            <a:lvl2pPr algn="l" rtl="0" eaLnBrk="0" fontAlgn="base" hangingPunct="0">
              <a:lnSpc>
                <a:spcPct val="80000"/>
              </a:lnSpc>
              <a:spcBef>
                <a:spcPct val="0"/>
              </a:spcBef>
              <a:spcAft>
                <a:spcPct val="0"/>
              </a:spcAft>
              <a:defRPr sz="2600">
                <a:solidFill>
                  <a:srgbClr val="0E8489"/>
                </a:solidFill>
                <a:latin typeface="Rockwell" charset="0"/>
                <a:ea typeface="MS PGothic" pitchFamily="34" charset="-128"/>
                <a:cs typeface="Rockwell" panose="02060603020205020403" pitchFamily="18" charset="0"/>
              </a:defRPr>
            </a:lvl2pPr>
            <a:lvl3pPr algn="l" rtl="0" eaLnBrk="0" fontAlgn="base" hangingPunct="0">
              <a:lnSpc>
                <a:spcPct val="80000"/>
              </a:lnSpc>
              <a:spcBef>
                <a:spcPct val="0"/>
              </a:spcBef>
              <a:spcAft>
                <a:spcPct val="0"/>
              </a:spcAft>
              <a:defRPr sz="2600">
                <a:solidFill>
                  <a:srgbClr val="0E8489"/>
                </a:solidFill>
                <a:latin typeface="Rockwell" charset="0"/>
                <a:ea typeface="MS PGothic" pitchFamily="34" charset="-128"/>
                <a:cs typeface="Rockwell" panose="02060603020205020403" pitchFamily="18" charset="0"/>
              </a:defRPr>
            </a:lvl3pPr>
            <a:lvl4pPr algn="l" rtl="0" eaLnBrk="0" fontAlgn="base" hangingPunct="0">
              <a:lnSpc>
                <a:spcPct val="80000"/>
              </a:lnSpc>
              <a:spcBef>
                <a:spcPct val="0"/>
              </a:spcBef>
              <a:spcAft>
                <a:spcPct val="0"/>
              </a:spcAft>
              <a:defRPr sz="2600">
                <a:solidFill>
                  <a:srgbClr val="0E8489"/>
                </a:solidFill>
                <a:latin typeface="Rockwell" charset="0"/>
                <a:ea typeface="MS PGothic" pitchFamily="34" charset="-128"/>
                <a:cs typeface="Rockwell" panose="02060603020205020403" pitchFamily="18" charset="0"/>
              </a:defRPr>
            </a:lvl4pPr>
            <a:lvl5pPr algn="l" rtl="0" eaLnBrk="0" fontAlgn="base" hangingPunct="0">
              <a:lnSpc>
                <a:spcPct val="80000"/>
              </a:lnSpc>
              <a:spcBef>
                <a:spcPct val="0"/>
              </a:spcBef>
              <a:spcAft>
                <a:spcPct val="0"/>
              </a:spcAft>
              <a:defRPr sz="2600">
                <a:solidFill>
                  <a:srgbClr val="0E8489"/>
                </a:solidFill>
                <a:latin typeface="Rockwell" charset="0"/>
                <a:ea typeface="MS PGothic" pitchFamily="34" charset="-128"/>
                <a:cs typeface="Rockwell" panose="02060603020205020403" pitchFamily="18" charset="0"/>
              </a:defRPr>
            </a:lvl5pPr>
            <a:lvl6pPr marL="457200" algn="l" rtl="0" eaLnBrk="1" fontAlgn="base" hangingPunct="1">
              <a:spcBef>
                <a:spcPct val="0"/>
              </a:spcBef>
              <a:spcAft>
                <a:spcPct val="0"/>
              </a:spcAft>
              <a:defRPr sz="2200">
                <a:solidFill>
                  <a:schemeClr val="tx2"/>
                </a:solidFill>
                <a:latin typeface="Arial" pitchFamily="34" charset="0"/>
              </a:defRPr>
            </a:lvl6pPr>
            <a:lvl7pPr marL="914400" algn="l" rtl="0" eaLnBrk="1" fontAlgn="base" hangingPunct="1">
              <a:spcBef>
                <a:spcPct val="0"/>
              </a:spcBef>
              <a:spcAft>
                <a:spcPct val="0"/>
              </a:spcAft>
              <a:defRPr sz="2200">
                <a:solidFill>
                  <a:schemeClr val="tx2"/>
                </a:solidFill>
                <a:latin typeface="Arial" pitchFamily="34" charset="0"/>
              </a:defRPr>
            </a:lvl7pPr>
            <a:lvl8pPr marL="1371600" algn="l" rtl="0" eaLnBrk="1" fontAlgn="base" hangingPunct="1">
              <a:spcBef>
                <a:spcPct val="0"/>
              </a:spcBef>
              <a:spcAft>
                <a:spcPct val="0"/>
              </a:spcAft>
              <a:defRPr sz="2200">
                <a:solidFill>
                  <a:schemeClr val="tx2"/>
                </a:solidFill>
                <a:latin typeface="Arial" pitchFamily="34" charset="0"/>
              </a:defRPr>
            </a:lvl8pPr>
            <a:lvl9pPr marL="1828800" algn="l" rtl="0" eaLnBrk="1" fontAlgn="base" hangingPunct="1">
              <a:spcBef>
                <a:spcPct val="0"/>
              </a:spcBef>
              <a:spcAft>
                <a:spcPct val="0"/>
              </a:spcAft>
              <a:defRPr sz="2200">
                <a:solidFill>
                  <a:schemeClr val="tx2"/>
                </a:solidFill>
                <a:latin typeface="Arial" pitchFamily="34" charset="0"/>
              </a:defRPr>
            </a:lvl9pPr>
          </a:lstStyle>
          <a:p>
            <a:pPr defTabSz="514350">
              <a:lnSpc>
                <a:spcPct val="100000"/>
              </a:lnSpc>
              <a:defRPr/>
            </a:pPr>
            <a:r>
              <a:rPr lang="en-US" sz="2400" kern="0" dirty="0">
                <a:solidFill>
                  <a:schemeClr val="tx1"/>
                </a:solidFill>
                <a:latin typeface="+mj-lt"/>
                <a:ea typeface="Arial" charset="0"/>
                <a:cs typeface="Arial" charset="0"/>
              </a:rPr>
              <a:t>POWER9 for Enterprise Systems one page overview</a:t>
            </a:r>
          </a:p>
        </p:txBody>
      </p:sp>
    </p:spTree>
    <p:extLst>
      <p:ext uri="{BB962C8B-B14F-4D97-AF65-F5344CB8AC3E}">
        <p14:creationId xmlns:p14="http://schemas.microsoft.com/office/powerpoint/2010/main" val="2058439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0128" y="145752"/>
            <a:ext cx="4114800" cy="381000"/>
          </a:xfrm>
        </p:spPr>
        <p:txBody>
          <a:bodyPr/>
          <a:lstStyle/>
          <a:p>
            <a:pPr>
              <a:defRPr/>
            </a:pPr>
            <a:r>
              <a:rPr lang="en-US" altLang="en-US" dirty="0">
                <a:solidFill>
                  <a:schemeClr val="tx1"/>
                </a:solidFill>
              </a:rPr>
              <a:t>E980 Memory</a:t>
            </a:r>
          </a:p>
        </p:txBody>
      </p:sp>
      <p:graphicFrame>
        <p:nvGraphicFramePr>
          <p:cNvPr id="2" name="Table 1">
            <a:extLst>
              <a:ext uri="{FF2B5EF4-FFF2-40B4-BE49-F238E27FC236}">
                <a16:creationId xmlns:a16="http://schemas.microsoft.com/office/drawing/2014/main" id="{F2737381-32E7-46A1-8DED-897375182A92}"/>
              </a:ext>
            </a:extLst>
          </p:cNvPr>
          <p:cNvGraphicFramePr>
            <a:graphicFrameLocks noGrp="1"/>
          </p:cNvGraphicFramePr>
          <p:nvPr>
            <p:extLst/>
          </p:nvPr>
        </p:nvGraphicFramePr>
        <p:xfrm>
          <a:off x="3206908" y="2799464"/>
          <a:ext cx="2539925" cy="2251411"/>
        </p:xfrm>
        <a:graphic>
          <a:graphicData uri="http://schemas.openxmlformats.org/drawingml/2006/table">
            <a:tbl>
              <a:tblPr firstRow="1" bandRow="1">
                <a:tableStyleId>{21E4AEA4-8DFA-4A89-87EB-49C32662AFE0}</a:tableStyleId>
              </a:tblPr>
              <a:tblGrid>
                <a:gridCol w="1200223">
                  <a:extLst>
                    <a:ext uri="{9D8B030D-6E8A-4147-A177-3AD203B41FA5}">
                      <a16:colId xmlns:a16="http://schemas.microsoft.com/office/drawing/2014/main" val="2701317016"/>
                    </a:ext>
                  </a:extLst>
                </a:gridCol>
                <a:gridCol w="1339702">
                  <a:extLst>
                    <a:ext uri="{9D8B030D-6E8A-4147-A177-3AD203B41FA5}">
                      <a16:colId xmlns:a16="http://schemas.microsoft.com/office/drawing/2014/main" val="510147874"/>
                    </a:ext>
                  </a:extLst>
                </a:gridCol>
              </a:tblGrid>
              <a:tr h="438975">
                <a:tc gridSpan="2">
                  <a:txBody>
                    <a:bodyPr/>
                    <a:lstStyle/>
                    <a:p>
                      <a:pPr algn="ctr"/>
                      <a:r>
                        <a:rPr lang="en-US" sz="1200" b="0" i="0" dirty="0">
                          <a:latin typeface="Arial Regular"/>
                        </a:rPr>
                        <a:t>Migrate Only</a:t>
                      </a:r>
                    </a:p>
                  </a:txBody>
                  <a:tcPr anchor="ctr"/>
                </a:tc>
                <a:tc hMerge="1">
                  <a:txBody>
                    <a:bodyPr/>
                    <a:lstStyle/>
                    <a:p>
                      <a:pPr algn="ctr"/>
                      <a:endParaRPr lang="en-US" sz="1200" dirty="0"/>
                    </a:p>
                  </a:txBody>
                  <a:tcPr anchor="ctr"/>
                </a:tc>
                <a:extLst>
                  <a:ext uri="{0D108BD9-81ED-4DB2-BD59-A6C34878D82A}">
                    <a16:rowId xmlns:a16="http://schemas.microsoft.com/office/drawing/2014/main" val="4176370405"/>
                  </a:ext>
                </a:extLst>
              </a:tr>
              <a:tr h="484012">
                <a:tc>
                  <a:txBody>
                    <a:bodyPr/>
                    <a:lstStyle/>
                    <a:p>
                      <a:pPr algn="ctr"/>
                      <a:r>
                        <a:rPr lang="en-US" sz="1200" b="0" i="0" dirty="0">
                          <a:latin typeface="Arial Regular"/>
                        </a:rPr>
                        <a:t>Feature Code</a:t>
                      </a:r>
                    </a:p>
                    <a:p>
                      <a:pPr algn="ctr"/>
                      <a:r>
                        <a:rPr lang="en-US" sz="1200" dirty="0"/>
                        <a:t>E980</a:t>
                      </a:r>
                    </a:p>
                  </a:txBody>
                  <a:tcPr anchor="ctr">
                    <a:solidFill>
                      <a:schemeClr val="accent2"/>
                    </a:solidFill>
                  </a:tcPr>
                </a:tc>
                <a:tc>
                  <a:txBody>
                    <a:bodyPr/>
                    <a:lstStyle/>
                    <a:p>
                      <a:pPr algn="ctr"/>
                      <a:r>
                        <a:rPr lang="en-US" sz="1200" b="0" i="0" dirty="0">
                          <a:latin typeface="Arial Regular"/>
                        </a:rPr>
                        <a:t>CDIMM Size</a:t>
                      </a:r>
                    </a:p>
                  </a:txBody>
                  <a:tcPr anchor="ctr">
                    <a:solidFill>
                      <a:schemeClr val="accent2"/>
                    </a:solidFill>
                  </a:tcPr>
                </a:tc>
                <a:extLst>
                  <a:ext uri="{0D108BD9-81ED-4DB2-BD59-A6C34878D82A}">
                    <a16:rowId xmlns:a16="http://schemas.microsoft.com/office/drawing/2014/main" val="2888381358"/>
                  </a:ext>
                </a:extLst>
              </a:tr>
              <a:tr h="290408">
                <a:tc>
                  <a:txBody>
                    <a:bodyPr/>
                    <a:lstStyle/>
                    <a:p>
                      <a:pPr algn="ctr"/>
                      <a:r>
                        <a:rPr lang="en-US" sz="1200" b="0" i="0" dirty="0">
                          <a:latin typeface="Arial Regular"/>
                        </a:rPr>
                        <a:t>EM8J</a:t>
                      </a:r>
                    </a:p>
                  </a:txBody>
                  <a:tcPr anchor="ctr"/>
                </a:tc>
                <a:tc>
                  <a:txBody>
                    <a:bodyPr/>
                    <a:lstStyle/>
                    <a:p>
                      <a:pPr algn="ctr"/>
                      <a:r>
                        <a:rPr lang="en-US" sz="1200" b="0" i="0" dirty="0">
                          <a:latin typeface="Arial Regular"/>
                        </a:rPr>
                        <a:t>4 x DDR3 16GB</a:t>
                      </a:r>
                    </a:p>
                  </a:txBody>
                  <a:tcPr anchor="ctr"/>
                </a:tc>
                <a:extLst>
                  <a:ext uri="{0D108BD9-81ED-4DB2-BD59-A6C34878D82A}">
                    <a16:rowId xmlns:a16="http://schemas.microsoft.com/office/drawing/2014/main" val="2569146304"/>
                  </a:ext>
                </a:extLst>
              </a:tr>
              <a:tr h="290408">
                <a:tc>
                  <a:txBody>
                    <a:bodyPr/>
                    <a:lstStyle/>
                    <a:p>
                      <a:pPr algn="ctr"/>
                      <a:r>
                        <a:rPr lang="en-US" sz="1200" b="0" i="0" dirty="0">
                          <a:latin typeface="Arial Regular"/>
                        </a:rPr>
                        <a:t>EM8K</a:t>
                      </a:r>
                    </a:p>
                  </a:txBody>
                  <a:tcPr anchor="ctr"/>
                </a:tc>
                <a:tc>
                  <a:txBody>
                    <a:bodyPr/>
                    <a:lstStyle/>
                    <a:p>
                      <a:pPr algn="ctr"/>
                      <a:r>
                        <a:rPr lang="en-US" sz="1200" b="0" i="0" dirty="0">
                          <a:latin typeface="Arial Regular"/>
                        </a:rPr>
                        <a:t>4 x DDR3 32GB</a:t>
                      </a:r>
                    </a:p>
                  </a:txBody>
                  <a:tcPr anchor="ctr"/>
                </a:tc>
                <a:extLst>
                  <a:ext uri="{0D108BD9-81ED-4DB2-BD59-A6C34878D82A}">
                    <a16:rowId xmlns:a16="http://schemas.microsoft.com/office/drawing/2014/main" val="1611952716"/>
                  </a:ext>
                </a:extLst>
              </a:tr>
              <a:tr h="290408">
                <a:tc>
                  <a:txBody>
                    <a:bodyPr/>
                    <a:lstStyle/>
                    <a:p>
                      <a:pPr algn="ctr"/>
                      <a:r>
                        <a:rPr lang="en-US" sz="1200" b="0" i="0" dirty="0">
                          <a:latin typeface="Arial Regular"/>
                        </a:rPr>
                        <a:t>EM8L</a:t>
                      </a:r>
                    </a:p>
                  </a:txBody>
                  <a:tcPr anchor="ctr"/>
                </a:tc>
                <a:tc>
                  <a:txBody>
                    <a:bodyPr/>
                    <a:lstStyle/>
                    <a:p>
                      <a:pPr algn="ctr"/>
                      <a:r>
                        <a:rPr lang="en-US" sz="1200" b="0" i="0" dirty="0">
                          <a:latin typeface="Arial Regular"/>
                        </a:rPr>
                        <a:t>4 x DDR3 64GB</a:t>
                      </a:r>
                    </a:p>
                  </a:txBody>
                  <a:tcPr anchor="ctr"/>
                </a:tc>
                <a:extLst>
                  <a:ext uri="{0D108BD9-81ED-4DB2-BD59-A6C34878D82A}">
                    <a16:rowId xmlns:a16="http://schemas.microsoft.com/office/drawing/2014/main" val="706027223"/>
                  </a:ext>
                </a:extLst>
              </a:tr>
              <a:tr h="290408">
                <a:tc>
                  <a:txBody>
                    <a:bodyPr/>
                    <a:lstStyle/>
                    <a:p>
                      <a:pPr algn="ctr"/>
                      <a:r>
                        <a:rPr lang="en-US" sz="1200" b="0" i="0" dirty="0">
                          <a:latin typeface="Arial Regular"/>
                        </a:rPr>
                        <a:t>EM8M</a:t>
                      </a:r>
                    </a:p>
                  </a:txBody>
                  <a:tcPr anchor="ctr"/>
                </a:tc>
                <a:tc>
                  <a:txBody>
                    <a:bodyPr/>
                    <a:lstStyle/>
                    <a:p>
                      <a:pPr algn="ctr"/>
                      <a:r>
                        <a:rPr lang="en-US" sz="1200" b="0" i="0" dirty="0">
                          <a:latin typeface="Arial Regular"/>
                        </a:rPr>
                        <a:t>4 x DDR3 128GB</a:t>
                      </a:r>
                    </a:p>
                  </a:txBody>
                  <a:tcPr anchor="ctr"/>
                </a:tc>
                <a:extLst>
                  <a:ext uri="{0D108BD9-81ED-4DB2-BD59-A6C34878D82A}">
                    <a16:rowId xmlns:a16="http://schemas.microsoft.com/office/drawing/2014/main" val="3092952659"/>
                  </a:ext>
                </a:extLst>
              </a:tr>
            </a:tbl>
          </a:graphicData>
        </a:graphic>
      </p:graphicFrame>
      <p:sp>
        <p:nvSpPr>
          <p:cNvPr id="40" name="Rectangle 13">
            <a:extLst>
              <a:ext uri="{FF2B5EF4-FFF2-40B4-BE49-F238E27FC236}">
                <a16:creationId xmlns:a16="http://schemas.microsoft.com/office/drawing/2014/main" id="{D64383EB-FD6A-494A-AED8-052A7D682966}"/>
              </a:ext>
            </a:extLst>
          </p:cNvPr>
          <p:cNvSpPr>
            <a:spLocks noChangeArrowheads="1"/>
          </p:cNvSpPr>
          <p:nvPr/>
        </p:nvSpPr>
        <p:spPr bwMode="auto">
          <a:xfrm>
            <a:off x="277730" y="611543"/>
            <a:ext cx="8377172" cy="2011680"/>
          </a:xfrm>
          <a:prstGeom prst="rect">
            <a:avLst/>
          </a:prstGeom>
          <a:extLst/>
        </p:spPr>
        <p:txBody>
          <a:bodyPr vert="horz" lIns="0" tIns="0" rIns="0" bIns="0" rtlCol="0">
            <a:no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15000"/>
              </a:spcBef>
              <a:spcAft>
                <a:spcPct val="5000"/>
              </a:spcAft>
              <a:buSzPct val="125000"/>
              <a:buFont typeface="Arial" panose="020B0604020202020204" pitchFamily="34" charset="0"/>
              <a:buChar char="•"/>
            </a:pPr>
            <a:r>
              <a:rPr lang="en-US" sz="1320" dirty="0">
                <a:solidFill>
                  <a:srgbClr val="000000"/>
                </a:solidFill>
                <a:sym typeface="Arial" panose="020B0604020202020204" pitchFamily="34" charset="0"/>
              </a:rPr>
              <a:t>230 GB/s Memory Bandwidth and up to 4TB per socket</a:t>
            </a:r>
          </a:p>
          <a:p>
            <a:pPr fontAlgn="base">
              <a:spcBef>
                <a:spcPct val="15000"/>
              </a:spcBef>
              <a:spcAft>
                <a:spcPct val="5000"/>
              </a:spcAft>
              <a:buSzPct val="125000"/>
              <a:buFont typeface="Arial" panose="020B0604020202020204" pitchFamily="34" charset="0"/>
              <a:buChar char="•"/>
            </a:pPr>
            <a:r>
              <a:rPr lang="en-US" sz="1320" dirty="0">
                <a:solidFill>
                  <a:srgbClr val="000000"/>
                </a:solidFill>
                <a:sym typeface="Arial" panose="020B0604020202020204" pitchFamily="34" charset="0"/>
              </a:rPr>
              <a:t>8 DIMM slots per socket, 32 DIMMs per drawer, same CDIMM technology as POWER8</a:t>
            </a:r>
          </a:p>
          <a:p>
            <a:pPr fontAlgn="base">
              <a:spcBef>
                <a:spcPct val="15000"/>
              </a:spcBef>
              <a:spcAft>
                <a:spcPct val="5000"/>
              </a:spcAft>
              <a:buSzPct val="125000"/>
              <a:buFont typeface="Arial" panose="020B0604020202020204" pitchFamily="34" charset="0"/>
              <a:buChar char="•"/>
            </a:pPr>
            <a:r>
              <a:rPr lang="en-US" sz="1320" dirty="0">
                <a:solidFill>
                  <a:srgbClr val="000000"/>
                </a:solidFill>
                <a:sym typeface="Arial" panose="020B0604020202020204" pitchFamily="34" charset="0"/>
              </a:rPr>
              <a:t>32, 64, 128, 256, 512 GB DDR4 CDIMMs (16GB DDR4 CDIMM migrate support)</a:t>
            </a:r>
          </a:p>
          <a:p>
            <a:pPr fontAlgn="base">
              <a:spcBef>
                <a:spcPct val="15000"/>
              </a:spcBef>
              <a:spcAft>
                <a:spcPct val="5000"/>
              </a:spcAft>
              <a:buSzPct val="125000"/>
              <a:buFont typeface="Arial" panose="020B0604020202020204" pitchFamily="34" charset="0"/>
              <a:buChar char="•"/>
            </a:pPr>
            <a:r>
              <a:rPr lang="en-US" sz="1320" dirty="0">
                <a:solidFill>
                  <a:srgbClr val="000000"/>
                </a:solidFill>
                <a:sym typeface="Arial" panose="020B0604020202020204" pitchFamily="34" charset="0"/>
              </a:rPr>
              <a:t>Support for migrating POWER8 DDR3 (16GB, 32GB, 64GB, 128GB) and DDR4 CDIMMs</a:t>
            </a:r>
          </a:p>
          <a:p>
            <a:pPr fontAlgn="base">
              <a:spcBef>
                <a:spcPct val="15000"/>
              </a:spcBef>
              <a:spcAft>
                <a:spcPct val="5000"/>
              </a:spcAft>
              <a:buSzPct val="125000"/>
              <a:buFont typeface="Arial" panose="020B0604020202020204" pitchFamily="34" charset="0"/>
              <a:buChar char="•"/>
            </a:pPr>
            <a:r>
              <a:rPr lang="en-US" sz="1320" dirty="0">
                <a:solidFill>
                  <a:srgbClr val="000000"/>
                </a:solidFill>
                <a:sym typeface="Arial" panose="020B0604020202020204" pitchFamily="34" charset="0"/>
              </a:rPr>
              <a:t>Mixing DDR3 and DDR4 supported but drawers must be homogeneous</a:t>
            </a:r>
          </a:p>
          <a:p>
            <a:pPr fontAlgn="base">
              <a:spcBef>
                <a:spcPct val="15000"/>
              </a:spcBef>
              <a:spcAft>
                <a:spcPct val="5000"/>
              </a:spcAft>
              <a:buSzPct val="125000"/>
              <a:buFont typeface="Arial" panose="020B0604020202020204" pitchFamily="34" charset="0"/>
              <a:buChar char="•"/>
            </a:pPr>
            <a:r>
              <a:rPr lang="en-US" sz="1320" dirty="0">
                <a:solidFill>
                  <a:srgbClr val="000000"/>
                </a:solidFill>
                <a:sym typeface="Arial" panose="020B0604020202020204" pitchFamily="34" charset="0"/>
              </a:rPr>
              <a:t>Capacity on Demand support (50% of installed memory must be activated)</a:t>
            </a:r>
          </a:p>
          <a:p>
            <a:pPr fontAlgn="base">
              <a:spcBef>
                <a:spcPct val="15000"/>
              </a:spcBef>
              <a:spcAft>
                <a:spcPct val="5000"/>
              </a:spcAft>
              <a:buSzPct val="125000"/>
              <a:buFont typeface="Arial" panose="020B0604020202020204" pitchFamily="34" charset="0"/>
              <a:buChar char="•"/>
            </a:pPr>
            <a:r>
              <a:rPr lang="en-US" sz="1320" dirty="0">
                <a:solidFill>
                  <a:srgbClr val="000000"/>
                </a:solidFill>
                <a:sym typeface="Arial" panose="020B0604020202020204" pitchFamily="34" charset="0"/>
              </a:rPr>
              <a:t>Plug Rules (same as POWER8): </a:t>
            </a:r>
          </a:p>
          <a:p>
            <a:pPr marL="458788" lvl="1" fontAlgn="base">
              <a:spcBef>
                <a:spcPct val="15000"/>
              </a:spcBef>
              <a:spcAft>
                <a:spcPct val="5000"/>
              </a:spcAft>
              <a:buSzPct val="125000"/>
              <a:buFont typeface="Arial" panose="020B0604020202020204" pitchFamily="34" charset="0"/>
              <a:buChar char="‒"/>
            </a:pPr>
            <a:r>
              <a:rPr lang="en-US" sz="1200" dirty="0">
                <a:solidFill>
                  <a:srgbClr val="000000"/>
                </a:solidFill>
                <a:sym typeface="Arial" panose="020B0604020202020204" pitchFamily="34" charset="0"/>
              </a:rPr>
              <a:t>Populate in Quad (group of 4)</a:t>
            </a:r>
          </a:p>
          <a:p>
            <a:pPr marL="458788" lvl="1" fontAlgn="base">
              <a:spcBef>
                <a:spcPct val="15000"/>
              </a:spcBef>
              <a:spcAft>
                <a:spcPct val="5000"/>
              </a:spcAft>
              <a:buSzPct val="125000"/>
              <a:buFont typeface="Arial" panose="020B0604020202020204" pitchFamily="34" charset="0"/>
              <a:buChar char="‒"/>
            </a:pPr>
            <a:r>
              <a:rPr lang="en-US" sz="1200" dirty="0">
                <a:solidFill>
                  <a:srgbClr val="000000"/>
                </a:solidFill>
                <a:sym typeface="Arial" panose="020B0604020202020204" pitchFamily="34" charset="0"/>
              </a:rPr>
              <a:t>Minimum of 1 Quad per socket</a:t>
            </a:r>
          </a:p>
        </p:txBody>
      </p:sp>
      <p:graphicFrame>
        <p:nvGraphicFramePr>
          <p:cNvPr id="44" name="Table 43">
            <a:extLst>
              <a:ext uri="{FF2B5EF4-FFF2-40B4-BE49-F238E27FC236}">
                <a16:creationId xmlns:a16="http://schemas.microsoft.com/office/drawing/2014/main" id="{E981E4E6-4F68-4065-B124-784C45C7B155}"/>
              </a:ext>
            </a:extLst>
          </p:cNvPr>
          <p:cNvGraphicFramePr>
            <a:graphicFrameLocks noGrp="1"/>
          </p:cNvGraphicFramePr>
          <p:nvPr>
            <p:extLst/>
          </p:nvPr>
        </p:nvGraphicFramePr>
        <p:xfrm>
          <a:off x="365063" y="2799464"/>
          <a:ext cx="2252150" cy="2011680"/>
        </p:xfrm>
        <a:graphic>
          <a:graphicData uri="http://schemas.openxmlformats.org/drawingml/2006/table">
            <a:tbl>
              <a:tblPr firstRow="1" bandRow="1">
                <a:tableStyleId>{21E4AEA4-8DFA-4A89-87EB-49C32662AFE0}</a:tableStyleId>
              </a:tblPr>
              <a:tblGrid>
                <a:gridCol w="873785">
                  <a:extLst>
                    <a:ext uri="{9D8B030D-6E8A-4147-A177-3AD203B41FA5}">
                      <a16:colId xmlns:a16="http://schemas.microsoft.com/office/drawing/2014/main" val="2701317016"/>
                    </a:ext>
                  </a:extLst>
                </a:gridCol>
                <a:gridCol w="1378365">
                  <a:extLst>
                    <a:ext uri="{9D8B030D-6E8A-4147-A177-3AD203B41FA5}">
                      <a16:colId xmlns:a16="http://schemas.microsoft.com/office/drawing/2014/main" val="510147874"/>
                    </a:ext>
                  </a:extLst>
                </a:gridCol>
              </a:tblGrid>
              <a:tr h="414657">
                <a:tc>
                  <a:txBody>
                    <a:bodyPr/>
                    <a:lstStyle/>
                    <a:p>
                      <a:pPr algn="ctr"/>
                      <a:r>
                        <a:rPr lang="en-US" sz="1200" b="0" i="0" dirty="0">
                          <a:latin typeface="Arial Regular"/>
                        </a:rPr>
                        <a:t>Feature Code</a:t>
                      </a:r>
                    </a:p>
                    <a:p>
                      <a:pPr algn="ctr"/>
                      <a:r>
                        <a:rPr lang="en-US" sz="1200" dirty="0"/>
                        <a:t>E980</a:t>
                      </a:r>
                    </a:p>
                  </a:txBody>
                  <a:tcPr anchor="ctr"/>
                </a:tc>
                <a:tc>
                  <a:txBody>
                    <a:bodyPr/>
                    <a:lstStyle/>
                    <a:p>
                      <a:pPr algn="ctr"/>
                      <a:r>
                        <a:rPr lang="en-US" sz="1200" b="0" i="0" dirty="0">
                          <a:latin typeface="Arial Regular"/>
                        </a:rPr>
                        <a:t>CDIMM Size</a:t>
                      </a:r>
                    </a:p>
                  </a:txBody>
                  <a:tcPr anchor="ctr"/>
                </a:tc>
                <a:extLst>
                  <a:ext uri="{0D108BD9-81ED-4DB2-BD59-A6C34878D82A}">
                    <a16:rowId xmlns:a16="http://schemas.microsoft.com/office/drawing/2014/main" val="2888381358"/>
                  </a:ext>
                </a:extLst>
              </a:tr>
              <a:tr h="261743">
                <a:tc>
                  <a:txBody>
                    <a:bodyPr/>
                    <a:lstStyle/>
                    <a:p>
                      <a:pPr algn="ctr"/>
                      <a:r>
                        <a:rPr lang="en-US" sz="1200" b="0" i="0" dirty="0">
                          <a:latin typeface="Arial Regular"/>
                        </a:rPr>
                        <a:t>EF20</a:t>
                      </a:r>
                    </a:p>
                  </a:txBody>
                  <a:tcPr anchor="ctr"/>
                </a:tc>
                <a:tc>
                  <a:txBody>
                    <a:bodyPr/>
                    <a:lstStyle/>
                    <a:p>
                      <a:pPr algn="ctr"/>
                      <a:r>
                        <a:rPr lang="en-US" sz="1200" b="0" i="0" dirty="0">
                          <a:latin typeface="Arial Regular"/>
                        </a:rPr>
                        <a:t>4 x DDR4 32GB</a:t>
                      </a:r>
                    </a:p>
                  </a:txBody>
                  <a:tcPr anchor="ctr"/>
                </a:tc>
                <a:extLst>
                  <a:ext uri="{0D108BD9-81ED-4DB2-BD59-A6C34878D82A}">
                    <a16:rowId xmlns:a16="http://schemas.microsoft.com/office/drawing/2014/main" val="1611952716"/>
                  </a:ext>
                </a:extLst>
              </a:tr>
              <a:tr h="261743">
                <a:tc>
                  <a:txBody>
                    <a:bodyPr/>
                    <a:lstStyle/>
                    <a:p>
                      <a:pPr algn="ctr"/>
                      <a:r>
                        <a:rPr lang="en-US" sz="1200" b="0" i="0" dirty="0">
                          <a:latin typeface="Arial Regular"/>
                        </a:rPr>
                        <a:t>EF21</a:t>
                      </a:r>
                    </a:p>
                  </a:txBody>
                  <a:tcPr anchor="ctr"/>
                </a:tc>
                <a:tc>
                  <a:txBody>
                    <a:bodyPr/>
                    <a:lstStyle/>
                    <a:p>
                      <a:pPr algn="ctr"/>
                      <a:r>
                        <a:rPr lang="en-US" sz="1200" b="0" i="0" dirty="0">
                          <a:latin typeface="Arial Regular"/>
                        </a:rPr>
                        <a:t>4 x DDR4 64GB</a:t>
                      </a:r>
                    </a:p>
                  </a:txBody>
                  <a:tcPr anchor="ctr"/>
                </a:tc>
                <a:extLst>
                  <a:ext uri="{0D108BD9-81ED-4DB2-BD59-A6C34878D82A}">
                    <a16:rowId xmlns:a16="http://schemas.microsoft.com/office/drawing/2014/main" val="706027223"/>
                  </a:ext>
                </a:extLst>
              </a:tr>
              <a:tr h="261743">
                <a:tc>
                  <a:txBody>
                    <a:bodyPr/>
                    <a:lstStyle/>
                    <a:p>
                      <a:pPr algn="ctr"/>
                      <a:r>
                        <a:rPr lang="en-US" sz="1200" b="0" i="0" dirty="0">
                          <a:latin typeface="Arial Regular"/>
                        </a:rPr>
                        <a:t>EF22</a:t>
                      </a:r>
                    </a:p>
                  </a:txBody>
                  <a:tcPr anchor="ctr"/>
                </a:tc>
                <a:tc>
                  <a:txBody>
                    <a:bodyPr/>
                    <a:lstStyle/>
                    <a:p>
                      <a:pPr algn="ctr"/>
                      <a:r>
                        <a:rPr lang="en-US" sz="1200" b="0" i="0" dirty="0">
                          <a:latin typeface="Arial Regular"/>
                        </a:rPr>
                        <a:t>4 x DDR4 128GB</a:t>
                      </a:r>
                    </a:p>
                  </a:txBody>
                  <a:tcPr anchor="ctr"/>
                </a:tc>
                <a:extLst>
                  <a:ext uri="{0D108BD9-81ED-4DB2-BD59-A6C34878D82A}">
                    <a16:rowId xmlns:a16="http://schemas.microsoft.com/office/drawing/2014/main" val="3092952659"/>
                  </a:ext>
                </a:extLst>
              </a:tr>
              <a:tr h="261743">
                <a:tc>
                  <a:txBody>
                    <a:bodyPr/>
                    <a:lstStyle/>
                    <a:p>
                      <a:pPr algn="ctr"/>
                      <a:r>
                        <a:rPr lang="en-US" sz="1200" b="0" i="0" dirty="0">
                          <a:latin typeface="Arial Regular"/>
                        </a:rPr>
                        <a:t>EF23</a:t>
                      </a:r>
                    </a:p>
                  </a:txBody>
                  <a:tcPr anchor="ctr"/>
                </a:tc>
                <a:tc>
                  <a:txBody>
                    <a:bodyPr/>
                    <a:lstStyle/>
                    <a:p>
                      <a:pPr algn="ctr"/>
                      <a:r>
                        <a:rPr lang="en-US" sz="1200" b="0" i="0" dirty="0">
                          <a:latin typeface="Arial Regular"/>
                        </a:rPr>
                        <a:t>4 x DDR4 256GB</a:t>
                      </a:r>
                    </a:p>
                  </a:txBody>
                  <a:tcPr anchor="ctr"/>
                </a:tc>
                <a:extLst>
                  <a:ext uri="{0D108BD9-81ED-4DB2-BD59-A6C34878D82A}">
                    <a16:rowId xmlns:a16="http://schemas.microsoft.com/office/drawing/2014/main" val="1127788907"/>
                  </a:ext>
                </a:extLst>
              </a:tr>
              <a:tr h="261743">
                <a:tc>
                  <a:txBody>
                    <a:bodyPr/>
                    <a:lstStyle/>
                    <a:p>
                      <a:pPr algn="ctr"/>
                      <a:r>
                        <a:rPr lang="en-US" sz="1200" b="0" i="0" dirty="0">
                          <a:latin typeface="Arial Regular"/>
                        </a:rPr>
                        <a:t>EF24</a:t>
                      </a:r>
                    </a:p>
                  </a:txBody>
                  <a:tcPr anchor="ctr"/>
                </a:tc>
                <a:tc>
                  <a:txBody>
                    <a:bodyPr/>
                    <a:lstStyle/>
                    <a:p>
                      <a:pPr algn="ctr"/>
                      <a:r>
                        <a:rPr lang="en-US" sz="1200" b="0" i="0" dirty="0">
                          <a:latin typeface="Arial Regular"/>
                        </a:rPr>
                        <a:t>4 x DDR4 512GB</a:t>
                      </a:r>
                    </a:p>
                  </a:txBody>
                  <a:tcPr anchor="ctr"/>
                </a:tc>
                <a:extLst>
                  <a:ext uri="{0D108BD9-81ED-4DB2-BD59-A6C34878D82A}">
                    <a16:rowId xmlns:a16="http://schemas.microsoft.com/office/drawing/2014/main" val="3979595035"/>
                  </a:ext>
                </a:extLst>
              </a:tr>
            </a:tbl>
          </a:graphicData>
        </a:graphic>
      </p:graphicFrame>
      <p:graphicFrame>
        <p:nvGraphicFramePr>
          <p:cNvPr id="46" name="Table 45">
            <a:extLst>
              <a:ext uri="{FF2B5EF4-FFF2-40B4-BE49-F238E27FC236}">
                <a16:creationId xmlns:a16="http://schemas.microsoft.com/office/drawing/2014/main" id="{CFBD0704-2ABC-41A2-A143-4001A2640D47}"/>
              </a:ext>
            </a:extLst>
          </p:cNvPr>
          <p:cNvGraphicFramePr>
            <a:graphicFrameLocks noGrp="1"/>
          </p:cNvGraphicFramePr>
          <p:nvPr>
            <p:extLst/>
          </p:nvPr>
        </p:nvGraphicFramePr>
        <p:xfrm>
          <a:off x="6295108" y="2799464"/>
          <a:ext cx="2620292" cy="2243457"/>
        </p:xfrm>
        <a:graphic>
          <a:graphicData uri="http://schemas.openxmlformats.org/drawingml/2006/table">
            <a:tbl>
              <a:tblPr firstRow="1" bandRow="1">
                <a:tableStyleId>{21E4AEA4-8DFA-4A89-87EB-49C32662AFE0}</a:tableStyleId>
              </a:tblPr>
              <a:tblGrid>
                <a:gridCol w="1260471">
                  <a:extLst>
                    <a:ext uri="{9D8B030D-6E8A-4147-A177-3AD203B41FA5}">
                      <a16:colId xmlns:a16="http://schemas.microsoft.com/office/drawing/2014/main" val="2701317016"/>
                    </a:ext>
                  </a:extLst>
                </a:gridCol>
                <a:gridCol w="1359821">
                  <a:extLst>
                    <a:ext uri="{9D8B030D-6E8A-4147-A177-3AD203B41FA5}">
                      <a16:colId xmlns:a16="http://schemas.microsoft.com/office/drawing/2014/main" val="510147874"/>
                    </a:ext>
                  </a:extLst>
                </a:gridCol>
              </a:tblGrid>
              <a:tr h="414657">
                <a:tc gridSpan="2">
                  <a:txBody>
                    <a:bodyPr/>
                    <a:lstStyle/>
                    <a:p>
                      <a:pPr algn="ctr"/>
                      <a:r>
                        <a:rPr lang="en-US" sz="1200" b="0" i="0" dirty="0">
                          <a:latin typeface="Arial Regular"/>
                        </a:rPr>
                        <a:t>Migrate Only</a:t>
                      </a:r>
                    </a:p>
                  </a:txBody>
                  <a:tcPr anchor="ctr"/>
                </a:tc>
                <a:tc hMerge="1">
                  <a:txBody>
                    <a:bodyPr/>
                    <a:lstStyle/>
                    <a:p>
                      <a:pPr algn="ctr"/>
                      <a:endParaRPr lang="en-US" sz="1200" dirty="0"/>
                    </a:p>
                  </a:txBody>
                  <a:tcPr anchor="ctr"/>
                </a:tc>
                <a:extLst>
                  <a:ext uri="{0D108BD9-81ED-4DB2-BD59-A6C34878D82A}">
                    <a16:rowId xmlns:a16="http://schemas.microsoft.com/office/drawing/2014/main" val="4176370405"/>
                  </a:ext>
                </a:extLst>
              </a:tr>
              <a:tr h="414657">
                <a:tc>
                  <a:txBody>
                    <a:bodyPr/>
                    <a:lstStyle/>
                    <a:p>
                      <a:pPr algn="ctr"/>
                      <a:r>
                        <a:rPr lang="en-US" sz="1200" b="0" i="0" dirty="0">
                          <a:latin typeface="Arial Regular"/>
                        </a:rPr>
                        <a:t>Feature Code</a:t>
                      </a:r>
                    </a:p>
                    <a:p>
                      <a:pPr algn="ctr"/>
                      <a:r>
                        <a:rPr lang="en-US" sz="1200" dirty="0"/>
                        <a:t>E980</a:t>
                      </a:r>
                    </a:p>
                  </a:txBody>
                  <a:tcPr anchor="ctr">
                    <a:solidFill>
                      <a:schemeClr val="accent2"/>
                    </a:solidFill>
                  </a:tcPr>
                </a:tc>
                <a:tc>
                  <a:txBody>
                    <a:bodyPr/>
                    <a:lstStyle/>
                    <a:p>
                      <a:pPr algn="ctr"/>
                      <a:r>
                        <a:rPr lang="en-US" sz="1200" b="0" i="0" dirty="0">
                          <a:latin typeface="Arial Regular"/>
                        </a:rPr>
                        <a:t>CDIMM Size</a:t>
                      </a:r>
                    </a:p>
                  </a:txBody>
                  <a:tcPr anchor="ctr">
                    <a:solidFill>
                      <a:schemeClr val="accent2"/>
                    </a:solidFill>
                  </a:tcPr>
                </a:tc>
                <a:extLst>
                  <a:ext uri="{0D108BD9-81ED-4DB2-BD59-A6C34878D82A}">
                    <a16:rowId xmlns:a16="http://schemas.microsoft.com/office/drawing/2014/main" val="2888381358"/>
                  </a:ext>
                </a:extLst>
              </a:tr>
              <a:tr h="261743">
                <a:tc>
                  <a:txBody>
                    <a:bodyPr/>
                    <a:lstStyle/>
                    <a:p>
                      <a:pPr algn="ctr"/>
                      <a:r>
                        <a:rPr lang="en-US" sz="1200" b="0" i="0" dirty="0">
                          <a:latin typeface="Arial Regular"/>
                        </a:rPr>
                        <a:t>EM8U</a:t>
                      </a:r>
                    </a:p>
                  </a:txBody>
                  <a:tcPr anchor="ctr"/>
                </a:tc>
                <a:tc>
                  <a:txBody>
                    <a:bodyPr/>
                    <a:lstStyle/>
                    <a:p>
                      <a:pPr algn="ctr"/>
                      <a:r>
                        <a:rPr lang="en-US" sz="1200" b="0" i="0" dirty="0">
                          <a:latin typeface="Arial Regular"/>
                        </a:rPr>
                        <a:t>4 x DDR4 16GB</a:t>
                      </a:r>
                    </a:p>
                  </a:txBody>
                  <a:tcPr anchor="ctr"/>
                </a:tc>
                <a:extLst>
                  <a:ext uri="{0D108BD9-81ED-4DB2-BD59-A6C34878D82A}">
                    <a16:rowId xmlns:a16="http://schemas.microsoft.com/office/drawing/2014/main" val="248956724"/>
                  </a:ext>
                </a:extLst>
              </a:tr>
              <a:tr h="261743">
                <a:tc>
                  <a:txBody>
                    <a:bodyPr/>
                    <a:lstStyle/>
                    <a:p>
                      <a:pPr algn="ctr"/>
                      <a:r>
                        <a:rPr lang="en-US" sz="1200" b="0" i="0" dirty="0">
                          <a:latin typeface="Arial Regular"/>
                        </a:rPr>
                        <a:t>EM8V</a:t>
                      </a:r>
                    </a:p>
                  </a:txBody>
                  <a:tcPr anchor="ctr"/>
                </a:tc>
                <a:tc>
                  <a:txBody>
                    <a:bodyPr/>
                    <a:lstStyle/>
                    <a:p>
                      <a:pPr algn="ctr"/>
                      <a:r>
                        <a:rPr lang="en-US" sz="1200" b="0" i="0" dirty="0">
                          <a:latin typeface="Arial Regular"/>
                        </a:rPr>
                        <a:t>4 x DDR4 32GB</a:t>
                      </a:r>
                    </a:p>
                  </a:txBody>
                  <a:tcPr anchor="ctr"/>
                </a:tc>
                <a:extLst>
                  <a:ext uri="{0D108BD9-81ED-4DB2-BD59-A6C34878D82A}">
                    <a16:rowId xmlns:a16="http://schemas.microsoft.com/office/drawing/2014/main" val="1965593365"/>
                  </a:ext>
                </a:extLst>
              </a:tr>
              <a:tr h="261743">
                <a:tc>
                  <a:txBody>
                    <a:bodyPr/>
                    <a:lstStyle/>
                    <a:p>
                      <a:pPr algn="ctr"/>
                      <a:r>
                        <a:rPr lang="en-US" sz="1200" b="0" i="0" dirty="0">
                          <a:latin typeface="Arial Regular"/>
                        </a:rPr>
                        <a:t>EM8W</a:t>
                      </a:r>
                    </a:p>
                  </a:txBody>
                  <a:tcPr anchor="ctr"/>
                </a:tc>
                <a:tc>
                  <a:txBody>
                    <a:bodyPr/>
                    <a:lstStyle/>
                    <a:p>
                      <a:pPr algn="ctr"/>
                      <a:r>
                        <a:rPr lang="en-US" sz="1200" b="0" i="0" dirty="0">
                          <a:latin typeface="Arial Regular"/>
                        </a:rPr>
                        <a:t>4 x DDR4 64GB</a:t>
                      </a:r>
                    </a:p>
                  </a:txBody>
                  <a:tcPr anchor="ctr"/>
                </a:tc>
                <a:extLst>
                  <a:ext uri="{0D108BD9-81ED-4DB2-BD59-A6C34878D82A}">
                    <a16:rowId xmlns:a16="http://schemas.microsoft.com/office/drawing/2014/main" val="2294517357"/>
                  </a:ext>
                </a:extLst>
              </a:tr>
              <a:tr h="261743">
                <a:tc>
                  <a:txBody>
                    <a:bodyPr/>
                    <a:lstStyle/>
                    <a:p>
                      <a:pPr algn="ctr"/>
                      <a:r>
                        <a:rPr lang="en-US" sz="1200" b="0" i="0" dirty="0">
                          <a:latin typeface="Arial Regular"/>
                        </a:rPr>
                        <a:t>EM8X</a:t>
                      </a:r>
                    </a:p>
                  </a:txBody>
                  <a:tcPr anchor="ctr"/>
                </a:tc>
                <a:tc>
                  <a:txBody>
                    <a:bodyPr/>
                    <a:lstStyle/>
                    <a:p>
                      <a:pPr algn="ctr"/>
                      <a:r>
                        <a:rPr lang="en-US" sz="1200" b="0" i="0" dirty="0">
                          <a:latin typeface="Arial Regular"/>
                        </a:rPr>
                        <a:t>4 x DDR4 128GB</a:t>
                      </a:r>
                    </a:p>
                  </a:txBody>
                  <a:tcPr anchor="ctr"/>
                </a:tc>
                <a:extLst>
                  <a:ext uri="{0D108BD9-81ED-4DB2-BD59-A6C34878D82A}">
                    <a16:rowId xmlns:a16="http://schemas.microsoft.com/office/drawing/2014/main" val="2606101562"/>
                  </a:ext>
                </a:extLst>
              </a:tr>
              <a:tr h="261743">
                <a:tc>
                  <a:txBody>
                    <a:bodyPr/>
                    <a:lstStyle/>
                    <a:p>
                      <a:pPr algn="ctr"/>
                      <a:r>
                        <a:rPr lang="en-US" sz="1200" b="0" i="0" dirty="0">
                          <a:latin typeface="Arial Regular"/>
                        </a:rPr>
                        <a:t>EM8Y</a:t>
                      </a:r>
                    </a:p>
                  </a:txBody>
                  <a:tcPr anchor="ctr"/>
                </a:tc>
                <a:tc>
                  <a:txBody>
                    <a:bodyPr/>
                    <a:lstStyle/>
                    <a:p>
                      <a:pPr algn="ctr"/>
                      <a:r>
                        <a:rPr lang="en-US" sz="1200" b="0" i="0" dirty="0">
                          <a:latin typeface="Arial Regular"/>
                        </a:rPr>
                        <a:t>4 x DDR4 256GB</a:t>
                      </a:r>
                    </a:p>
                  </a:txBody>
                  <a:tcPr anchor="ctr"/>
                </a:tc>
                <a:extLst>
                  <a:ext uri="{0D108BD9-81ED-4DB2-BD59-A6C34878D82A}">
                    <a16:rowId xmlns:a16="http://schemas.microsoft.com/office/drawing/2014/main" val="2876057787"/>
                  </a:ext>
                </a:extLst>
              </a:tr>
            </a:tbl>
          </a:graphicData>
        </a:graphic>
      </p:graphicFrame>
    </p:spTree>
    <p:extLst>
      <p:ext uri="{BB962C8B-B14F-4D97-AF65-F5344CB8AC3E}">
        <p14:creationId xmlns:p14="http://schemas.microsoft.com/office/powerpoint/2010/main" val="722432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99455" y="159623"/>
            <a:ext cx="6415381" cy="282575"/>
          </a:xfrm>
        </p:spPr>
        <p:txBody>
          <a:bodyPr anchor="ctr"/>
          <a:lstStyle/>
          <a:p>
            <a:pPr algn="ctr">
              <a:defRPr/>
            </a:pPr>
            <a:r>
              <a:rPr lang="en-US" altLang="en-US" sz="2600" dirty="0">
                <a:solidFill>
                  <a:schemeClr val="tx1"/>
                </a:solidFill>
                <a:latin typeface="+mn-lt"/>
              </a:rPr>
              <a:t>E980 Internal Storage Option</a:t>
            </a:r>
          </a:p>
        </p:txBody>
      </p:sp>
      <p:graphicFrame>
        <p:nvGraphicFramePr>
          <p:cNvPr id="25" name="Table 24">
            <a:extLst>
              <a:ext uri="{FF2B5EF4-FFF2-40B4-BE49-F238E27FC236}">
                <a16:creationId xmlns:a16="http://schemas.microsoft.com/office/drawing/2014/main" id="{F733E56F-F083-4846-BDBC-62DEE7FE6C81}"/>
              </a:ext>
            </a:extLst>
          </p:cNvPr>
          <p:cNvGraphicFramePr>
            <a:graphicFrameLocks noGrp="1"/>
          </p:cNvGraphicFramePr>
          <p:nvPr>
            <p:extLst/>
          </p:nvPr>
        </p:nvGraphicFramePr>
        <p:xfrm>
          <a:off x="1420052" y="1342939"/>
          <a:ext cx="5257193" cy="973040"/>
        </p:xfrm>
        <a:graphic>
          <a:graphicData uri="http://schemas.openxmlformats.org/drawingml/2006/table">
            <a:tbl>
              <a:tblPr firstRow="1" bandRow="1">
                <a:tableStyleId>{21E4AEA4-8DFA-4A89-87EB-49C32662AFE0}</a:tableStyleId>
              </a:tblPr>
              <a:tblGrid>
                <a:gridCol w="1216822">
                  <a:extLst>
                    <a:ext uri="{9D8B030D-6E8A-4147-A177-3AD203B41FA5}">
                      <a16:colId xmlns:a16="http://schemas.microsoft.com/office/drawing/2014/main" val="1454937157"/>
                    </a:ext>
                  </a:extLst>
                </a:gridCol>
                <a:gridCol w="4040371">
                  <a:extLst>
                    <a:ext uri="{9D8B030D-6E8A-4147-A177-3AD203B41FA5}">
                      <a16:colId xmlns:a16="http://schemas.microsoft.com/office/drawing/2014/main" val="2870583068"/>
                    </a:ext>
                  </a:extLst>
                </a:gridCol>
              </a:tblGrid>
              <a:tr h="511095">
                <a:tc>
                  <a:txBody>
                    <a:bodyPr/>
                    <a:lstStyle/>
                    <a:p>
                      <a:pPr algn="ctr"/>
                      <a:r>
                        <a:rPr lang="en-US" sz="1200" b="0" i="0" dirty="0">
                          <a:latin typeface="Arial Regular"/>
                        </a:rPr>
                        <a:t>Feature</a:t>
                      </a:r>
                    </a:p>
                    <a:p>
                      <a:pPr algn="ctr"/>
                      <a:r>
                        <a:rPr lang="en-US" sz="1200" dirty="0"/>
                        <a:t>Code</a:t>
                      </a:r>
                    </a:p>
                    <a:p>
                      <a:pPr algn="ctr"/>
                      <a:r>
                        <a:rPr lang="en-US" sz="1200" b="1" dirty="0"/>
                        <a:t>E980</a:t>
                      </a:r>
                    </a:p>
                  </a:txBody>
                  <a:tcPr/>
                </a:tc>
                <a:tc>
                  <a:txBody>
                    <a:bodyPr/>
                    <a:lstStyle/>
                    <a:p>
                      <a:pPr algn="ctr"/>
                      <a:r>
                        <a:rPr lang="en-US" sz="1200" b="0" i="0" dirty="0">
                          <a:latin typeface="Arial Regular"/>
                        </a:rPr>
                        <a:t>Storage Device</a:t>
                      </a:r>
                      <a:endParaRPr lang="en-US" sz="1200" b="1" dirty="0"/>
                    </a:p>
                  </a:txBody>
                  <a:tcPr/>
                </a:tc>
                <a:extLst>
                  <a:ext uri="{0D108BD9-81ED-4DB2-BD59-A6C34878D82A}">
                    <a16:rowId xmlns:a16="http://schemas.microsoft.com/office/drawing/2014/main" val="2064537634"/>
                  </a:ext>
                </a:extLst>
              </a:tr>
              <a:tr h="332960">
                <a:tc>
                  <a:txBody>
                    <a:bodyPr/>
                    <a:lstStyle/>
                    <a:p>
                      <a:pPr algn="ctr"/>
                      <a:r>
                        <a:rPr lang="en-US" sz="1200" b="0" i="0" dirty="0">
                          <a:latin typeface="Arial Regular"/>
                        </a:rPr>
                        <a:t>EC5J</a:t>
                      </a:r>
                    </a:p>
                  </a:txBody>
                  <a:tcPr/>
                </a:tc>
                <a:tc>
                  <a:txBody>
                    <a:bodyPr/>
                    <a:lstStyle/>
                    <a:p>
                      <a:pPr algn="ctr"/>
                      <a:r>
                        <a:rPr lang="en-US" sz="1200" b="0" i="0" dirty="0" err="1">
                          <a:latin typeface="Arial Regular"/>
                        </a:rPr>
                        <a:t>NVMe</a:t>
                      </a:r>
                      <a:r>
                        <a:rPr lang="en-US" sz="1200" dirty="0"/>
                        <a:t> 4K 800GB U.2 SSD IN 7MM CARRIER</a:t>
                      </a:r>
                      <a:endParaRPr lang="en-US" sz="1200" b="0" dirty="0"/>
                    </a:p>
                  </a:txBody>
                  <a:tcPr/>
                </a:tc>
                <a:extLst>
                  <a:ext uri="{0D108BD9-81ED-4DB2-BD59-A6C34878D82A}">
                    <a16:rowId xmlns:a16="http://schemas.microsoft.com/office/drawing/2014/main" val="1435365179"/>
                  </a:ext>
                </a:extLst>
              </a:tr>
            </a:tbl>
          </a:graphicData>
        </a:graphic>
      </p:graphicFrame>
      <p:sp>
        <p:nvSpPr>
          <p:cNvPr id="26" name="Rectangle 13">
            <a:extLst>
              <a:ext uri="{FF2B5EF4-FFF2-40B4-BE49-F238E27FC236}">
                <a16:creationId xmlns:a16="http://schemas.microsoft.com/office/drawing/2014/main" id="{EE90B8D2-F371-4E09-A3D2-D005E1A03245}"/>
              </a:ext>
            </a:extLst>
          </p:cNvPr>
          <p:cNvSpPr>
            <a:spLocks noChangeArrowheads="1"/>
          </p:cNvSpPr>
          <p:nvPr/>
        </p:nvSpPr>
        <p:spPr bwMode="auto">
          <a:xfrm>
            <a:off x="908326" y="644583"/>
            <a:ext cx="4581349" cy="566309"/>
          </a:xfrm>
          <a:prstGeom prst="rect">
            <a:avLst/>
          </a:prstGeom>
          <a:extLst/>
        </p:spPr>
        <p:txBody>
          <a:bodyPr vert="horz" lIns="0" tIns="0" rIns="0" bIns="0" rtlCol="0">
            <a:no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15000"/>
              </a:spcBef>
              <a:spcAft>
                <a:spcPct val="5000"/>
              </a:spcAft>
              <a:buSzPct val="125000"/>
              <a:buFont typeface="Arial" panose="020B0604020202020204" pitchFamily="34" charset="0"/>
              <a:buChar char="•"/>
            </a:pPr>
            <a:r>
              <a:rPr lang="en-US" sz="1320" dirty="0">
                <a:solidFill>
                  <a:srgbClr val="000000"/>
                </a:solidFill>
                <a:latin typeface="+mn-lt"/>
                <a:sym typeface="Arial" panose="020B0604020202020204" pitchFamily="34" charset="0"/>
              </a:rPr>
              <a:t>4 </a:t>
            </a:r>
            <a:r>
              <a:rPr lang="en-US" sz="1320" dirty="0" err="1">
                <a:solidFill>
                  <a:srgbClr val="000000"/>
                </a:solidFill>
                <a:latin typeface="+mn-lt"/>
                <a:sym typeface="Arial" panose="020B0604020202020204" pitchFamily="34" charset="0"/>
              </a:rPr>
              <a:t>NVMe</a:t>
            </a:r>
            <a:r>
              <a:rPr lang="en-US" sz="1320" dirty="0">
                <a:solidFill>
                  <a:srgbClr val="000000"/>
                </a:solidFill>
                <a:latin typeface="+mn-lt"/>
                <a:sym typeface="Arial" panose="020B0604020202020204" pitchFamily="34" charset="0"/>
              </a:rPr>
              <a:t> bays per CEC Drawer</a:t>
            </a:r>
          </a:p>
          <a:p>
            <a:pPr fontAlgn="base">
              <a:spcBef>
                <a:spcPct val="15000"/>
              </a:spcBef>
              <a:spcAft>
                <a:spcPct val="5000"/>
              </a:spcAft>
              <a:buSzPct val="125000"/>
              <a:buFont typeface="Arial" panose="020B0604020202020204" pitchFamily="34" charset="0"/>
              <a:buChar char="•"/>
            </a:pPr>
            <a:r>
              <a:rPr lang="en-US" sz="1320" dirty="0">
                <a:solidFill>
                  <a:srgbClr val="000000"/>
                </a:solidFill>
                <a:latin typeface="+mn-lt"/>
                <a:sym typeface="Arial" panose="020B0604020202020204" pitchFamily="34" charset="0"/>
              </a:rPr>
              <a:t>Read intensive Drives (2.2 drive writes per day)</a:t>
            </a:r>
          </a:p>
        </p:txBody>
      </p:sp>
      <p:sp>
        <p:nvSpPr>
          <p:cNvPr id="27" name="Title 1">
            <a:extLst>
              <a:ext uri="{FF2B5EF4-FFF2-40B4-BE49-F238E27FC236}">
                <a16:creationId xmlns:a16="http://schemas.microsoft.com/office/drawing/2014/main" id="{A1584BF8-EED2-4AEC-9274-C111A4CFC136}"/>
              </a:ext>
            </a:extLst>
          </p:cNvPr>
          <p:cNvSpPr txBox="1">
            <a:spLocks/>
          </p:cNvSpPr>
          <p:nvPr/>
        </p:nvSpPr>
        <p:spPr>
          <a:xfrm>
            <a:off x="1005785" y="2817769"/>
            <a:ext cx="6415381" cy="282575"/>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algn="ctr">
              <a:defRPr/>
            </a:pPr>
            <a:r>
              <a:rPr lang="en-US" altLang="en-US" sz="2600" dirty="0">
                <a:latin typeface="+mn-lt"/>
              </a:rPr>
              <a:t>E980 External Storage Options</a:t>
            </a:r>
          </a:p>
        </p:txBody>
      </p:sp>
      <p:graphicFrame>
        <p:nvGraphicFramePr>
          <p:cNvPr id="28" name="Table 27">
            <a:extLst>
              <a:ext uri="{FF2B5EF4-FFF2-40B4-BE49-F238E27FC236}">
                <a16:creationId xmlns:a16="http://schemas.microsoft.com/office/drawing/2014/main" id="{11D21CEB-E4BF-4FD7-8185-5B64CD22B50F}"/>
              </a:ext>
            </a:extLst>
          </p:cNvPr>
          <p:cNvGraphicFramePr>
            <a:graphicFrameLocks noGrp="1"/>
          </p:cNvGraphicFramePr>
          <p:nvPr>
            <p:extLst/>
          </p:nvPr>
        </p:nvGraphicFramePr>
        <p:xfrm>
          <a:off x="1420052" y="3329115"/>
          <a:ext cx="5793638" cy="1634525"/>
        </p:xfrm>
        <a:graphic>
          <a:graphicData uri="http://schemas.openxmlformats.org/drawingml/2006/table">
            <a:tbl>
              <a:tblPr firstRow="1" bandRow="1">
                <a:tableStyleId>{21E4AEA4-8DFA-4A89-87EB-49C32662AFE0}</a:tableStyleId>
              </a:tblPr>
              <a:tblGrid>
                <a:gridCol w="933942">
                  <a:extLst>
                    <a:ext uri="{9D8B030D-6E8A-4147-A177-3AD203B41FA5}">
                      <a16:colId xmlns:a16="http://schemas.microsoft.com/office/drawing/2014/main" val="3211036536"/>
                    </a:ext>
                  </a:extLst>
                </a:gridCol>
                <a:gridCol w="4859696">
                  <a:extLst>
                    <a:ext uri="{9D8B030D-6E8A-4147-A177-3AD203B41FA5}">
                      <a16:colId xmlns:a16="http://schemas.microsoft.com/office/drawing/2014/main" val="364490227"/>
                    </a:ext>
                  </a:extLst>
                </a:gridCol>
              </a:tblGrid>
              <a:tr h="275089">
                <a:tc>
                  <a:txBody>
                    <a:bodyPr/>
                    <a:lstStyle/>
                    <a:p>
                      <a:r>
                        <a:rPr lang="en-US" sz="1100" b="0" i="0" dirty="0">
                          <a:latin typeface="Arial Regular"/>
                        </a:rPr>
                        <a:t>FC / MTM</a:t>
                      </a:r>
                    </a:p>
                  </a:txBody>
                  <a:tcPr anchor="ctr"/>
                </a:tc>
                <a:tc>
                  <a:txBody>
                    <a:bodyPr/>
                    <a:lstStyle/>
                    <a:p>
                      <a:r>
                        <a:rPr lang="en-US" sz="1100" b="0" i="0" dirty="0">
                          <a:latin typeface="Arial Regular"/>
                        </a:rPr>
                        <a:t>Description</a:t>
                      </a:r>
                    </a:p>
                  </a:txBody>
                  <a:tcPr anchor="ctr"/>
                </a:tc>
                <a:extLst>
                  <a:ext uri="{0D108BD9-81ED-4DB2-BD59-A6C34878D82A}">
                    <a16:rowId xmlns:a16="http://schemas.microsoft.com/office/drawing/2014/main" val="824265850"/>
                  </a:ext>
                </a:extLst>
              </a:tr>
              <a:tr h="192143">
                <a:tc>
                  <a:txBody>
                    <a:bodyPr/>
                    <a:lstStyle/>
                    <a:p>
                      <a:r>
                        <a:rPr lang="en-US" sz="1100" b="0" i="0" dirty="0">
                          <a:latin typeface="Arial Regular"/>
                        </a:rPr>
                        <a:t>ESLL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Arial Regular"/>
                        </a:rPr>
                        <a:t>19” Disk Expansion Drawer 12 LFF Gen2-Carrier Bays (Slider12)</a:t>
                      </a:r>
                    </a:p>
                  </a:txBody>
                  <a:tcPr anchor="ctr"/>
                </a:tc>
                <a:extLst>
                  <a:ext uri="{0D108BD9-81ED-4DB2-BD59-A6C34878D82A}">
                    <a16:rowId xmlns:a16="http://schemas.microsoft.com/office/drawing/2014/main" val="1879600225"/>
                  </a:ext>
                </a:extLst>
              </a:tr>
              <a:tr h="275089">
                <a:tc>
                  <a:txBody>
                    <a:bodyPr/>
                    <a:lstStyle/>
                    <a:p>
                      <a:r>
                        <a:rPr lang="en-US" sz="1100" b="0" i="0" dirty="0">
                          <a:latin typeface="Arial Regular"/>
                        </a:rPr>
                        <a:t>ESLS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Arial Regular"/>
                        </a:rPr>
                        <a:t>19” Disk Expansion Drawer 24 SFF Gen2-Carrier Bays (Slider24)</a:t>
                      </a:r>
                    </a:p>
                  </a:txBody>
                  <a:tcPr anchor="ctr"/>
                </a:tc>
                <a:extLst>
                  <a:ext uri="{0D108BD9-81ED-4DB2-BD59-A6C34878D82A}">
                    <a16:rowId xmlns:a16="http://schemas.microsoft.com/office/drawing/2014/main" val="1124646059"/>
                  </a:ext>
                </a:extLst>
              </a:tr>
              <a:tr h="275089">
                <a:tc>
                  <a:txBody>
                    <a:bodyPr/>
                    <a:lstStyle/>
                    <a:p>
                      <a:r>
                        <a:rPr lang="en-US" sz="1100" b="0" i="0" dirty="0">
                          <a:latin typeface="Arial Regular"/>
                        </a:rPr>
                        <a:t>5887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19” Disk Expansion Drawer 24 SFF Gen2-Carrier Bays (EXP24S) Migrate</a:t>
                      </a:r>
                    </a:p>
                  </a:txBody>
                  <a:tcPr anchor="ctr"/>
                </a:tc>
                <a:extLst>
                  <a:ext uri="{0D108BD9-81ED-4DB2-BD59-A6C34878D82A}">
                    <a16:rowId xmlns:a16="http://schemas.microsoft.com/office/drawing/2014/main" val="1053545054"/>
                  </a:ext>
                </a:extLst>
              </a:tr>
              <a:tr h="275089">
                <a:tc>
                  <a:txBody>
                    <a:bodyPr/>
                    <a:lstStyle/>
                    <a:p>
                      <a:r>
                        <a:rPr lang="en-US" sz="1100" b="0" i="0" dirty="0">
                          <a:latin typeface="Arial Regular"/>
                        </a:rPr>
                        <a:t>EUA5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USB DVD w/ Cable</a:t>
                      </a:r>
                    </a:p>
                  </a:txBody>
                  <a:tcPr anchor="ctr"/>
                </a:tc>
                <a:extLst>
                  <a:ext uri="{0D108BD9-81ED-4DB2-BD59-A6C34878D82A}">
                    <a16:rowId xmlns:a16="http://schemas.microsoft.com/office/drawing/2014/main" val="4261268641"/>
                  </a:ext>
                </a:extLst>
              </a:tr>
              <a:tr h="275089">
                <a:tc>
                  <a:txBody>
                    <a:bodyPr/>
                    <a:lstStyle/>
                    <a:p>
                      <a:r>
                        <a:rPr lang="en-US" sz="1100" b="0" i="0" dirty="0">
                          <a:latin typeface="Arial Regular"/>
                        </a:rPr>
                        <a:t>7226-1U3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19” Media Drawer with 2 bays</a:t>
                      </a:r>
                    </a:p>
                  </a:txBody>
                  <a:tcPr anchor="ctr"/>
                </a:tc>
                <a:extLst>
                  <a:ext uri="{0D108BD9-81ED-4DB2-BD59-A6C34878D82A}">
                    <a16:rowId xmlns:a16="http://schemas.microsoft.com/office/drawing/2014/main" val="2383453783"/>
                  </a:ext>
                </a:extLst>
              </a:tr>
            </a:tbl>
          </a:graphicData>
        </a:graphic>
      </p:graphicFrame>
    </p:spTree>
    <p:extLst>
      <p:ext uri="{BB962C8B-B14F-4D97-AF65-F5344CB8AC3E}">
        <p14:creationId xmlns:p14="http://schemas.microsoft.com/office/powerpoint/2010/main" val="314007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232694-4D88-4C16-A7B0-33D29CD00C68}"/>
              </a:ext>
            </a:extLst>
          </p:cNvPr>
          <p:cNvSpPr>
            <a:spLocks noGrp="1"/>
          </p:cNvSpPr>
          <p:nvPr>
            <p:ph type="title"/>
          </p:nvPr>
        </p:nvSpPr>
        <p:spPr>
          <a:noFill/>
        </p:spPr>
        <p:txBody>
          <a:bodyPr/>
          <a:lstStyle/>
          <a:p>
            <a:r>
              <a:rPr lang="en-US" dirty="0"/>
              <a:t>POWER9 E950</a:t>
            </a:r>
          </a:p>
        </p:txBody>
      </p:sp>
      <p:pic>
        <p:nvPicPr>
          <p:cNvPr id="6" name="Picture 5">
            <a:extLst>
              <a:ext uri="{FF2B5EF4-FFF2-40B4-BE49-F238E27FC236}">
                <a16:creationId xmlns:a16="http://schemas.microsoft.com/office/drawing/2014/main" id="{EC1920C4-FFBF-410A-8FF8-1F797955B7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0189" y="2858110"/>
            <a:ext cx="1701527" cy="468650"/>
          </a:xfrm>
          <a:prstGeom prst="rect">
            <a:avLst/>
          </a:prstGeom>
        </p:spPr>
      </p:pic>
      <p:pic>
        <p:nvPicPr>
          <p:cNvPr id="9" name="Picture 8">
            <a:extLst>
              <a:ext uri="{FF2B5EF4-FFF2-40B4-BE49-F238E27FC236}">
                <a16:creationId xmlns:a16="http://schemas.microsoft.com/office/drawing/2014/main" id="{22C38B8E-B9BC-4AAF-9715-85E50D5D3A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8694" y="3283342"/>
            <a:ext cx="1844516" cy="468650"/>
          </a:xfrm>
          <a:prstGeom prst="rect">
            <a:avLst/>
          </a:prstGeom>
        </p:spPr>
      </p:pic>
      <p:grpSp>
        <p:nvGrpSpPr>
          <p:cNvPr id="7" name="Group 6">
            <a:extLst>
              <a:ext uri="{FF2B5EF4-FFF2-40B4-BE49-F238E27FC236}">
                <a16:creationId xmlns:a16="http://schemas.microsoft.com/office/drawing/2014/main" id="{7607B7F3-EB6C-42D5-A1A2-6630001F6DB7}"/>
              </a:ext>
            </a:extLst>
          </p:cNvPr>
          <p:cNvGrpSpPr/>
          <p:nvPr/>
        </p:nvGrpSpPr>
        <p:grpSpPr>
          <a:xfrm>
            <a:off x="366255" y="2828966"/>
            <a:ext cx="1492765" cy="717537"/>
            <a:chOff x="11010973" y="2394259"/>
            <a:chExt cx="998832" cy="458519"/>
          </a:xfrm>
        </p:grpSpPr>
        <p:pic>
          <p:nvPicPr>
            <p:cNvPr id="10" name="Picture 5" descr="AIX_3">
              <a:extLst>
                <a:ext uri="{FF2B5EF4-FFF2-40B4-BE49-F238E27FC236}">
                  <a16:creationId xmlns:a16="http://schemas.microsoft.com/office/drawing/2014/main" id="{75A4360B-7CFC-49DB-AFAF-40F6AF3EB3D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010973" y="2394259"/>
              <a:ext cx="488624" cy="45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Linux_3">
              <a:extLst>
                <a:ext uri="{FF2B5EF4-FFF2-40B4-BE49-F238E27FC236}">
                  <a16:creationId xmlns:a16="http://schemas.microsoft.com/office/drawing/2014/main" id="{0402A111-4A34-4F80-95B1-734F1EB743E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521181" y="2394259"/>
              <a:ext cx="488624" cy="45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A410522B-A12C-4042-BAAC-06D4527F57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2857351" y="902859"/>
            <a:ext cx="3650555" cy="4867406"/>
          </a:xfrm>
          <a:prstGeom prst="rect">
            <a:avLst/>
          </a:prstGeom>
        </p:spPr>
      </p:pic>
    </p:spTree>
    <p:extLst>
      <p:ext uri="{BB962C8B-B14F-4D97-AF65-F5344CB8AC3E}">
        <p14:creationId xmlns:p14="http://schemas.microsoft.com/office/powerpoint/2010/main" val="364331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599" y="201168"/>
            <a:ext cx="7069975" cy="895024"/>
          </a:xfrm>
        </p:spPr>
        <p:txBody>
          <a:bodyPr/>
          <a:lstStyle/>
          <a:p>
            <a:pPr>
              <a:defRPr/>
            </a:pPr>
            <a:r>
              <a:rPr lang="en-US" altLang="en-US" sz="2500" dirty="0">
                <a:solidFill>
                  <a:schemeClr val="tx1"/>
                </a:solidFill>
              </a:rPr>
              <a:t>POWER9 4 Socket Server E950 Highlights</a:t>
            </a:r>
          </a:p>
        </p:txBody>
      </p:sp>
      <p:sp>
        <p:nvSpPr>
          <p:cNvPr id="4" name="Text Placeholder 3">
            <a:extLst>
              <a:ext uri="{FF2B5EF4-FFF2-40B4-BE49-F238E27FC236}">
                <a16:creationId xmlns:a16="http://schemas.microsoft.com/office/drawing/2014/main" id="{535D767C-95EB-450C-A77E-428513C598F6}"/>
              </a:ext>
            </a:extLst>
          </p:cNvPr>
          <p:cNvSpPr>
            <a:spLocks noGrp="1"/>
          </p:cNvSpPr>
          <p:nvPr>
            <p:ph type="body" sz="quarter" idx="12"/>
          </p:nvPr>
        </p:nvSpPr>
        <p:spPr>
          <a:xfrm>
            <a:off x="228599" y="745083"/>
            <a:ext cx="8915400" cy="3454400"/>
          </a:xfrm>
        </p:spPr>
        <p:txBody>
          <a:bodyPr/>
          <a:lstStyle/>
          <a:p>
            <a:pPr marL="285750" lvl="0" indent="-285750" defTabSz="912813" fontAlgn="base">
              <a:spcBef>
                <a:spcPct val="15000"/>
              </a:spcBef>
              <a:spcAft>
                <a:spcPct val="5000"/>
              </a:spcAft>
              <a:buSzPct val="125000"/>
              <a:buFont typeface="Arial" panose="020B0604020202020204" pitchFamily="34" charset="0"/>
              <a:buChar char="•"/>
              <a:defRPr/>
            </a:pPr>
            <a:r>
              <a:rPr lang="en-US" sz="1320" dirty="0">
                <a:solidFill>
                  <a:srgbClr val="000000"/>
                </a:solidFill>
                <a:ea typeface="ヒラギノ角ゴ Pro W3"/>
                <a:cs typeface="ヒラギノ角ゴ Pro W3"/>
                <a:sym typeface="Arial" panose="020B0604020202020204" pitchFamily="34" charset="0"/>
              </a:rPr>
              <a:t>POWER9 Enterprise SMT8 processor (12-core, 11-core,10-core, 8-core offerings)</a:t>
            </a:r>
          </a:p>
          <a:p>
            <a:pPr marL="285750" lvl="0" indent="-285750" defTabSz="912813" fontAlgn="base">
              <a:spcBef>
                <a:spcPct val="15000"/>
              </a:spcBef>
              <a:spcAft>
                <a:spcPct val="5000"/>
              </a:spcAft>
              <a:buSzPct val="125000"/>
              <a:buFont typeface="Arial" panose="020B0604020202020204" pitchFamily="34" charset="0"/>
              <a:buChar char="•"/>
              <a:defRPr/>
            </a:pPr>
            <a:r>
              <a:rPr lang="en-US" sz="1320" dirty="0">
                <a:solidFill>
                  <a:srgbClr val="000000"/>
                </a:solidFill>
                <a:ea typeface="ヒラギノ角ゴ Pro W3"/>
                <a:cs typeface="ヒラギノ角ゴ Pro W3"/>
                <a:sym typeface="Arial" panose="020B0604020202020204" pitchFamily="34" charset="0"/>
              </a:rPr>
              <a:t>2 or 4 Processor Socket offerings (3 sockets in future GA)</a:t>
            </a:r>
          </a:p>
          <a:p>
            <a:pPr marL="285750" lvl="0" indent="-285750" defTabSz="912813" fontAlgn="base">
              <a:spcBef>
                <a:spcPct val="15000"/>
              </a:spcBef>
              <a:spcAft>
                <a:spcPct val="5000"/>
              </a:spcAft>
              <a:buSzPct val="125000"/>
              <a:buFont typeface="Arial" panose="020B0604020202020204" pitchFamily="34" charset="0"/>
              <a:buChar char="•"/>
              <a:defRPr/>
            </a:pPr>
            <a:r>
              <a:rPr lang="en-US" sz="1320" dirty="0">
                <a:solidFill>
                  <a:srgbClr val="000000"/>
                </a:solidFill>
                <a:ea typeface="ヒラギノ角ゴ Pro W3"/>
                <a:cs typeface="ヒラギノ角ゴ Pro W3"/>
                <a:sym typeface="Arial" panose="020B0604020202020204" pitchFamily="34" charset="0"/>
              </a:rPr>
              <a:t>Processor SCMs enables efficient 1-Hop processor fabric interconnect</a:t>
            </a:r>
          </a:p>
          <a:p>
            <a:pPr marL="285750" lvl="0" indent="-285750" defTabSz="912813" fontAlgn="base">
              <a:spcBef>
                <a:spcPct val="15000"/>
              </a:spcBef>
              <a:spcAft>
                <a:spcPct val="5000"/>
              </a:spcAft>
              <a:buSzPct val="125000"/>
              <a:buFont typeface="Arial" panose="020B0604020202020204" pitchFamily="34" charset="0"/>
              <a:buChar char="•"/>
              <a:defRPr/>
            </a:pPr>
            <a:r>
              <a:rPr lang="en-US" sz="1320" dirty="0">
                <a:solidFill>
                  <a:srgbClr val="000000"/>
                </a:solidFill>
                <a:ea typeface="ヒラギノ角ゴ Pro W3"/>
                <a:cs typeface="ヒラギノ角ゴ Pro W3"/>
                <a:sym typeface="Arial" panose="020B0604020202020204" pitchFamily="34" charset="0"/>
              </a:rPr>
              <a:t>Up to 16TB Total DDR4 DIMMs – up to 4TB per processor</a:t>
            </a:r>
          </a:p>
          <a:p>
            <a:pPr marL="682625" lvl="2" indent="-285750" defTabSz="912813" fontAlgn="base">
              <a:spcBef>
                <a:spcPct val="15000"/>
              </a:spcBef>
              <a:spcAft>
                <a:spcPct val="5000"/>
              </a:spcAft>
              <a:buSzPct val="125000"/>
              <a:buFont typeface="Arial" panose="020B0604020202020204" pitchFamily="34" charset="0"/>
              <a:buChar char="‒"/>
              <a:defRPr/>
            </a:pPr>
            <a:r>
              <a:rPr lang="en-US" sz="1200" dirty="0">
                <a:solidFill>
                  <a:srgbClr val="000000"/>
                </a:solidFill>
                <a:ea typeface="ヒラギノ角ゴ Pro W3"/>
                <a:cs typeface="ヒラギノ角ゴ Pro W3"/>
                <a:sym typeface="Arial" panose="020B0604020202020204" pitchFamily="34" charset="0"/>
              </a:rPr>
              <a:t>920 GB/s total system memory bandwidth, 230GB per Processor</a:t>
            </a:r>
          </a:p>
          <a:p>
            <a:pPr marL="682625" lvl="2" indent="-285750" defTabSz="912813" fontAlgn="base">
              <a:spcBef>
                <a:spcPct val="15000"/>
              </a:spcBef>
              <a:spcAft>
                <a:spcPct val="5000"/>
              </a:spcAft>
              <a:buSzPct val="125000"/>
              <a:buFont typeface="Arial" panose="020B0604020202020204" pitchFamily="34" charset="0"/>
              <a:buChar char="‒"/>
              <a:defRPr/>
            </a:pPr>
            <a:r>
              <a:rPr lang="en-US" sz="1200" dirty="0">
                <a:solidFill>
                  <a:srgbClr val="000000"/>
                </a:solidFill>
                <a:ea typeface="ヒラギノ角ゴ Pro W3"/>
                <a:cs typeface="ヒラギノ角ゴ Pro W3"/>
                <a:sym typeface="Arial" panose="020B0604020202020204" pitchFamily="34" charset="0"/>
              </a:rPr>
              <a:t>128 DIMM slots on 8 memory riser cards, 16 DIMM slots on each riser, 2 riser cards per processor</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Capacity on Demand for Processor and Memory</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10 PCIe Gen4 slots, 1 PCIe Gen3 - Blind swap, Full Height, Half Length</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Four High Speed 25Gb/s acceleration ports to attach to future </a:t>
            </a:r>
            <a:r>
              <a:rPr lang="en-US" altLang="ja-JP" sz="1320" dirty="0" err="1">
                <a:solidFill>
                  <a:srgbClr val="000000"/>
                </a:solidFill>
                <a:ea typeface="ヒラギノ角ゴ Pro W3"/>
                <a:cs typeface="ヒラギノ角ゴ Pro W3"/>
                <a:sym typeface="Arial" panose="020B0604020202020204" pitchFamily="34" charset="0"/>
              </a:rPr>
              <a:t>OpenCAPI</a:t>
            </a:r>
            <a:r>
              <a:rPr lang="en-US" altLang="ja-JP" sz="1320" dirty="0">
                <a:solidFill>
                  <a:srgbClr val="000000"/>
                </a:solidFill>
                <a:ea typeface="ヒラギノ角ゴ Pro W3"/>
                <a:cs typeface="ヒラギノ角ゴ Pro W3"/>
                <a:sym typeface="Arial" panose="020B0604020202020204" pitchFamily="34" charset="0"/>
              </a:rPr>
              <a:t> accelerators</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Internal Storage 8 SFF (2.5”) SAS bays + 4 </a:t>
            </a:r>
            <a:r>
              <a:rPr lang="en-US" altLang="ja-JP" sz="1320" dirty="0" err="1">
                <a:solidFill>
                  <a:srgbClr val="000000"/>
                </a:solidFill>
                <a:ea typeface="ヒラギノ角ゴ Pro W3"/>
                <a:cs typeface="ヒラギノ角ゴ Pro W3"/>
                <a:sym typeface="Arial" panose="020B0604020202020204" pitchFamily="34" charset="0"/>
              </a:rPr>
              <a:t>NVMe</a:t>
            </a:r>
            <a:r>
              <a:rPr lang="en-US" altLang="ja-JP" sz="1320" dirty="0">
                <a:solidFill>
                  <a:srgbClr val="000000"/>
                </a:solidFill>
                <a:ea typeface="ヒラギノ角ゴ Pro W3"/>
                <a:cs typeface="ヒラギノ角ゴ Pro W3"/>
                <a:sym typeface="Arial" panose="020B0604020202020204" pitchFamily="34" charset="0"/>
              </a:rPr>
              <a:t> Flash U.2 Bays</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Controller adapters for Internal Storage plug into PCIe Slots</a:t>
            </a:r>
          </a:p>
          <a:p>
            <a:pPr marL="682625" lvl="2" indent="-285750" defTabSz="912813" fontAlgn="base">
              <a:spcBef>
                <a:spcPct val="15000"/>
              </a:spcBef>
              <a:spcAft>
                <a:spcPct val="5000"/>
              </a:spcAft>
              <a:buSzPct val="125000"/>
              <a:buFont typeface="Arial" panose="020B0604020202020204" pitchFamily="34" charset="0"/>
              <a:buChar char="‒"/>
              <a:defRPr/>
            </a:pPr>
            <a:r>
              <a:rPr lang="en-US" altLang="ja-JP" sz="1200" dirty="0">
                <a:solidFill>
                  <a:srgbClr val="000000"/>
                </a:solidFill>
                <a:ea typeface="ヒラギノ角ゴ Pro W3"/>
                <a:sym typeface="Arial" panose="020B0604020202020204" pitchFamily="34" charset="0"/>
              </a:rPr>
              <a:t>Concurrently maintainable</a:t>
            </a:r>
          </a:p>
          <a:p>
            <a:pPr marL="682625" lvl="2" indent="-285750" defTabSz="912813" fontAlgn="base">
              <a:spcBef>
                <a:spcPct val="15000"/>
              </a:spcBef>
              <a:spcAft>
                <a:spcPct val="5000"/>
              </a:spcAft>
              <a:buSzPct val="125000"/>
              <a:buFont typeface="Arial" panose="020B0604020202020204" pitchFamily="34" charset="0"/>
              <a:buChar char="‒"/>
              <a:defRPr/>
            </a:pPr>
            <a:r>
              <a:rPr lang="en-US" sz="1200" dirty="0">
                <a:solidFill>
                  <a:srgbClr val="000000"/>
                </a:solidFill>
                <a:ea typeface="ヒラギノ角ゴ Pro W3"/>
                <a:cs typeface="ヒラギノ角ゴ Pro W3"/>
                <a:sym typeface="Arial" panose="020B0604020202020204" pitchFamily="34" charset="0"/>
              </a:rPr>
              <a:t>Single or Split backplane (Dual RAID write cache future support) </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Enhanced DC-DC Regulator Redundancy</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Full Fan Concurrent Maintenance</a:t>
            </a:r>
          </a:p>
          <a:p>
            <a:pPr marL="285750" lvl="0" indent="-285750" defTabSz="912813" fontAlgn="base">
              <a:spcBef>
                <a:spcPct val="15000"/>
              </a:spcBef>
              <a:spcAft>
                <a:spcPct val="5000"/>
              </a:spcAft>
              <a:buSzPct val="125000"/>
              <a:buFont typeface="Arial" panose="020B0604020202020204" pitchFamily="34" charset="0"/>
              <a:buChar char="•"/>
              <a:defRPr/>
            </a:pPr>
            <a:r>
              <a:rPr lang="en-US" altLang="ja-JP" sz="1320" dirty="0">
                <a:solidFill>
                  <a:srgbClr val="000000"/>
                </a:solidFill>
                <a:ea typeface="ヒラギノ角ゴ Pro W3"/>
                <a:cs typeface="ヒラギノ角ゴ Pro W3"/>
                <a:sym typeface="Arial" panose="020B0604020202020204" pitchFamily="34" charset="0"/>
              </a:rPr>
              <a:t>I/O Expansion and Storage drawers support </a:t>
            </a:r>
          </a:p>
          <a:p>
            <a:pPr marL="285750" lvl="0" indent="-285750" defTabSz="912813" fontAlgn="base">
              <a:spcBef>
                <a:spcPct val="15000"/>
              </a:spcBef>
              <a:spcAft>
                <a:spcPct val="5000"/>
              </a:spcAft>
              <a:buSzPct val="125000"/>
              <a:buFont typeface="Arial" panose="020B0604020202020204" pitchFamily="34" charset="0"/>
              <a:buChar char="•"/>
              <a:defRPr/>
            </a:pPr>
            <a:r>
              <a:rPr lang="en-US" sz="1320" dirty="0">
                <a:solidFill>
                  <a:srgbClr val="000000"/>
                </a:solidFill>
                <a:ea typeface="ヒラギノ角ゴ Pro W3"/>
                <a:cs typeface="ヒラギノ角ゴ Pro W3"/>
                <a:sym typeface="Arial" panose="020B0604020202020204" pitchFamily="34" charset="0"/>
              </a:rPr>
              <a:t>4U Server - 19” Rack Enclosure</a:t>
            </a:r>
            <a:endParaRPr lang="en-US" dirty="0"/>
          </a:p>
        </p:txBody>
      </p:sp>
      <p:pic>
        <p:nvPicPr>
          <p:cNvPr id="7" name="Picture 6">
            <a:extLst>
              <a:ext uri="{FF2B5EF4-FFF2-40B4-BE49-F238E27FC236}">
                <a16:creationId xmlns:a16="http://schemas.microsoft.com/office/drawing/2014/main" id="{8A38662A-9788-4D49-8D32-8742DA823C4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flipH="1">
            <a:off x="5460626" y="2782488"/>
            <a:ext cx="3625225" cy="2033946"/>
          </a:xfrm>
          <a:prstGeom prst="rect">
            <a:avLst/>
          </a:prstGeom>
        </p:spPr>
      </p:pic>
    </p:spTree>
    <p:extLst>
      <p:ext uri="{BB962C8B-B14F-4D97-AF65-F5344CB8AC3E}">
        <p14:creationId xmlns:p14="http://schemas.microsoft.com/office/powerpoint/2010/main" val="427855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altLang="en-US" sz="2500" dirty="0">
                <a:solidFill>
                  <a:schemeClr val="tx1"/>
                </a:solidFill>
              </a:rPr>
              <a:t>E950 Processor Highlights</a:t>
            </a:r>
          </a:p>
        </p:txBody>
      </p:sp>
      <p:sp>
        <p:nvSpPr>
          <p:cNvPr id="6" name="Rectangle 13"/>
          <p:cNvSpPr>
            <a:spLocks noChangeAspect="1" noChangeArrowheads="1"/>
          </p:cNvSpPr>
          <p:nvPr/>
        </p:nvSpPr>
        <p:spPr bwMode="auto">
          <a:xfrm>
            <a:off x="206006" y="926624"/>
            <a:ext cx="7129772" cy="3411703"/>
          </a:xfrm>
          <a:prstGeom prst="rect">
            <a:avLst/>
          </a:prstGeom>
          <a:extLst/>
        </p:spPr>
        <p:txBody>
          <a:bodyPr vert="horz" lIns="0" tIns="0" rIns="0" bIns="0" rtlCol="0">
            <a:no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SCM Single Chip Design</a:t>
            </a:r>
          </a:p>
          <a:p>
            <a:pPr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Four processor offerings available (SMT8 cores)</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12-core processor (for maximum throughput)</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11-core processor </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10-core processor </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8-core processor (for maximum core performance)</a:t>
            </a:r>
          </a:p>
          <a:p>
            <a:pPr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Processor frequencies dynamic by default – set to maximum performance mode</a:t>
            </a:r>
          </a:p>
          <a:p>
            <a:pPr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Increased processor to processor fabric interconnect</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X-Bus fully connected fabric within CEC Drawer</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25Gbps link for future </a:t>
            </a:r>
            <a:r>
              <a:rPr lang="en-US" sz="1400" dirty="0" err="1">
                <a:solidFill>
                  <a:srgbClr val="000000"/>
                </a:solidFill>
                <a:ea typeface="ヒラギノ角ゴ Pro W3"/>
                <a:sym typeface="Arial" panose="020B0604020202020204" pitchFamily="34" charset="0"/>
              </a:rPr>
              <a:t>OpenCAPI</a:t>
            </a:r>
            <a:r>
              <a:rPr lang="en-US" sz="1400" dirty="0">
                <a:solidFill>
                  <a:srgbClr val="000000"/>
                </a:solidFill>
                <a:ea typeface="ヒラギノ角ゴ Pro W3"/>
                <a:sym typeface="Arial" panose="020B0604020202020204" pitchFamily="34" charset="0"/>
              </a:rPr>
              <a:t> accelerators</a:t>
            </a:r>
          </a:p>
          <a:p>
            <a:pPr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Minimum configuration is 2 CPUs installed</a:t>
            </a:r>
          </a:p>
          <a:p>
            <a:pPr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3 CPU configuration supported at future date</a:t>
            </a:r>
          </a:p>
          <a:p>
            <a:pPr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Min # of cores that must be activated is one socket’s worth</a:t>
            </a:r>
          </a:p>
          <a:p>
            <a:pPr marL="458788" lvl="1" fontAlgn="base">
              <a:spcBef>
                <a:spcPct val="15000"/>
              </a:spcBef>
              <a:spcAft>
                <a:spcPct val="5000"/>
              </a:spcAft>
              <a:buSzPct val="125000"/>
              <a:buFont typeface="Arial" panose="020B0604020202020204" pitchFamily="34" charset="0"/>
              <a:buChar char="‒"/>
            </a:pPr>
            <a:r>
              <a:rPr lang="en-US" sz="1400" dirty="0">
                <a:solidFill>
                  <a:srgbClr val="000000"/>
                </a:solidFill>
                <a:ea typeface="ヒラギノ角ゴ Pro W3"/>
                <a:sym typeface="Arial" panose="020B0604020202020204" pitchFamily="34" charset="0"/>
              </a:rPr>
              <a:t>See table in upper right corner</a:t>
            </a:r>
          </a:p>
        </p:txBody>
      </p:sp>
      <p:grpSp>
        <p:nvGrpSpPr>
          <p:cNvPr id="2" name="Group 1"/>
          <p:cNvGrpSpPr>
            <a:grpSpLocks noChangeAspect="1"/>
          </p:cNvGrpSpPr>
          <p:nvPr/>
        </p:nvGrpSpPr>
        <p:grpSpPr>
          <a:xfrm>
            <a:off x="6396307" y="3259455"/>
            <a:ext cx="2006109" cy="1645920"/>
            <a:chOff x="5194026" y="2902430"/>
            <a:chExt cx="2545778" cy="2088692"/>
          </a:xfrm>
        </p:grpSpPr>
        <p:sp>
          <p:nvSpPr>
            <p:cNvPr id="36" name="Line 8">
              <a:extLst>
                <a:ext uri="{FF2B5EF4-FFF2-40B4-BE49-F238E27FC236}">
                  <a16:creationId xmlns:a16="http://schemas.microsoft.com/office/drawing/2014/main" id="{71939C50-FCFF-4384-8EBF-3AB926852E76}"/>
                </a:ext>
              </a:extLst>
            </p:cNvPr>
            <p:cNvSpPr>
              <a:spLocks noChangeShapeType="1"/>
            </p:cNvSpPr>
            <p:nvPr/>
          </p:nvSpPr>
          <p:spPr bwMode="auto">
            <a:xfrm>
              <a:off x="6119039" y="3326581"/>
              <a:ext cx="7176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endParaRPr>
            </a:p>
          </p:txBody>
        </p:sp>
        <p:sp>
          <p:nvSpPr>
            <p:cNvPr id="37" name="Line 38">
              <a:extLst>
                <a:ext uri="{FF2B5EF4-FFF2-40B4-BE49-F238E27FC236}">
                  <a16:creationId xmlns:a16="http://schemas.microsoft.com/office/drawing/2014/main" id="{04A92CFD-755C-4623-B052-749E01E5E3BC}"/>
                </a:ext>
              </a:extLst>
            </p:cNvPr>
            <p:cNvSpPr>
              <a:spLocks noChangeShapeType="1"/>
            </p:cNvSpPr>
            <p:nvPr/>
          </p:nvSpPr>
          <p:spPr bwMode="auto">
            <a:xfrm>
              <a:off x="6122029" y="4602699"/>
              <a:ext cx="7176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endParaRPr>
            </a:p>
          </p:txBody>
        </p:sp>
        <p:sp>
          <p:nvSpPr>
            <p:cNvPr id="38" name="Line 63">
              <a:extLst>
                <a:ext uri="{FF2B5EF4-FFF2-40B4-BE49-F238E27FC236}">
                  <a16:creationId xmlns:a16="http://schemas.microsoft.com/office/drawing/2014/main" id="{90782AC6-6F68-4211-9676-AF4A0E5F6AE3}"/>
                </a:ext>
              </a:extLst>
            </p:cNvPr>
            <p:cNvSpPr>
              <a:spLocks noChangeShapeType="1"/>
            </p:cNvSpPr>
            <p:nvPr/>
          </p:nvSpPr>
          <p:spPr bwMode="auto">
            <a:xfrm>
              <a:off x="5642577" y="3704012"/>
              <a:ext cx="0" cy="4910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endParaRPr>
            </a:p>
          </p:txBody>
        </p:sp>
        <p:sp>
          <p:nvSpPr>
            <p:cNvPr id="39" name="Line 64">
              <a:extLst>
                <a:ext uri="{FF2B5EF4-FFF2-40B4-BE49-F238E27FC236}">
                  <a16:creationId xmlns:a16="http://schemas.microsoft.com/office/drawing/2014/main" id="{EBF9C6CB-61B3-400E-BA34-D5C157DED9E3}"/>
                </a:ext>
              </a:extLst>
            </p:cNvPr>
            <p:cNvSpPr>
              <a:spLocks noChangeShapeType="1"/>
            </p:cNvSpPr>
            <p:nvPr/>
          </p:nvSpPr>
          <p:spPr bwMode="auto">
            <a:xfrm>
              <a:off x="7273311" y="3708592"/>
              <a:ext cx="0" cy="4910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endParaRPr>
            </a:p>
          </p:txBody>
        </p:sp>
        <p:sp>
          <p:nvSpPr>
            <p:cNvPr id="40" name="Line 65">
              <a:extLst>
                <a:ext uri="{FF2B5EF4-FFF2-40B4-BE49-F238E27FC236}">
                  <a16:creationId xmlns:a16="http://schemas.microsoft.com/office/drawing/2014/main" id="{069189B5-F589-4447-8CFB-975962287098}"/>
                </a:ext>
              </a:extLst>
            </p:cNvPr>
            <p:cNvSpPr>
              <a:spLocks noChangeShapeType="1"/>
            </p:cNvSpPr>
            <p:nvPr/>
          </p:nvSpPr>
          <p:spPr bwMode="auto">
            <a:xfrm>
              <a:off x="6109071" y="3697599"/>
              <a:ext cx="721669" cy="5038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endParaRPr>
            </a:p>
          </p:txBody>
        </p:sp>
        <p:sp>
          <p:nvSpPr>
            <p:cNvPr id="41" name="Line 66">
              <a:extLst>
                <a:ext uri="{FF2B5EF4-FFF2-40B4-BE49-F238E27FC236}">
                  <a16:creationId xmlns:a16="http://schemas.microsoft.com/office/drawing/2014/main" id="{1FD131F6-0FCF-4B66-8CD4-5B7CC9478AF4}"/>
                </a:ext>
              </a:extLst>
            </p:cNvPr>
            <p:cNvSpPr>
              <a:spLocks noChangeShapeType="1"/>
            </p:cNvSpPr>
            <p:nvPr/>
          </p:nvSpPr>
          <p:spPr bwMode="auto">
            <a:xfrm flipV="1">
              <a:off x="6116048" y="3692102"/>
              <a:ext cx="707714" cy="4965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mn-cs"/>
              </a:endParaRPr>
            </a:p>
          </p:txBody>
        </p:sp>
        <p:sp>
          <p:nvSpPr>
            <p:cNvPr id="42" name="Text Box 67">
              <a:extLst>
                <a:ext uri="{FF2B5EF4-FFF2-40B4-BE49-F238E27FC236}">
                  <a16:creationId xmlns:a16="http://schemas.microsoft.com/office/drawing/2014/main" id="{3AD3C9DA-0120-46DB-A25B-80960F726E7C}"/>
                </a:ext>
              </a:extLst>
            </p:cNvPr>
            <p:cNvSpPr txBox="1">
              <a:spLocks noChangeArrowheads="1"/>
            </p:cNvSpPr>
            <p:nvPr/>
          </p:nvSpPr>
          <p:spPr bwMode="auto">
            <a:xfrm>
              <a:off x="6180881" y="3539040"/>
              <a:ext cx="593996" cy="27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rPr>
                <a:t>4B X Buses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rPr>
                <a:t>16Gb/s</a:t>
              </a:r>
            </a:p>
          </p:txBody>
        </p:sp>
        <p:grpSp>
          <p:nvGrpSpPr>
            <p:cNvPr id="43" name="Group 3">
              <a:extLst>
                <a:ext uri="{FF2B5EF4-FFF2-40B4-BE49-F238E27FC236}">
                  <a16:creationId xmlns:a16="http://schemas.microsoft.com/office/drawing/2014/main" id="{10D2AB84-1D1E-4642-85B4-9BB1A19428F0}"/>
                </a:ext>
              </a:extLst>
            </p:cNvPr>
            <p:cNvGrpSpPr>
              <a:grpSpLocks/>
            </p:cNvGrpSpPr>
            <p:nvPr/>
          </p:nvGrpSpPr>
          <p:grpSpPr bwMode="auto">
            <a:xfrm>
              <a:off x="5194026" y="2902430"/>
              <a:ext cx="909064" cy="791504"/>
              <a:chOff x="1549" y="801"/>
              <a:chExt cx="912" cy="864"/>
            </a:xfrm>
          </p:grpSpPr>
          <p:sp>
            <p:nvSpPr>
              <p:cNvPr id="44" name="Rectangle 4">
                <a:extLst>
                  <a:ext uri="{FF2B5EF4-FFF2-40B4-BE49-F238E27FC236}">
                    <a16:creationId xmlns:a16="http://schemas.microsoft.com/office/drawing/2014/main" id="{EBE9D5F7-F128-424B-886B-5C639E6239DF}"/>
                  </a:ext>
                </a:extLst>
              </p:cNvPr>
              <p:cNvSpPr>
                <a:spLocks noChangeArrowheads="1"/>
              </p:cNvSpPr>
              <p:nvPr/>
            </p:nvSpPr>
            <p:spPr bwMode="auto">
              <a:xfrm>
                <a:off x="1549" y="801"/>
                <a:ext cx="912" cy="864"/>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endParaRPr>
              </a:p>
            </p:txBody>
          </p:sp>
          <p:sp>
            <p:nvSpPr>
              <p:cNvPr id="46" name="Rectangle 6">
                <a:extLst>
                  <a:ext uri="{FF2B5EF4-FFF2-40B4-BE49-F238E27FC236}">
                    <a16:creationId xmlns:a16="http://schemas.microsoft.com/office/drawing/2014/main" id="{F2C9B713-1612-4D71-B66B-1D41D33CAE51}"/>
                  </a:ext>
                </a:extLst>
              </p:cNvPr>
              <p:cNvSpPr>
                <a:spLocks noChangeArrowheads="1"/>
              </p:cNvSpPr>
              <p:nvPr/>
            </p:nvSpPr>
            <p:spPr bwMode="auto">
              <a:xfrm>
                <a:off x="1693" y="972"/>
                <a:ext cx="624" cy="52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rPr>
                  <a:t>P9</a:t>
                </a:r>
              </a:p>
            </p:txBody>
          </p:sp>
        </p:grpSp>
        <p:grpSp>
          <p:nvGrpSpPr>
            <p:cNvPr id="47" name="Group 3">
              <a:extLst>
                <a:ext uri="{FF2B5EF4-FFF2-40B4-BE49-F238E27FC236}">
                  <a16:creationId xmlns:a16="http://schemas.microsoft.com/office/drawing/2014/main" id="{120340FA-A907-40DD-9AB9-7102E4BBC478}"/>
                </a:ext>
              </a:extLst>
            </p:cNvPr>
            <p:cNvGrpSpPr>
              <a:grpSpLocks/>
            </p:cNvGrpSpPr>
            <p:nvPr/>
          </p:nvGrpSpPr>
          <p:grpSpPr bwMode="auto">
            <a:xfrm>
              <a:off x="6830740" y="2902430"/>
              <a:ext cx="909064" cy="791504"/>
              <a:chOff x="1549" y="801"/>
              <a:chExt cx="912" cy="864"/>
            </a:xfrm>
          </p:grpSpPr>
          <p:sp>
            <p:nvSpPr>
              <p:cNvPr id="48" name="Rectangle 4">
                <a:extLst>
                  <a:ext uri="{FF2B5EF4-FFF2-40B4-BE49-F238E27FC236}">
                    <a16:creationId xmlns:a16="http://schemas.microsoft.com/office/drawing/2014/main" id="{D80095FC-D512-497E-88E1-4FE9602B5B90}"/>
                  </a:ext>
                </a:extLst>
              </p:cNvPr>
              <p:cNvSpPr>
                <a:spLocks noChangeArrowheads="1"/>
              </p:cNvSpPr>
              <p:nvPr/>
            </p:nvSpPr>
            <p:spPr bwMode="auto">
              <a:xfrm>
                <a:off x="1549" y="801"/>
                <a:ext cx="912" cy="864"/>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endParaRPr>
              </a:p>
            </p:txBody>
          </p:sp>
          <p:sp>
            <p:nvSpPr>
              <p:cNvPr id="50" name="Rectangle 6">
                <a:extLst>
                  <a:ext uri="{FF2B5EF4-FFF2-40B4-BE49-F238E27FC236}">
                    <a16:creationId xmlns:a16="http://schemas.microsoft.com/office/drawing/2014/main" id="{C1B68623-3286-4660-A33F-C390BC1D3A86}"/>
                  </a:ext>
                </a:extLst>
              </p:cNvPr>
              <p:cNvSpPr>
                <a:spLocks noChangeArrowheads="1"/>
              </p:cNvSpPr>
              <p:nvPr/>
            </p:nvSpPr>
            <p:spPr bwMode="auto">
              <a:xfrm>
                <a:off x="1693" y="972"/>
                <a:ext cx="624" cy="52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rPr>
                  <a:t>P9</a:t>
                </a:r>
              </a:p>
            </p:txBody>
          </p:sp>
        </p:grpSp>
        <p:grpSp>
          <p:nvGrpSpPr>
            <p:cNvPr id="51" name="Group 3">
              <a:extLst>
                <a:ext uri="{FF2B5EF4-FFF2-40B4-BE49-F238E27FC236}">
                  <a16:creationId xmlns:a16="http://schemas.microsoft.com/office/drawing/2014/main" id="{F5E7768D-309F-46AB-9813-E376F9A0D7EA}"/>
                </a:ext>
              </a:extLst>
            </p:cNvPr>
            <p:cNvGrpSpPr>
              <a:grpSpLocks/>
            </p:cNvGrpSpPr>
            <p:nvPr/>
          </p:nvGrpSpPr>
          <p:grpSpPr bwMode="auto">
            <a:xfrm>
              <a:off x="5200007" y="4193205"/>
              <a:ext cx="909064" cy="791504"/>
              <a:chOff x="1549" y="801"/>
              <a:chExt cx="912" cy="864"/>
            </a:xfrm>
          </p:grpSpPr>
          <p:sp>
            <p:nvSpPr>
              <p:cNvPr id="52" name="Rectangle 4">
                <a:extLst>
                  <a:ext uri="{FF2B5EF4-FFF2-40B4-BE49-F238E27FC236}">
                    <a16:creationId xmlns:a16="http://schemas.microsoft.com/office/drawing/2014/main" id="{65F7BD55-9E12-430B-A8D5-302C919D0598}"/>
                  </a:ext>
                </a:extLst>
              </p:cNvPr>
              <p:cNvSpPr>
                <a:spLocks noChangeArrowheads="1"/>
              </p:cNvSpPr>
              <p:nvPr/>
            </p:nvSpPr>
            <p:spPr bwMode="auto">
              <a:xfrm>
                <a:off x="1549" y="801"/>
                <a:ext cx="912" cy="864"/>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endParaRPr>
              </a:p>
            </p:txBody>
          </p:sp>
          <p:sp>
            <p:nvSpPr>
              <p:cNvPr id="54" name="Rectangle 6">
                <a:extLst>
                  <a:ext uri="{FF2B5EF4-FFF2-40B4-BE49-F238E27FC236}">
                    <a16:creationId xmlns:a16="http://schemas.microsoft.com/office/drawing/2014/main" id="{F37237DB-3A1A-461A-B67B-983556C1323D}"/>
                  </a:ext>
                </a:extLst>
              </p:cNvPr>
              <p:cNvSpPr>
                <a:spLocks noChangeArrowheads="1"/>
              </p:cNvSpPr>
              <p:nvPr/>
            </p:nvSpPr>
            <p:spPr bwMode="auto">
              <a:xfrm>
                <a:off x="1693" y="972"/>
                <a:ext cx="624" cy="52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rPr>
                  <a:t>P9</a:t>
                </a:r>
              </a:p>
            </p:txBody>
          </p:sp>
        </p:grpSp>
        <p:grpSp>
          <p:nvGrpSpPr>
            <p:cNvPr id="55" name="Group 3">
              <a:extLst>
                <a:ext uri="{FF2B5EF4-FFF2-40B4-BE49-F238E27FC236}">
                  <a16:creationId xmlns:a16="http://schemas.microsoft.com/office/drawing/2014/main" id="{CC0582E3-7B13-4011-80EC-0CE32A60EC22}"/>
                </a:ext>
              </a:extLst>
            </p:cNvPr>
            <p:cNvGrpSpPr>
              <a:grpSpLocks/>
            </p:cNvGrpSpPr>
            <p:nvPr/>
          </p:nvGrpSpPr>
          <p:grpSpPr bwMode="auto">
            <a:xfrm>
              <a:off x="6824759" y="4199618"/>
              <a:ext cx="909064" cy="791504"/>
              <a:chOff x="1549" y="801"/>
              <a:chExt cx="912" cy="864"/>
            </a:xfrm>
          </p:grpSpPr>
          <p:sp>
            <p:nvSpPr>
              <p:cNvPr id="56" name="Rectangle 4">
                <a:extLst>
                  <a:ext uri="{FF2B5EF4-FFF2-40B4-BE49-F238E27FC236}">
                    <a16:creationId xmlns:a16="http://schemas.microsoft.com/office/drawing/2014/main" id="{52D2184E-5C0F-43FF-A20B-6301A5464F2A}"/>
                  </a:ext>
                </a:extLst>
              </p:cNvPr>
              <p:cNvSpPr>
                <a:spLocks noChangeArrowheads="1"/>
              </p:cNvSpPr>
              <p:nvPr/>
            </p:nvSpPr>
            <p:spPr bwMode="auto">
              <a:xfrm>
                <a:off x="1549" y="801"/>
                <a:ext cx="912" cy="864"/>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endParaRPr>
              </a:p>
            </p:txBody>
          </p:sp>
          <p:sp>
            <p:nvSpPr>
              <p:cNvPr id="58" name="Rectangle 6">
                <a:extLst>
                  <a:ext uri="{FF2B5EF4-FFF2-40B4-BE49-F238E27FC236}">
                    <a16:creationId xmlns:a16="http://schemas.microsoft.com/office/drawing/2014/main" id="{613563F7-D03B-433C-A514-42E776B307C6}"/>
                  </a:ext>
                </a:extLst>
              </p:cNvPr>
              <p:cNvSpPr>
                <a:spLocks noChangeArrowheads="1"/>
              </p:cNvSpPr>
              <p:nvPr/>
            </p:nvSpPr>
            <p:spPr bwMode="auto">
              <a:xfrm>
                <a:off x="1693" y="972"/>
                <a:ext cx="624" cy="52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24" charset="-128"/>
                    <a:cs typeface="Arial" panose="020B0604020202020204" pitchFamily="34" charset="0"/>
                  </a:rPr>
                  <a:t>P9</a:t>
                </a:r>
              </a:p>
            </p:txBody>
          </p:sp>
        </p:grpSp>
      </p:grpSp>
      <p:graphicFrame>
        <p:nvGraphicFramePr>
          <p:cNvPr id="53" name="Table 52">
            <a:extLst>
              <a:ext uri="{FF2B5EF4-FFF2-40B4-BE49-F238E27FC236}">
                <a16:creationId xmlns:a16="http://schemas.microsoft.com/office/drawing/2014/main" id="{B82D6A5A-F314-4951-9345-6F3B2AB1F392}"/>
              </a:ext>
            </a:extLst>
          </p:cNvPr>
          <p:cNvGraphicFramePr>
            <a:graphicFrameLocks noGrp="1" noChangeAspect="1"/>
          </p:cNvGraphicFramePr>
          <p:nvPr>
            <p:extLst>
              <p:ext uri="{D42A27DB-BD31-4B8C-83A1-F6EECF244321}">
                <p14:modId xmlns:p14="http://schemas.microsoft.com/office/powerpoint/2010/main" val="143885349"/>
              </p:ext>
            </p:extLst>
          </p:nvPr>
        </p:nvGraphicFramePr>
        <p:xfrm>
          <a:off x="5094044" y="293181"/>
          <a:ext cx="3843950" cy="1988214"/>
        </p:xfrm>
        <a:graphic>
          <a:graphicData uri="http://schemas.openxmlformats.org/drawingml/2006/table">
            <a:tbl>
              <a:tblPr firstRow="1" bandRow="1">
                <a:tableStyleId>{21E4AEA4-8DFA-4A89-87EB-49C32662AFE0}</a:tableStyleId>
              </a:tblPr>
              <a:tblGrid>
                <a:gridCol w="781484">
                  <a:extLst>
                    <a:ext uri="{9D8B030D-6E8A-4147-A177-3AD203B41FA5}">
                      <a16:colId xmlns:a16="http://schemas.microsoft.com/office/drawing/2014/main" val="1454937157"/>
                    </a:ext>
                  </a:extLst>
                </a:gridCol>
                <a:gridCol w="1171413">
                  <a:extLst>
                    <a:ext uri="{9D8B030D-6E8A-4147-A177-3AD203B41FA5}">
                      <a16:colId xmlns:a16="http://schemas.microsoft.com/office/drawing/2014/main" val="2870583068"/>
                    </a:ext>
                  </a:extLst>
                </a:gridCol>
                <a:gridCol w="1891053">
                  <a:extLst>
                    <a:ext uri="{9D8B030D-6E8A-4147-A177-3AD203B41FA5}">
                      <a16:colId xmlns:a16="http://schemas.microsoft.com/office/drawing/2014/main" val="3591400065"/>
                    </a:ext>
                  </a:extLst>
                </a:gridCol>
              </a:tblGrid>
              <a:tr h="403254">
                <a:tc>
                  <a:txBody>
                    <a:bodyPr/>
                    <a:lstStyle/>
                    <a:p>
                      <a:pPr algn="ctr"/>
                      <a:r>
                        <a:rPr lang="en-US" sz="1000" dirty="0">
                          <a:solidFill>
                            <a:schemeClr val="bg2"/>
                          </a:solidFill>
                        </a:rPr>
                        <a:t>Feature</a:t>
                      </a:r>
                    </a:p>
                    <a:p>
                      <a:pPr algn="ctr"/>
                      <a:r>
                        <a:rPr lang="en-US" sz="1000" dirty="0">
                          <a:solidFill>
                            <a:schemeClr val="bg2"/>
                          </a:solidFill>
                        </a:rPr>
                        <a:t>Code</a:t>
                      </a:r>
                      <a:endParaRPr lang="en-US" sz="1000" b="1" dirty="0">
                        <a:solidFill>
                          <a:schemeClr val="bg2"/>
                        </a:solidFill>
                      </a:endParaRPr>
                    </a:p>
                  </a:txBody>
                  <a:tcPr/>
                </a:tc>
                <a:tc>
                  <a:txBody>
                    <a:bodyPr/>
                    <a:lstStyle/>
                    <a:p>
                      <a:pPr algn="ctr"/>
                      <a:r>
                        <a:rPr lang="en-US" sz="1000" dirty="0">
                          <a:solidFill>
                            <a:schemeClr val="bg2"/>
                          </a:solidFill>
                        </a:rPr>
                        <a:t>Processor </a:t>
                      </a:r>
                    </a:p>
                    <a:p>
                      <a:pPr algn="ctr"/>
                      <a:r>
                        <a:rPr lang="en-US" sz="1000" dirty="0">
                          <a:solidFill>
                            <a:schemeClr val="bg2"/>
                          </a:solidFill>
                        </a:rPr>
                        <a:t>SMT8 Cores</a:t>
                      </a:r>
                      <a:endParaRPr lang="en-US" sz="1000" b="1" dirty="0">
                        <a:solidFill>
                          <a:schemeClr val="bg2"/>
                        </a:solidFill>
                      </a:endParaRPr>
                    </a:p>
                  </a:txBody>
                  <a:tcPr/>
                </a:tc>
                <a:tc>
                  <a:txBody>
                    <a:bodyPr/>
                    <a:lstStyle/>
                    <a:p>
                      <a:pPr algn="ctr"/>
                      <a:r>
                        <a:rPr lang="en-US" sz="1000" dirty="0">
                          <a:solidFill>
                            <a:schemeClr val="bg2"/>
                          </a:solidFill>
                        </a:rPr>
                        <a:t>Typical</a:t>
                      </a:r>
                    </a:p>
                    <a:p>
                      <a:pPr algn="ctr"/>
                      <a:r>
                        <a:rPr lang="en-US" sz="1000" dirty="0">
                          <a:solidFill>
                            <a:schemeClr val="bg2"/>
                          </a:solidFill>
                        </a:rPr>
                        <a:t>Frequency Range</a:t>
                      </a:r>
                      <a:endParaRPr lang="en-US" sz="1000" b="1" dirty="0">
                        <a:solidFill>
                          <a:schemeClr val="bg2"/>
                        </a:solidFill>
                      </a:endParaRPr>
                    </a:p>
                  </a:txBody>
                  <a:tcPr/>
                </a:tc>
                <a:extLst>
                  <a:ext uri="{0D108BD9-81ED-4DB2-BD59-A6C34878D82A}">
                    <a16:rowId xmlns:a16="http://schemas.microsoft.com/office/drawing/2014/main" val="2064537634"/>
                  </a:ext>
                </a:extLst>
              </a:tr>
              <a:tr h="366468">
                <a:tc>
                  <a:txBody>
                    <a:bodyPr/>
                    <a:lstStyle/>
                    <a:p>
                      <a:pPr algn="ctr"/>
                      <a:r>
                        <a:rPr lang="en-US" sz="1000" b="0" dirty="0"/>
                        <a:t>EPWT</a:t>
                      </a:r>
                    </a:p>
                    <a:p>
                      <a:pPr algn="ctr"/>
                      <a:r>
                        <a:rPr lang="en-US" sz="1000" b="0" dirty="0"/>
                        <a:t>EPWX</a:t>
                      </a:r>
                    </a:p>
                  </a:txBody>
                  <a:tcPr/>
                </a:tc>
                <a:tc>
                  <a:txBody>
                    <a:bodyPr/>
                    <a:lstStyle/>
                    <a:p>
                      <a:pPr algn="ctr"/>
                      <a:r>
                        <a:rPr lang="en-US" sz="1000" dirty="0"/>
                        <a:t>12 cores</a:t>
                      </a:r>
                    </a:p>
                    <a:p>
                      <a:pPr algn="ctr"/>
                      <a:r>
                        <a:rPr lang="en-US" sz="1000" b="0" dirty="0"/>
                        <a:t>1way activation</a:t>
                      </a:r>
                    </a:p>
                  </a:txBody>
                  <a:tcPr/>
                </a:tc>
                <a:tc>
                  <a:txBody>
                    <a:bodyPr/>
                    <a:lstStyle/>
                    <a:p>
                      <a:pPr algn="ctr"/>
                      <a:r>
                        <a:rPr lang="en-US" sz="1000" dirty="0"/>
                        <a:t> 3.15 to 3.8Ghz (max)</a:t>
                      </a:r>
                    </a:p>
                    <a:p>
                      <a:pPr algn="ctr"/>
                      <a:r>
                        <a:rPr lang="en-US" sz="1000" dirty="0"/>
                        <a:t>Min 12 cores activated</a:t>
                      </a:r>
                    </a:p>
                  </a:txBody>
                  <a:tcPr/>
                </a:tc>
                <a:extLst>
                  <a:ext uri="{0D108BD9-81ED-4DB2-BD59-A6C34878D82A}">
                    <a16:rowId xmlns:a16="http://schemas.microsoft.com/office/drawing/2014/main" val="1435365179"/>
                  </a:ext>
                </a:extLst>
              </a:tr>
              <a:tr h="366468">
                <a:tc>
                  <a:txBody>
                    <a:bodyPr/>
                    <a:lstStyle/>
                    <a:p>
                      <a:pPr algn="ctr"/>
                      <a:r>
                        <a:rPr lang="en-US" sz="1000" b="0" dirty="0"/>
                        <a:t>EPWY EPN3</a:t>
                      </a:r>
                    </a:p>
                  </a:txBody>
                  <a:tcPr/>
                </a:tc>
                <a:tc>
                  <a:txBody>
                    <a:bodyPr/>
                    <a:lstStyle/>
                    <a:p>
                      <a:pPr algn="ctr"/>
                      <a:r>
                        <a:rPr lang="en-US" sz="1000" b="0" dirty="0"/>
                        <a:t>11 cores</a:t>
                      </a:r>
                    </a:p>
                    <a:p>
                      <a:pPr algn="ctr"/>
                      <a:r>
                        <a:rPr lang="en-US" sz="1000" b="0" dirty="0"/>
                        <a:t>1way activation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 3.20 to 3.8Ghz (max)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Min 11 cores activated </a:t>
                      </a:r>
                    </a:p>
                  </a:txBody>
                  <a:tcPr/>
                </a:tc>
                <a:extLst>
                  <a:ext uri="{0D108BD9-81ED-4DB2-BD59-A6C34878D82A}">
                    <a16:rowId xmlns:a16="http://schemas.microsoft.com/office/drawing/2014/main" val="4051237598"/>
                  </a:ext>
                </a:extLst>
              </a:tr>
              <a:tr h="366468">
                <a:tc>
                  <a:txBody>
                    <a:bodyPr/>
                    <a:lstStyle/>
                    <a:p>
                      <a:pPr algn="ctr"/>
                      <a:r>
                        <a:rPr lang="en-US" sz="1000" b="0" dirty="0"/>
                        <a:t>EPWS EPWW</a:t>
                      </a:r>
                    </a:p>
                  </a:txBody>
                  <a:tcPr/>
                </a:tc>
                <a:tc>
                  <a:txBody>
                    <a:bodyPr/>
                    <a:lstStyle/>
                    <a:p>
                      <a:pPr algn="ctr"/>
                      <a:r>
                        <a:rPr lang="en-US" sz="1000" dirty="0"/>
                        <a:t>10 cores</a:t>
                      </a:r>
                    </a:p>
                    <a:p>
                      <a:pPr algn="ctr"/>
                      <a:r>
                        <a:rPr lang="en-US" sz="1000" b="0" dirty="0"/>
                        <a:t>1way activation</a:t>
                      </a:r>
                    </a:p>
                  </a:txBody>
                  <a:tcPr/>
                </a:tc>
                <a:tc>
                  <a:txBody>
                    <a:bodyPr/>
                    <a:lstStyle/>
                    <a:p>
                      <a:pPr algn="ctr"/>
                      <a:r>
                        <a:rPr lang="en-US" sz="1000" dirty="0"/>
                        <a:t>3.40 to 3.8Ghz (max)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Min 10 cores activated </a:t>
                      </a:r>
                    </a:p>
                  </a:txBody>
                  <a:tcPr/>
                </a:tc>
                <a:extLst>
                  <a:ext uri="{0D108BD9-81ED-4DB2-BD59-A6C34878D82A}">
                    <a16:rowId xmlns:a16="http://schemas.microsoft.com/office/drawing/2014/main" val="1920167625"/>
                  </a:ext>
                </a:extLst>
              </a:tr>
              <a:tr h="366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EPWR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EPWV</a:t>
                      </a:r>
                    </a:p>
                  </a:txBody>
                  <a:tcPr/>
                </a:tc>
                <a:tc>
                  <a:txBody>
                    <a:bodyPr/>
                    <a:lstStyle/>
                    <a:p>
                      <a:pPr algn="ctr"/>
                      <a:r>
                        <a:rPr lang="en-US" sz="1000" dirty="0"/>
                        <a:t>8 cores</a:t>
                      </a:r>
                    </a:p>
                    <a:p>
                      <a:pPr algn="ctr"/>
                      <a:r>
                        <a:rPr lang="en-US" sz="1000" b="0" dirty="0"/>
                        <a:t>1way activation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3.60 to 3.8Ghz (max)</a:t>
                      </a:r>
                      <a:r>
                        <a:rPr lang="en-US" sz="1000" b="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Min 8 cores activated </a:t>
                      </a:r>
                    </a:p>
                  </a:txBody>
                  <a:tcPr/>
                </a:tc>
                <a:extLst>
                  <a:ext uri="{0D108BD9-81ED-4DB2-BD59-A6C34878D82A}">
                    <a16:rowId xmlns:a16="http://schemas.microsoft.com/office/drawing/2014/main" val="264914655"/>
                  </a:ext>
                </a:extLst>
              </a:tr>
            </a:tbl>
          </a:graphicData>
        </a:graphic>
      </p:graphicFrame>
    </p:spTree>
    <p:extLst>
      <p:ext uri="{BB962C8B-B14F-4D97-AF65-F5344CB8AC3E}">
        <p14:creationId xmlns:p14="http://schemas.microsoft.com/office/powerpoint/2010/main" val="103151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5112802" y="1253350"/>
            <a:ext cx="3986007" cy="3285152"/>
          </a:xfrm>
          <a:prstGeom prst="rect">
            <a:avLst/>
          </a:prstGeom>
          <a:gradFill flip="none" rotWithShape="1">
            <a:gsLst>
              <a:gs pos="0">
                <a:schemeClr val="accent2"/>
              </a:gs>
              <a:gs pos="50000">
                <a:schemeClr val="accent2">
                  <a:lumMod val="40000"/>
                  <a:lumOff val="60000"/>
                </a:schemeClr>
              </a:gs>
              <a:gs pos="100000">
                <a:schemeClr val="accent2">
                  <a:lumMod val="20000"/>
                  <a:lumOff val="80000"/>
                </a:schemeClr>
              </a:gs>
            </a:gsLst>
            <a:path path="circle">
              <a:fillToRect l="100000" t="100000"/>
            </a:path>
            <a:tileRect r="-100000" b="-100000"/>
          </a:gradFill>
          <a:ln w="9525">
            <a:solidFill>
              <a:schemeClr val="bg1"/>
            </a:solidFill>
            <a:miter lim="800000"/>
            <a:headEnd/>
            <a:tailEnd/>
          </a:ln>
          <a:effectLst>
            <a:outerShdw dist="12700" dir="5400000" algn="t" rotWithShape="0">
              <a:srgbClr val="000000">
                <a:alpha val="9000"/>
              </a:srgbClr>
            </a:outerShdw>
          </a:effectLst>
        </p:spPr>
        <p:txBody>
          <a:bodyPr lIns="210312" tIns="60960" rIns="90000" bIns="60960" rtlCol="0" anchor="ctr"/>
          <a:lstStyle/>
          <a:p>
            <a:pPr marL="342900" indent="-342900" algn="ctr" defTabSz="711200" eaLnBrk="1" hangingPunct="1">
              <a:spcBef>
                <a:spcPct val="40000"/>
              </a:spcBef>
            </a:pPr>
            <a:endParaRPr lang="en-US" sz="1200" b="1" i="1" dirty="0">
              <a:ea typeface="+mn-ea"/>
            </a:endParaRPr>
          </a:p>
        </p:txBody>
      </p:sp>
      <p:sp>
        <p:nvSpPr>
          <p:cNvPr id="20482" name="Title 1"/>
          <p:cNvSpPr>
            <a:spLocks noGrp="1"/>
          </p:cNvSpPr>
          <p:nvPr>
            <p:ph type="title"/>
          </p:nvPr>
        </p:nvSpPr>
        <p:spPr>
          <a:xfrm>
            <a:off x="210312" y="201168"/>
            <a:ext cx="5404094" cy="4294632"/>
          </a:xfrm>
        </p:spPr>
        <p:txBody>
          <a:bodyPr/>
          <a:lstStyle/>
          <a:p>
            <a:pPr>
              <a:defRPr/>
            </a:pPr>
            <a:r>
              <a:rPr lang="en-US" altLang="en-US" dirty="0">
                <a:solidFill>
                  <a:schemeClr val="tx1"/>
                </a:solidFill>
                <a:latin typeface="+mn-lt"/>
              </a:rPr>
              <a:t>POWER9 Power Management Modes</a:t>
            </a:r>
          </a:p>
        </p:txBody>
      </p:sp>
      <p:sp>
        <p:nvSpPr>
          <p:cNvPr id="2" name="Content Placeholder 1">
            <a:extLst>
              <a:ext uri="{FF2B5EF4-FFF2-40B4-BE49-F238E27FC236}">
                <a16:creationId xmlns:a16="http://schemas.microsoft.com/office/drawing/2014/main" id="{E1E1B03E-0A32-4B53-8757-167F92906F75}"/>
              </a:ext>
            </a:extLst>
          </p:cNvPr>
          <p:cNvSpPr>
            <a:spLocks noGrp="1"/>
          </p:cNvSpPr>
          <p:nvPr>
            <p:ph idx="1"/>
          </p:nvPr>
        </p:nvSpPr>
        <p:spPr/>
        <p:txBody>
          <a:bodyPr/>
          <a:lstStyle/>
          <a:p>
            <a:r>
              <a:rPr lang="en-US" dirty="0"/>
              <a:t> </a:t>
            </a:r>
          </a:p>
        </p:txBody>
      </p:sp>
      <p:cxnSp>
        <p:nvCxnSpPr>
          <p:cNvPr id="3" name="Straight Arrow Connector 2"/>
          <p:cNvCxnSpPr>
            <a:cxnSpLocks/>
          </p:cNvCxnSpPr>
          <p:nvPr/>
        </p:nvCxnSpPr>
        <p:spPr>
          <a:xfrm flipV="1">
            <a:off x="5132589" y="1253350"/>
            <a:ext cx="0" cy="328276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5053977" y="4538501"/>
            <a:ext cx="154781"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1097" y="865115"/>
            <a:ext cx="1220206" cy="338554"/>
          </a:xfrm>
          <a:prstGeom prst="rect">
            <a:avLst/>
          </a:prstGeom>
          <a:noFill/>
        </p:spPr>
        <p:txBody>
          <a:bodyPr wrap="none" rtlCol="0">
            <a:spAutoFit/>
          </a:bodyPr>
          <a:lstStyle/>
          <a:p>
            <a:r>
              <a:rPr lang="en-US" sz="1600" b="1" dirty="0"/>
              <a:t>Frequency</a:t>
            </a:r>
            <a:endParaRPr lang="en-US" b="1" dirty="0"/>
          </a:p>
        </p:txBody>
      </p:sp>
      <p:sp>
        <p:nvSpPr>
          <p:cNvPr id="23" name="TextBox 22"/>
          <p:cNvSpPr txBox="1"/>
          <p:nvPr/>
        </p:nvSpPr>
        <p:spPr>
          <a:xfrm>
            <a:off x="4613947" y="2844986"/>
            <a:ext cx="498855" cy="261610"/>
          </a:xfrm>
          <a:prstGeom prst="rect">
            <a:avLst/>
          </a:prstGeom>
          <a:noFill/>
        </p:spPr>
        <p:txBody>
          <a:bodyPr wrap="none" rtlCol="0">
            <a:spAutoFit/>
          </a:bodyPr>
          <a:lstStyle/>
          <a:p>
            <a:pPr algn="r"/>
            <a:r>
              <a:rPr lang="en-US" sz="1100" b="1" dirty="0"/>
              <a:t>Nom</a:t>
            </a:r>
            <a:endParaRPr lang="en-US" b="1" dirty="0"/>
          </a:p>
        </p:txBody>
      </p:sp>
      <p:sp>
        <p:nvSpPr>
          <p:cNvPr id="25" name="TextBox 24"/>
          <p:cNvSpPr txBox="1"/>
          <p:nvPr/>
        </p:nvSpPr>
        <p:spPr>
          <a:xfrm>
            <a:off x="4662038" y="3382919"/>
            <a:ext cx="450764" cy="261610"/>
          </a:xfrm>
          <a:prstGeom prst="rect">
            <a:avLst/>
          </a:prstGeom>
          <a:noFill/>
        </p:spPr>
        <p:txBody>
          <a:bodyPr wrap="none" rtlCol="0">
            <a:spAutoFit/>
          </a:bodyPr>
          <a:lstStyle/>
          <a:p>
            <a:pPr algn="r"/>
            <a:r>
              <a:rPr lang="en-US" sz="1100" b="1" dirty="0"/>
              <a:t>P.S.</a:t>
            </a:r>
            <a:endParaRPr lang="en-US" b="1" dirty="0"/>
          </a:p>
        </p:txBody>
      </p:sp>
      <p:sp>
        <p:nvSpPr>
          <p:cNvPr id="26" name="TextBox 25"/>
          <p:cNvSpPr txBox="1"/>
          <p:nvPr/>
        </p:nvSpPr>
        <p:spPr>
          <a:xfrm>
            <a:off x="4527385" y="2369117"/>
            <a:ext cx="585417" cy="261610"/>
          </a:xfrm>
          <a:prstGeom prst="rect">
            <a:avLst/>
          </a:prstGeom>
          <a:noFill/>
        </p:spPr>
        <p:txBody>
          <a:bodyPr wrap="none" rtlCol="0">
            <a:spAutoFit/>
          </a:bodyPr>
          <a:lstStyle/>
          <a:p>
            <a:r>
              <a:rPr lang="en-US" sz="1100" b="1" dirty="0"/>
              <a:t>Turbo</a:t>
            </a:r>
            <a:endParaRPr lang="en-US" b="1" dirty="0"/>
          </a:p>
        </p:txBody>
      </p:sp>
      <p:sp>
        <p:nvSpPr>
          <p:cNvPr id="27" name="TextBox 26"/>
          <p:cNvSpPr txBox="1"/>
          <p:nvPr/>
        </p:nvSpPr>
        <p:spPr>
          <a:xfrm>
            <a:off x="4607535" y="1874786"/>
            <a:ext cx="505267" cy="261610"/>
          </a:xfrm>
          <a:prstGeom prst="rect">
            <a:avLst/>
          </a:prstGeom>
          <a:noFill/>
        </p:spPr>
        <p:txBody>
          <a:bodyPr wrap="none" rtlCol="0">
            <a:spAutoFit/>
          </a:bodyPr>
          <a:lstStyle/>
          <a:p>
            <a:pPr algn="r"/>
            <a:r>
              <a:rPr lang="en-US" sz="1100" b="1" dirty="0"/>
              <a:t>Ultra</a:t>
            </a:r>
            <a:endParaRPr lang="en-US" b="1" dirty="0"/>
          </a:p>
        </p:txBody>
      </p:sp>
      <p:cxnSp>
        <p:nvCxnSpPr>
          <p:cNvPr id="24" name="Straight Arrow Connector 23"/>
          <p:cNvCxnSpPr>
            <a:cxnSpLocks/>
          </p:cNvCxnSpPr>
          <p:nvPr/>
        </p:nvCxnSpPr>
        <p:spPr>
          <a:xfrm>
            <a:off x="6891824" y="2312306"/>
            <a:ext cx="0" cy="1200084"/>
          </a:xfrm>
          <a:prstGeom prst="straightConnector1">
            <a:avLst/>
          </a:prstGeom>
          <a:ln>
            <a:solidFill>
              <a:schemeClr val="tx1"/>
            </a:solidFill>
            <a:prstDash val="lg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93008" y="3572558"/>
            <a:ext cx="639919" cy="369332"/>
          </a:xfrm>
          <a:prstGeom prst="rect">
            <a:avLst/>
          </a:prstGeom>
          <a:noFill/>
        </p:spPr>
        <p:txBody>
          <a:bodyPr wrap="none" rtlCol="0">
            <a:spAutoFit/>
          </a:bodyPr>
          <a:lstStyle/>
          <a:p>
            <a:pPr algn="ctr"/>
            <a:r>
              <a:rPr lang="en-US" sz="900" dirty="0"/>
              <a:t>Static</a:t>
            </a:r>
          </a:p>
          <a:p>
            <a:pPr algn="ctr"/>
            <a:r>
              <a:rPr lang="en-US" sz="900" dirty="0"/>
              <a:t>Nominal </a:t>
            </a:r>
            <a:endParaRPr lang="en-US" dirty="0"/>
          </a:p>
        </p:txBody>
      </p:sp>
      <p:sp>
        <p:nvSpPr>
          <p:cNvPr id="28" name="TextBox 27">
            <a:extLst>
              <a:ext uri="{FF2B5EF4-FFF2-40B4-BE49-F238E27FC236}">
                <a16:creationId xmlns:a16="http://schemas.microsoft.com/office/drawing/2014/main" id="{F0C9D03B-2E54-4A51-958C-C2BE5F932BA0}"/>
              </a:ext>
            </a:extLst>
          </p:cNvPr>
          <p:cNvSpPr txBox="1"/>
          <p:nvPr/>
        </p:nvSpPr>
        <p:spPr>
          <a:xfrm>
            <a:off x="4545018" y="4387669"/>
            <a:ext cx="567784" cy="261610"/>
          </a:xfrm>
          <a:prstGeom prst="rect">
            <a:avLst/>
          </a:prstGeom>
          <a:noFill/>
        </p:spPr>
        <p:txBody>
          <a:bodyPr wrap="none" rtlCol="0">
            <a:spAutoFit/>
          </a:bodyPr>
          <a:lstStyle/>
          <a:p>
            <a:pPr algn="r"/>
            <a:r>
              <a:rPr lang="en-US" sz="1100" b="1" dirty="0"/>
              <a:t>0 </a:t>
            </a:r>
            <a:r>
              <a:rPr lang="en-US" sz="1100" b="1" dirty="0" err="1"/>
              <a:t>Ghz</a:t>
            </a:r>
            <a:endParaRPr lang="en-US" b="1" dirty="0"/>
          </a:p>
        </p:txBody>
      </p:sp>
      <p:grpSp>
        <p:nvGrpSpPr>
          <p:cNvPr id="6" name="Group 5">
            <a:extLst>
              <a:ext uri="{FF2B5EF4-FFF2-40B4-BE49-F238E27FC236}">
                <a16:creationId xmlns:a16="http://schemas.microsoft.com/office/drawing/2014/main" id="{AE589B68-3A7A-40DA-97A8-F519DEB1D5D8}"/>
              </a:ext>
            </a:extLst>
          </p:cNvPr>
          <p:cNvGrpSpPr/>
          <p:nvPr/>
        </p:nvGrpSpPr>
        <p:grpSpPr>
          <a:xfrm>
            <a:off x="5189986" y="2021886"/>
            <a:ext cx="3865786" cy="1497940"/>
            <a:chOff x="6274803" y="2310216"/>
            <a:chExt cx="2086707" cy="1499719"/>
          </a:xfrm>
        </p:grpSpPr>
        <p:cxnSp>
          <p:nvCxnSpPr>
            <p:cNvPr id="19" name="Straight Connector 18"/>
            <p:cNvCxnSpPr>
              <a:cxnSpLocks/>
            </p:cNvCxnSpPr>
            <p:nvPr/>
          </p:nvCxnSpPr>
          <p:spPr>
            <a:xfrm>
              <a:off x="6274803" y="3273335"/>
              <a:ext cx="2076241"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6274803" y="2792816"/>
              <a:ext cx="2076241"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6274803" y="2310216"/>
              <a:ext cx="2076241"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2339C9-285D-44DB-8668-F941DCCC53FD}"/>
                </a:ext>
              </a:extLst>
            </p:cNvPr>
            <p:cNvCxnSpPr>
              <a:cxnSpLocks/>
            </p:cNvCxnSpPr>
            <p:nvPr/>
          </p:nvCxnSpPr>
          <p:spPr>
            <a:xfrm>
              <a:off x="6281207" y="3809935"/>
              <a:ext cx="2080303"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30" name="Isosceles Triangle 29">
            <a:extLst>
              <a:ext uri="{FF2B5EF4-FFF2-40B4-BE49-F238E27FC236}">
                <a16:creationId xmlns:a16="http://schemas.microsoft.com/office/drawing/2014/main" id="{93D1A73A-4160-400D-80FD-F0C4125931A1}"/>
              </a:ext>
            </a:extLst>
          </p:cNvPr>
          <p:cNvSpPr/>
          <p:nvPr/>
        </p:nvSpPr>
        <p:spPr bwMode="auto">
          <a:xfrm rot="21600000">
            <a:off x="6730362" y="2040012"/>
            <a:ext cx="321983" cy="932363"/>
          </a:xfrm>
          <a:prstGeom prst="triangle">
            <a:avLst/>
          </a:prstGeom>
          <a:gradFill flip="none" rotWithShape="1">
            <a:gsLst>
              <a:gs pos="0">
                <a:schemeClr val="tx1"/>
              </a:gs>
              <a:gs pos="100000">
                <a:srgbClr val="00B050"/>
              </a:gs>
            </a:gsLst>
            <a:lin ang="5400000" scaled="1"/>
            <a:tileRect/>
          </a:gradFill>
          <a:ln w="9525">
            <a:solidFill>
              <a:schemeClr val="tx1"/>
            </a:solidFill>
            <a:miter lim="800000"/>
            <a:headEnd/>
            <a:tailEnd/>
          </a:ln>
          <a:effectLst>
            <a:outerShdw dist="12700" dir="5400000" algn="t" rotWithShape="0">
              <a:srgbClr val="000000">
                <a:alpha val="9000"/>
              </a:srgbClr>
            </a:outerShdw>
          </a:effectLst>
        </p:spPr>
        <p:txBody>
          <a:bodyPr lIns="210312" tIns="60960" rIns="90000" bIns="60960" rtlCol="0" anchor="ctr"/>
          <a:lstStyle/>
          <a:p>
            <a:pPr marL="342900" indent="-342900" algn="ctr" defTabSz="711200" eaLnBrk="1" hangingPunct="1">
              <a:spcBef>
                <a:spcPct val="40000"/>
              </a:spcBef>
            </a:pPr>
            <a:endParaRPr lang="en-US" sz="1200" b="1" i="1" dirty="0">
              <a:ea typeface="+mn-ea"/>
            </a:endParaRPr>
          </a:p>
        </p:txBody>
      </p:sp>
      <p:sp>
        <p:nvSpPr>
          <p:cNvPr id="34" name="TextBox 33">
            <a:extLst>
              <a:ext uri="{FF2B5EF4-FFF2-40B4-BE49-F238E27FC236}">
                <a16:creationId xmlns:a16="http://schemas.microsoft.com/office/drawing/2014/main" id="{D1ACF099-C11B-4B98-94A4-B6D452725C84}"/>
              </a:ext>
            </a:extLst>
          </p:cNvPr>
          <p:cNvSpPr txBox="1"/>
          <p:nvPr/>
        </p:nvSpPr>
        <p:spPr>
          <a:xfrm>
            <a:off x="6229940" y="3618275"/>
            <a:ext cx="1326004" cy="230832"/>
          </a:xfrm>
          <a:prstGeom prst="rect">
            <a:avLst/>
          </a:prstGeom>
          <a:noFill/>
        </p:spPr>
        <p:txBody>
          <a:bodyPr wrap="none" rtlCol="0">
            <a:spAutoFit/>
          </a:bodyPr>
          <a:lstStyle/>
          <a:p>
            <a:pPr algn="ctr"/>
            <a:r>
              <a:rPr lang="en-US" sz="900" dirty="0"/>
              <a:t>Dynamic Performance</a:t>
            </a:r>
          </a:p>
        </p:txBody>
      </p:sp>
      <p:sp>
        <p:nvSpPr>
          <p:cNvPr id="39" name="TextBox 38">
            <a:extLst>
              <a:ext uri="{FF2B5EF4-FFF2-40B4-BE49-F238E27FC236}">
                <a16:creationId xmlns:a16="http://schemas.microsoft.com/office/drawing/2014/main" id="{A6F52FFF-4D87-4CBA-9A20-DD318F384B23}"/>
              </a:ext>
            </a:extLst>
          </p:cNvPr>
          <p:cNvSpPr txBox="1"/>
          <p:nvPr/>
        </p:nvSpPr>
        <p:spPr>
          <a:xfrm>
            <a:off x="5604488" y="3112987"/>
            <a:ext cx="654345" cy="307777"/>
          </a:xfrm>
          <a:prstGeom prst="rect">
            <a:avLst/>
          </a:prstGeom>
          <a:noFill/>
        </p:spPr>
        <p:txBody>
          <a:bodyPr wrap="none" rtlCol="0">
            <a:spAutoFit/>
          </a:bodyPr>
          <a:lstStyle/>
          <a:p>
            <a:pPr algn="ctr"/>
            <a:r>
              <a:rPr lang="en-US" sz="700" dirty="0"/>
              <a:t>System Idle</a:t>
            </a:r>
          </a:p>
          <a:p>
            <a:pPr algn="ctr"/>
            <a:r>
              <a:rPr lang="en-US" sz="700" dirty="0"/>
              <a:t>(if IPS on)</a:t>
            </a:r>
          </a:p>
        </p:txBody>
      </p:sp>
      <p:cxnSp>
        <p:nvCxnSpPr>
          <p:cNvPr id="43" name="Straight Arrow Connector 42">
            <a:extLst>
              <a:ext uri="{FF2B5EF4-FFF2-40B4-BE49-F238E27FC236}">
                <a16:creationId xmlns:a16="http://schemas.microsoft.com/office/drawing/2014/main" id="{558AEFF6-F823-40A6-8000-9EC3FDC929CD}"/>
              </a:ext>
            </a:extLst>
          </p:cNvPr>
          <p:cNvCxnSpPr>
            <a:cxnSpLocks/>
          </p:cNvCxnSpPr>
          <p:nvPr/>
        </p:nvCxnSpPr>
        <p:spPr>
          <a:xfrm>
            <a:off x="5605219" y="2967305"/>
            <a:ext cx="0" cy="545085"/>
          </a:xfrm>
          <a:prstGeom prst="straightConnector1">
            <a:avLst/>
          </a:prstGeom>
          <a:ln>
            <a:solidFill>
              <a:schemeClr val="tx1"/>
            </a:solidFill>
            <a:prstDash val="lgDash"/>
            <a:headEnd type="none"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68B437-BC8A-4012-9888-D7D4CA425E77}"/>
              </a:ext>
            </a:extLst>
          </p:cNvPr>
          <p:cNvCxnSpPr>
            <a:cxnSpLocks/>
          </p:cNvCxnSpPr>
          <p:nvPr/>
        </p:nvCxnSpPr>
        <p:spPr>
          <a:xfrm flipV="1">
            <a:off x="5560080" y="3511594"/>
            <a:ext cx="90278" cy="1"/>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44E7E8-3355-4B66-BE9D-792EA3C6DE40}"/>
              </a:ext>
            </a:extLst>
          </p:cNvPr>
          <p:cNvCxnSpPr>
            <a:cxnSpLocks/>
          </p:cNvCxnSpPr>
          <p:nvPr/>
        </p:nvCxnSpPr>
        <p:spPr>
          <a:xfrm flipV="1">
            <a:off x="5560080" y="2976560"/>
            <a:ext cx="90278" cy="1"/>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D871E7-49F9-4583-900E-A2045FACE124}"/>
              </a:ext>
            </a:extLst>
          </p:cNvPr>
          <p:cNvCxnSpPr>
            <a:cxnSpLocks/>
          </p:cNvCxnSpPr>
          <p:nvPr/>
        </p:nvCxnSpPr>
        <p:spPr>
          <a:xfrm flipV="1">
            <a:off x="6853877" y="3514002"/>
            <a:ext cx="90278" cy="1"/>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6E2A8A1-55F9-44A4-89C5-F3B634D5BDC8}"/>
              </a:ext>
            </a:extLst>
          </p:cNvPr>
          <p:cNvSpPr txBox="1"/>
          <p:nvPr/>
        </p:nvSpPr>
        <p:spPr>
          <a:xfrm>
            <a:off x="6981939" y="3009699"/>
            <a:ext cx="654346" cy="523220"/>
          </a:xfrm>
          <a:prstGeom prst="rect">
            <a:avLst/>
          </a:prstGeom>
          <a:noFill/>
        </p:spPr>
        <p:txBody>
          <a:bodyPr wrap="none" rtlCol="0">
            <a:spAutoFit/>
          </a:bodyPr>
          <a:lstStyle/>
          <a:p>
            <a:pPr algn="ctr"/>
            <a:r>
              <a:rPr lang="en-US" sz="700" dirty="0"/>
              <a:t>Socket Idle</a:t>
            </a:r>
          </a:p>
          <a:p>
            <a:pPr algn="ctr"/>
            <a:r>
              <a:rPr lang="en-US" sz="700" dirty="0"/>
              <a:t>OR</a:t>
            </a:r>
          </a:p>
          <a:p>
            <a:pPr algn="ctr"/>
            <a:r>
              <a:rPr lang="en-US" sz="700" dirty="0"/>
              <a:t>System Idle</a:t>
            </a:r>
          </a:p>
          <a:p>
            <a:pPr algn="ctr"/>
            <a:r>
              <a:rPr lang="en-US" sz="700" dirty="0"/>
              <a:t>(if IPS on)</a:t>
            </a:r>
          </a:p>
        </p:txBody>
      </p:sp>
      <p:sp>
        <p:nvSpPr>
          <p:cNvPr id="41" name="TextBox 40">
            <a:extLst>
              <a:ext uri="{FF2B5EF4-FFF2-40B4-BE49-F238E27FC236}">
                <a16:creationId xmlns:a16="http://schemas.microsoft.com/office/drawing/2014/main" id="{B387F28E-5FC5-4CF8-9AD0-C3BA8DDB2BDF}"/>
              </a:ext>
            </a:extLst>
          </p:cNvPr>
          <p:cNvSpPr txBox="1"/>
          <p:nvPr/>
        </p:nvSpPr>
        <p:spPr>
          <a:xfrm>
            <a:off x="5954466" y="1995396"/>
            <a:ext cx="934871" cy="461665"/>
          </a:xfrm>
          <a:prstGeom prst="rect">
            <a:avLst/>
          </a:prstGeom>
          <a:noFill/>
        </p:spPr>
        <p:txBody>
          <a:bodyPr wrap="none" rtlCol="0">
            <a:spAutoFit/>
          </a:bodyPr>
          <a:lstStyle/>
          <a:p>
            <a:pPr algn="ctr"/>
            <a:r>
              <a:rPr lang="en-US" sz="800" dirty="0"/>
              <a:t>Light</a:t>
            </a:r>
          </a:p>
          <a:p>
            <a:pPr algn="ctr"/>
            <a:r>
              <a:rPr lang="en-US" sz="800" dirty="0"/>
              <a:t>Workloads or</a:t>
            </a:r>
          </a:p>
          <a:p>
            <a:pPr algn="ctr"/>
            <a:r>
              <a:rPr lang="en-US" sz="800" dirty="0"/>
              <a:t>many Idle Cores</a:t>
            </a:r>
          </a:p>
        </p:txBody>
      </p:sp>
      <p:sp>
        <p:nvSpPr>
          <p:cNvPr id="61" name="TextBox 60">
            <a:extLst>
              <a:ext uri="{FF2B5EF4-FFF2-40B4-BE49-F238E27FC236}">
                <a16:creationId xmlns:a16="http://schemas.microsoft.com/office/drawing/2014/main" id="{FD3EA526-44A6-4A75-86AB-9E7C437812BC}"/>
              </a:ext>
            </a:extLst>
          </p:cNvPr>
          <p:cNvSpPr txBox="1"/>
          <p:nvPr/>
        </p:nvSpPr>
        <p:spPr>
          <a:xfrm>
            <a:off x="7686406" y="3620457"/>
            <a:ext cx="1409360" cy="230832"/>
          </a:xfrm>
          <a:prstGeom prst="rect">
            <a:avLst/>
          </a:prstGeom>
          <a:noFill/>
        </p:spPr>
        <p:txBody>
          <a:bodyPr wrap="none" rtlCol="0">
            <a:spAutoFit/>
          </a:bodyPr>
          <a:lstStyle/>
          <a:p>
            <a:pPr algn="ctr"/>
            <a:r>
              <a:rPr lang="en-US" sz="900" dirty="0"/>
              <a:t>Maximum Performance</a:t>
            </a:r>
          </a:p>
        </p:txBody>
      </p:sp>
      <p:sp>
        <p:nvSpPr>
          <p:cNvPr id="60" name="TextBox 59">
            <a:extLst>
              <a:ext uri="{FF2B5EF4-FFF2-40B4-BE49-F238E27FC236}">
                <a16:creationId xmlns:a16="http://schemas.microsoft.com/office/drawing/2014/main" id="{B387F28E-5FC5-4CF8-9AD0-C3BA8DDB2BDF}"/>
              </a:ext>
            </a:extLst>
          </p:cNvPr>
          <p:cNvSpPr txBox="1"/>
          <p:nvPr/>
        </p:nvSpPr>
        <p:spPr>
          <a:xfrm>
            <a:off x="7712528" y="1999754"/>
            <a:ext cx="930063" cy="461665"/>
          </a:xfrm>
          <a:prstGeom prst="rect">
            <a:avLst/>
          </a:prstGeom>
          <a:noFill/>
        </p:spPr>
        <p:txBody>
          <a:bodyPr wrap="none" rtlCol="0">
            <a:spAutoFit/>
          </a:bodyPr>
          <a:lstStyle/>
          <a:p>
            <a:pPr algn="ctr"/>
            <a:r>
              <a:rPr lang="en-US" sz="800" dirty="0"/>
              <a:t>Light/Medium</a:t>
            </a:r>
          </a:p>
          <a:p>
            <a:pPr algn="ctr"/>
            <a:r>
              <a:rPr lang="en-US" sz="800" dirty="0"/>
              <a:t>Workloads or</a:t>
            </a:r>
          </a:p>
          <a:p>
            <a:pPr algn="ctr"/>
            <a:r>
              <a:rPr lang="en-US" sz="800" dirty="0"/>
              <a:t>a few Idle Cores</a:t>
            </a:r>
          </a:p>
        </p:txBody>
      </p:sp>
      <p:sp>
        <p:nvSpPr>
          <p:cNvPr id="64" name="TextBox 63">
            <a:extLst>
              <a:ext uri="{FF2B5EF4-FFF2-40B4-BE49-F238E27FC236}">
                <a16:creationId xmlns:a16="http://schemas.microsoft.com/office/drawing/2014/main" id="{0C869F24-E8D7-4063-9277-D60DD8B99A57}"/>
              </a:ext>
            </a:extLst>
          </p:cNvPr>
          <p:cNvSpPr txBox="1"/>
          <p:nvPr/>
        </p:nvSpPr>
        <p:spPr>
          <a:xfrm>
            <a:off x="7954689" y="2544373"/>
            <a:ext cx="593703" cy="415498"/>
          </a:xfrm>
          <a:prstGeom prst="rect">
            <a:avLst/>
          </a:prstGeom>
          <a:noFill/>
        </p:spPr>
        <p:txBody>
          <a:bodyPr wrap="square" rtlCol="0">
            <a:spAutoFit/>
          </a:bodyPr>
          <a:lstStyle/>
          <a:p>
            <a:pPr algn="ctr"/>
            <a:r>
              <a:rPr lang="en-US" sz="700" dirty="0"/>
              <a:t>High</a:t>
            </a:r>
          </a:p>
          <a:p>
            <a:pPr algn="ctr"/>
            <a:r>
              <a:rPr lang="en-US" sz="700" dirty="0"/>
              <a:t>Ambient</a:t>
            </a:r>
          </a:p>
          <a:p>
            <a:pPr algn="ctr"/>
            <a:r>
              <a:rPr lang="en-US" sz="700" dirty="0"/>
              <a:t>Range</a:t>
            </a:r>
          </a:p>
        </p:txBody>
      </p:sp>
      <p:cxnSp>
        <p:nvCxnSpPr>
          <p:cNvPr id="68" name="Straight Connector 67">
            <a:extLst>
              <a:ext uri="{FF2B5EF4-FFF2-40B4-BE49-F238E27FC236}">
                <a16:creationId xmlns:a16="http://schemas.microsoft.com/office/drawing/2014/main" id="{10D871E7-49F9-4583-900E-A2045FACE124}"/>
              </a:ext>
            </a:extLst>
          </p:cNvPr>
          <p:cNvCxnSpPr>
            <a:cxnSpLocks/>
          </p:cNvCxnSpPr>
          <p:nvPr/>
        </p:nvCxnSpPr>
        <p:spPr>
          <a:xfrm flipV="1">
            <a:off x="8664250" y="2975025"/>
            <a:ext cx="90278" cy="1"/>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5245D7D-F871-4E9A-B4E0-6C3A1A2728CD}"/>
              </a:ext>
            </a:extLst>
          </p:cNvPr>
          <p:cNvCxnSpPr>
            <a:cxnSpLocks/>
          </p:cNvCxnSpPr>
          <p:nvPr/>
        </p:nvCxnSpPr>
        <p:spPr>
          <a:xfrm flipV="1">
            <a:off x="6734180" y="2012849"/>
            <a:ext cx="138688" cy="189976"/>
          </a:xfrm>
          <a:prstGeom prst="straightConnector1">
            <a:avLst/>
          </a:prstGeom>
          <a:ln w="6350">
            <a:solidFill>
              <a:schemeClr val="tx1"/>
            </a:solidFill>
            <a:prstDash val="solid"/>
            <a:headEnd type="none" w="sm" len="med"/>
            <a:tailEnd type="stealth" w="sm" len="med"/>
          </a:ln>
        </p:spPr>
        <p:style>
          <a:lnRef idx="1">
            <a:schemeClr val="accent1"/>
          </a:lnRef>
          <a:fillRef idx="0">
            <a:schemeClr val="accent1"/>
          </a:fillRef>
          <a:effectRef idx="0">
            <a:schemeClr val="accent1"/>
          </a:effectRef>
          <a:fontRef idx="minor">
            <a:schemeClr val="tx1"/>
          </a:fontRef>
        </p:style>
      </p:cxnSp>
      <p:sp>
        <p:nvSpPr>
          <p:cNvPr id="51" name="Isosceles Triangle 50">
            <a:extLst>
              <a:ext uri="{FF2B5EF4-FFF2-40B4-BE49-F238E27FC236}">
                <a16:creationId xmlns:a16="http://schemas.microsoft.com/office/drawing/2014/main" id="{19170F1E-2C26-40D2-87D6-CC753334BD30}"/>
              </a:ext>
            </a:extLst>
          </p:cNvPr>
          <p:cNvSpPr/>
          <p:nvPr/>
        </p:nvSpPr>
        <p:spPr bwMode="auto">
          <a:xfrm rot="10800000">
            <a:off x="8539285" y="2022985"/>
            <a:ext cx="321983" cy="474455"/>
          </a:xfrm>
          <a:prstGeom prst="triangle">
            <a:avLst/>
          </a:prstGeom>
          <a:gradFill flip="none" rotWithShape="1">
            <a:gsLst>
              <a:gs pos="0">
                <a:schemeClr val="tx1"/>
              </a:gs>
              <a:gs pos="100000">
                <a:srgbClr val="00B050"/>
              </a:gs>
            </a:gsLst>
            <a:lin ang="5400000" scaled="1"/>
            <a:tileRect/>
          </a:gradFill>
          <a:ln w="9525">
            <a:solidFill>
              <a:schemeClr val="tx1"/>
            </a:solidFill>
            <a:miter lim="800000"/>
            <a:headEnd/>
            <a:tailEnd/>
          </a:ln>
          <a:effectLst>
            <a:outerShdw dist="12700" dir="5400000" algn="t" rotWithShape="0">
              <a:srgbClr val="000000">
                <a:alpha val="9000"/>
              </a:srgbClr>
            </a:outerShdw>
          </a:effectLst>
        </p:spPr>
        <p:txBody>
          <a:bodyPr lIns="210312" tIns="60960" rIns="90000" bIns="60960" rtlCol="0" anchor="ctr"/>
          <a:lstStyle/>
          <a:p>
            <a:pPr marL="342900" indent="-342900" algn="ctr" defTabSz="711200" eaLnBrk="1" hangingPunct="1">
              <a:spcBef>
                <a:spcPct val="40000"/>
              </a:spcBef>
            </a:pPr>
            <a:endParaRPr lang="en-US" sz="1200" b="1" i="1" dirty="0">
              <a:ea typeface="+mn-ea"/>
            </a:endParaRPr>
          </a:p>
        </p:txBody>
      </p:sp>
      <p:cxnSp>
        <p:nvCxnSpPr>
          <p:cNvPr id="59" name="Straight Arrow Connector 58">
            <a:extLst>
              <a:ext uri="{FF2B5EF4-FFF2-40B4-BE49-F238E27FC236}">
                <a16:creationId xmlns:a16="http://schemas.microsoft.com/office/drawing/2014/main" id="{D5245D7D-F871-4E9A-B4E0-6C3A1A2728CD}"/>
              </a:ext>
            </a:extLst>
          </p:cNvPr>
          <p:cNvCxnSpPr>
            <a:cxnSpLocks/>
          </p:cNvCxnSpPr>
          <p:nvPr/>
        </p:nvCxnSpPr>
        <p:spPr>
          <a:xfrm flipV="1">
            <a:off x="8492054" y="2011548"/>
            <a:ext cx="160990" cy="176910"/>
          </a:xfrm>
          <a:prstGeom prst="straightConnector1">
            <a:avLst/>
          </a:prstGeom>
          <a:ln w="6350">
            <a:solidFill>
              <a:schemeClr val="tx1"/>
            </a:solidFill>
            <a:prstDash val="solid"/>
            <a:headEnd type="none"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58AEFF6-F823-40A6-8000-9EC3FDC929CD}"/>
              </a:ext>
            </a:extLst>
          </p:cNvPr>
          <p:cNvCxnSpPr>
            <a:cxnSpLocks/>
          </p:cNvCxnSpPr>
          <p:nvPr/>
        </p:nvCxnSpPr>
        <p:spPr>
          <a:xfrm>
            <a:off x="8710155" y="2510105"/>
            <a:ext cx="1243" cy="449766"/>
          </a:xfrm>
          <a:prstGeom prst="straightConnector1">
            <a:avLst/>
          </a:prstGeom>
          <a:ln>
            <a:solidFill>
              <a:schemeClr val="tx1"/>
            </a:solidFill>
            <a:prstDash val="lg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8BE7D93-7326-4383-A3E8-C3B06F564478}"/>
              </a:ext>
            </a:extLst>
          </p:cNvPr>
          <p:cNvCxnSpPr>
            <a:cxnSpLocks/>
          </p:cNvCxnSpPr>
          <p:nvPr/>
        </p:nvCxnSpPr>
        <p:spPr>
          <a:xfrm>
            <a:off x="8708011" y="2976825"/>
            <a:ext cx="0" cy="545085"/>
          </a:xfrm>
          <a:prstGeom prst="straightConnector1">
            <a:avLst/>
          </a:prstGeom>
          <a:ln>
            <a:solidFill>
              <a:schemeClr val="tx1"/>
            </a:solidFill>
            <a:prstDash val="lgDash"/>
            <a:headEnd type="none"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AEDCAD-D488-4CC8-BAFA-45FBC6713622}"/>
              </a:ext>
            </a:extLst>
          </p:cNvPr>
          <p:cNvCxnSpPr>
            <a:cxnSpLocks/>
          </p:cNvCxnSpPr>
          <p:nvPr/>
        </p:nvCxnSpPr>
        <p:spPr>
          <a:xfrm flipV="1">
            <a:off x="8670777" y="3516379"/>
            <a:ext cx="90278" cy="1"/>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5DEB327-9CF6-4B89-9C24-7F41CA77CABA}"/>
              </a:ext>
            </a:extLst>
          </p:cNvPr>
          <p:cNvSpPr txBox="1"/>
          <p:nvPr/>
        </p:nvSpPr>
        <p:spPr>
          <a:xfrm>
            <a:off x="8084461" y="3119236"/>
            <a:ext cx="654345" cy="307777"/>
          </a:xfrm>
          <a:prstGeom prst="rect">
            <a:avLst/>
          </a:prstGeom>
          <a:noFill/>
        </p:spPr>
        <p:txBody>
          <a:bodyPr wrap="none" rtlCol="0">
            <a:spAutoFit/>
          </a:bodyPr>
          <a:lstStyle/>
          <a:p>
            <a:pPr algn="ctr"/>
            <a:r>
              <a:rPr lang="en-US" sz="700" dirty="0"/>
              <a:t>System Idle</a:t>
            </a:r>
          </a:p>
          <a:p>
            <a:pPr algn="ctr"/>
            <a:r>
              <a:rPr lang="en-US" sz="700" dirty="0"/>
              <a:t>(If IPS on)</a:t>
            </a:r>
          </a:p>
        </p:txBody>
      </p:sp>
      <p:sp>
        <p:nvSpPr>
          <p:cNvPr id="7" name="Rectangle 13"/>
          <p:cNvSpPr>
            <a:spLocks noChangeArrowheads="1"/>
          </p:cNvSpPr>
          <p:nvPr/>
        </p:nvSpPr>
        <p:spPr bwMode="auto">
          <a:xfrm>
            <a:off x="159381" y="782298"/>
            <a:ext cx="4469586" cy="42009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fontAlgn="base">
              <a:lnSpc>
                <a:spcPct val="90000"/>
              </a:lnSpc>
              <a:spcBef>
                <a:spcPts val="400"/>
              </a:spcBef>
              <a:buSzPct val="125000"/>
            </a:pPr>
            <a:r>
              <a:rPr lang="en-US" sz="1400" b="1" dirty="0">
                <a:solidFill>
                  <a:srgbClr val="000000"/>
                </a:solidFill>
                <a:latin typeface="+mn-lt"/>
                <a:ea typeface="ヒラギノ角ゴ Pro W3"/>
                <a:sym typeface="Arial" panose="020B0604020202020204" pitchFamily="34" charset="0"/>
              </a:rPr>
              <a:t>Static Power Save Mode</a:t>
            </a:r>
            <a:br>
              <a:rPr lang="en-US" sz="1050" b="1" dirty="0">
                <a:solidFill>
                  <a:srgbClr val="000000"/>
                </a:solidFill>
                <a:latin typeface="+mn-lt"/>
                <a:ea typeface="ヒラギノ角ゴ Pro W3"/>
                <a:sym typeface="Arial" panose="020B0604020202020204" pitchFamily="34" charset="0"/>
              </a:rPr>
            </a:br>
            <a:endParaRPr lang="en-US" sz="1050" b="1" dirty="0">
              <a:solidFill>
                <a:srgbClr val="000000"/>
              </a:solidFill>
              <a:latin typeface="+mn-lt"/>
              <a:ea typeface="ヒラギノ角ゴ Pro W3"/>
              <a:sym typeface="Arial" panose="020B0604020202020204" pitchFamily="34" charset="0"/>
            </a:endParaRPr>
          </a:p>
          <a:p>
            <a:pPr marL="0" indent="0" fontAlgn="base">
              <a:lnSpc>
                <a:spcPct val="90000"/>
              </a:lnSpc>
              <a:spcBef>
                <a:spcPts val="400"/>
              </a:spcBef>
              <a:buSzPct val="125000"/>
            </a:pPr>
            <a:r>
              <a:rPr lang="en-US" sz="1400" b="1" dirty="0">
                <a:solidFill>
                  <a:srgbClr val="000000"/>
                </a:solidFill>
                <a:latin typeface="+mn-lt"/>
                <a:ea typeface="ヒラギノ角ゴ Pro W3"/>
                <a:sym typeface="Arial" panose="020B0604020202020204" pitchFamily="34" charset="0"/>
              </a:rPr>
              <a:t>Static Nominal Mode</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Idle Power Saver (IPS) can be on or off</a:t>
            </a:r>
            <a:br>
              <a:rPr lang="en-US" sz="1100" dirty="0">
                <a:solidFill>
                  <a:srgbClr val="000000"/>
                </a:solidFill>
                <a:latin typeface="+mn-lt"/>
                <a:ea typeface="ヒラギノ角ゴ Pro W3"/>
                <a:sym typeface="Arial" panose="020B0604020202020204" pitchFamily="34" charset="0"/>
              </a:rPr>
            </a:br>
            <a:endParaRPr lang="en-US" sz="1100" dirty="0">
              <a:solidFill>
                <a:srgbClr val="000000"/>
              </a:solidFill>
              <a:latin typeface="+mn-lt"/>
              <a:ea typeface="ヒラギノ角ゴ Pro W3"/>
              <a:sym typeface="Arial" panose="020B0604020202020204" pitchFamily="34" charset="0"/>
            </a:endParaRPr>
          </a:p>
          <a:p>
            <a:pPr marL="0" indent="0" fontAlgn="base">
              <a:lnSpc>
                <a:spcPct val="90000"/>
              </a:lnSpc>
              <a:spcBef>
                <a:spcPts val="400"/>
              </a:spcBef>
              <a:buSzPct val="125000"/>
            </a:pPr>
            <a:r>
              <a:rPr lang="en-US" sz="1400" b="1" dirty="0">
                <a:solidFill>
                  <a:srgbClr val="000000"/>
                </a:solidFill>
                <a:latin typeface="+mn-lt"/>
                <a:ea typeface="ヒラギノ角ゴ Pro W3"/>
                <a:sym typeface="Arial" panose="020B0604020202020204" pitchFamily="34" charset="0"/>
              </a:rPr>
              <a:t>Dynamic Performance Mode</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Workloads run at highest frequency possible</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Max Workload/Max Cores runs &gt;= nominal </a:t>
            </a:r>
            <a:br>
              <a:rPr lang="en-US" sz="1400" dirty="0">
                <a:solidFill>
                  <a:srgbClr val="000000"/>
                </a:solidFill>
                <a:latin typeface="+mn-lt"/>
                <a:ea typeface="ヒラギノ角ゴ Pro W3"/>
                <a:sym typeface="Arial" panose="020B0604020202020204" pitchFamily="34" charset="0"/>
              </a:rPr>
            </a:br>
            <a:r>
              <a:rPr lang="en-US" sz="1400" dirty="0">
                <a:solidFill>
                  <a:srgbClr val="000000"/>
                </a:solidFill>
                <a:latin typeface="+mn-lt"/>
                <a:ea typeface="ヒラギノ角ゴ Pro W3"/>
                <a:sym typeface="Arial" panose="020B0604020202020204" pitchFamily="34" charset="0"/>
              </a:rPr>
              <a:t>in all environments</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CPU managed to Nominal power draw</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Idle Power Saver (IPS) can be on or off</a:t>
            </a:r>
            <a:br>
              <a:rPr lang="en-US" sz="1100" dirty="0">
                <a:solidFill>
                  <a:srgbClr val="000000"/>
                </a:solidFill>
                <a:latin typeface="+mn-lt"/>
                <a:ea typeface="ヒラギノ角ゴ Pro W3"/>
                <a:sym typeface="Arial" panose="020B0604020202020204" pitchFamily="34" charset="0"/>
              </a:rPr>
            </a:br>
            <a:endParaRPr lang="en-US" sz="1100" dirty="0">
              <a:solidFill>
                <a:srgbClr val="000000"/>
              </a:solidFill>
              <a:latin typeface="+mn-lt"/>
              <a:ea typeface="ヒラギノ角ゴ Pro W3"/>
              <a:sym typeface="Arial" panose="020B0604020202020204" pitchFamily="34" charset="0"/>
            </a:endParaRPr>
          </a:p>
          <a:p>
            <a:pPr marL="0" indent="0" fontAlgn="base">
              <a:lnSpc>
                <a:spcPct val="90000"/>
              </a:lnSpc>
              <a:spcBef>
                <a:spcPts val="400"/>
              </a:spcBef>
              <a:buSzPct val="125000"/>
            </a:pPr>
            <a:r>
              <a:rPr lang="en-US" sz="1400" b="1" dirty="0">
                <a:solidFill>
                  <a:srgbClr val="000000"/>
                </a:solidFill>
                <a:latin typeface="+mn-lt"/>
                <a:ea typeface="ヒラギノ角ゴ Pro W3"/>
                <a:sym typeface="Arial" panose="020B0604020202020204" pitchFamily="34" charset="0"/>
              </a:rPr>
              <a:t>Maximum Performance Mode (default)</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Workloads run at highest frequency possible</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Max Workload/Max Cores runs &gt;= turbo in favorable environments</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CPU managed to Turbo power draw level – Higher acoustics</a:t>
            </a:r>
          </a:p>
          <a:p>
            <a:pPr lvl="1" fontAlgn="base">
              <a:lnSpc>
                <a:spcPct val="90000"/>
              </a:lnSpc>
              <a:spcBef>
                <a:spcPts val="400"/>
              </a:spcBef>
              <a:buSzPct val="125000"/>
              <a:buFont typeface=".AppleSystemUIFont" charset="-120"/>
              <a:buChar char="–"/>
            </a:pPr>
            <a:r>
              <a:rPr lang="en-US" sz="1400" dirty="0">
                <a:solidFill>
                  <a:srgbClr val="000000"/>
                </a:solidFill>
                <a:latin typeface="+mn-lt"/>
                <a:ea typeface="ヒラギノ角ゴ Pro W3"/>
                <a:sym typeface="Arial" panose="020B0604020202020204" pitchFamily="34" charset="0"/>
              </a:rPr>
              <a:t>Idle Power Saver (IPS) can be on or off</a:t>
            </a:r>
          </a:p>
        </p:txBody>
      </p:sp>
    </p:spTree>
    <p:extLst>
      <p:ext uri="{BB962C8B-B14F-4D97-AF65-F5344CB8AC3E}">
        <p14:creationId xmlns:p14="http://schemas.microsoft.com/office/powerpoint/2010/main" val="177728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599" y="201168"/>
            <a:ext cx="6441831" cy="381000"/>
          </a:xfrm>
        </p:spPr>
        <p:txBody>
          <a:bodyPr/>
          <a:lstStyle/>
          <a:p>
            <a:pPr>
              <a:defRPr/>
            </a:pPr>
            <a:r>
              <a:rPr lang="en-US" altLang="en-US" dirty="0">
                <a:solidFill>
                  <a:schemeClr val="tx1"/>
                </a:solidFill>
                <a:latin typeface="+mn-lt"/>
              </a:rPr>
              <a:t>E950 Memory Subsystem Highlights</a:t>
            </a:r>
          </a:p>
        </p:txBody>
      </p:sp>
      <p:sp>
        <p:nvSpPr>
          <p:cNvPr id="6" name="Rectangle 13"/>
          <p:cNvSpPr>
            <a:spLocks noChangeArrowheads="1"/>
          </p:cNvSpPr>
          <p:nvPr/>
        </p:nvSpPr>
        <p:spPr bwMode="auto">
          <a:xfrm>
            <a:off x="1" y="3074900"/>
            <a:ext cx="9144000" cy="2068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lvl1pPr marL="285750" indent="-285750"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gn="ctr" fontAlgn="base">
              <a:spcBef>
                <a:spcPct val="15000"/>
              </a:spcBef>
              <a:spcAft>
                <a:spcPct val="5000"/>
              </a:spcAft>
              <a:buSzPct val="125000"/>
            </a:pPr>
            <a:r>
              <a:rPr lang="en-US" sz="1600" dirty="0">
                <a:solidFill>
                  <a:srgbClr val="000000"/>
                </a:solidFill>
                <a:latin typeface="+mn-lt"/>
                <a:ea typeface="ヒラギノ角ゴ Pro W3"/>
                <a:sym typeface="Arial" panose="020B0604020202020204" pitchFamily="34" charset="0"/>
              </a:rPr>
              <a:t>4TB of memory maximum per socket</a:t>
            </a:r>
          </a:p>
          <a:p>
            <a:pPr marL="0" indent="0" algn="ctr" fontAlgn="base">
              <a:spcBef>
                <a:spcPct val="15000"/>
              </a:spcBef>
              <a:spcAft>
                <a:spcPct val="5000"/>
              </a:spcAft>
              <a:buSzPct val="125000"/>
            </a:pPr>
            <a:r>
              <a:rPr lang="en-US" sz="1600" dirty="0">
                <a:solidFill>
                  <a:srgbClr val="000000"/>
                </a:solidFill>
                <a:latin typeface="+mn-lt"/>
                <a:ea typeface="ヒラギノ角ゴ Pro W3"/>
                <a:sym typeface="Arial" panose="020B0604020202020204" pitchFamily="34" charset="0"/>
              </a:rPr>
              <a:t>8 memory riser cards (2 per socket) with 16 DIMM slots per riser card</a:t>
            </a:r>
          </a:p>
          <a:p>
            <a:pPr marL="0" indent="0" algn="ctr" fontAlgn="base">
              <a:spcBef>
                <a:spcPct val="15000"/>
              </a:spcBef>
              <a:spcAft>
                <a:spcPct val="5000"/>
              </a:spcAft>
              <a:buSzPct val="125000"/>
            </a:pPr>
            <a:r>
              <a:rPr lang="en-US" sz="1600" dirty="0">
                <a:solidFill>
                  <a:srgbClr val="000000"/>
                </a:solidFill>
                <a:latin typeface="+mn-lt"/>
                <a:ea typeface="ヒラギノ角ゴ Pro W3"/>
                <a:sym typeface="Arial" panose="020B0604020202020204" pitchFamily="34" charset="0"/>
              </a:rPr>
              <a:t>128 DIMMs slots total </a:t>
            </a:r>
          </a:p>
          <a:p>
            <a:pPr marL="0" indent="0" algn="ctr" fontAlgn="base">
              <a:spcBef>
                <a:spcPct val="15000"/>
              </a:spcBef>
              <a:spcAft>
                <a:spcPct val="5000"/>
              </a:spcAft>
              <a:buSzPct val="125000"/>
            </a:pPr>
            <a:r>
              <a:rPr lang="en-US" sz="1600" dirty="0">
                <a:solidFill>
                  <a:srgbClr val="000000"/>
                </a:solidFill>
                <a:latin typeface="+mn-lt"/>
                <a:ea typeface="ヒラギノ角ゴ Pro W3"/>
                <a:sym typeface="Arial" panose="020B0604020202020204" pitchFamily="34" charset="0"/>
              </a:rPr>
              <a:t>8, 16, 32, 64, 128GB DDR4 DIMM sizes</a:t>
            </a:r>
            <a:br>
              <a:rPr lang="en-US" sz="1600" dirty="0">
                <a:solidFill>
                  <a:srgbClr val="000000"/>
                </a:solidFill>
                <a:latin typeface="+mn-lt"/>
                <a:ea typeface="ヒラギノ角ゴ Pro W3"/>
                <a:sym typeface="Arial" panose="020B0604020202020204" pitchFamily="34" charset="0"/>
              </a:rPr>
            </a:br>
            <a:endParaRPr lang="en-US" sz="1600" dirty="0">
              <a:solidFill>
                <a:srgbClr val="000000"/>
              </a:solidFill>
              <a:latin typeface="+mn-lt"/>
              <a:ea typeface="ヒラギノ角ゴ Pro W3"/>
              <a:sym typeface="Arial" panose="020B0604020202020204" pitchFamily="34" charset="0"/>
            </a:endParaRPr>
          </a:p>
          <a:p>
            <a:pPr marL="0" indent="0" algn="ctr" fontAlgn="base">
              <a:spcBef>
                <a:spcPct val="15000"/>
              </a:spcBef>
              <a:spcAft>
                <a:spcPct val="5000"/>
              </a:spcAft>
              <a:buSzPct val="125000"/>
            </a:pPr>
            <a:r>
              <a:rPr lang="en-US" sz="1600" dirty="0">
                <a:solidFill>
                  <a:srgbClr val="000000"/>
                </a:solidFill>
                <a:ea typeface="ヒラギノ角ゴ Pro W3"/>
                <a:sym typeface="Arial" panose="020B0604020202020204" pitchFamily="34" charset="0"/>
              </a:rPr>
              <a:t>Minimum configuration – 1 riser card per socket with 8 DIMMs installed</a:t>
            </a:r>
          </a:p>
          <a:p>
            <a:pPr marL="0" indent="0" algn="ctr" fontAlgn="base">
              <a:spcBef>
                <a:spcPct val="15000"/>
              </a:spcBef>
              <a:spcAft>
                <a:spcPct val="5000"/>
              </a:spcAft>
              <a:buSzPct val="125000"/>
            </a:pPr>
            <a:r>
              <a:rPr lang="en-US" sz="1600" dirty="0">
                <a:solidFill>
                  <a:srgbClr val="000000"/>
                </a:solidFill>
                <a:ea typeface="ヒラギノ角ゴ Pro W3"/>
                <a:sym typeface="Arial" panose="020B0604020202020204" pitchFamily="34" charset="0"/>
              </a:rPr>
              <a:t>50% of installed memory must be activated or 128GB (whichever is greater)</a:t>
            </a:r>
          </a:p>
          <a:p>
            <a:pPr marL="0" indent="0" algn="ctr" fontAlgn="base">
              <a:spcBef>
                <a:spcPct val="15000"/>
              </a:spcBef>
              <a:spcAft>
                <a:spcPct val="5000"/>
              </a:spcAft>
              <a:buSzPct val="125000"/>
            </a:pPr>
            <a:endParaRPr lang="en-US" sz="1600" dirty="0">
              <a:solidFill>
                <a:srgbClr val="000000"/>
              </a:solidFill>
              <a:latin typeface="+mn-lt"/>
              <a:ea typeface="ヒラギノ角ゴ Pro W3"/>
              <a:sym typeface="Arial" panose="020B0604020202020204" pitchFamily="34" charset="0"/>
            </a:endParaRPr>
          </a:p>
        </p:txBody>
      </p:sp>
      <p:sp>
        <p:nvSpPr>
          <p:cNvPr id="53" name="Rectangle 2">
            <a:extLst>
              <a:ext uri="{FF2B5EF4-FFF2-40B4-BE49-F238E27FC236}">
                <a16:creationId xmlns:a16="http://schemas.microsoft.com/office/drawing/2014/main" id="{8B5F4044-660D-4296-9AEF-F0F0F97501AB}"/>
              </a:ext>
            </a:extLst>
          </p:cNvPr>
          <p:cNvSpPr>
            <a:spLocks noChangeAspect="1" noChangeArrowheads="1"/>
          </p:cNvSpPr>
          <p:nvPr/>
        </p:nvSpPr>
        <p:spPr bwMode="auto">
          <a:xfrm>
            <a:off x="3836249" y="1601785"/>
            <a:ext cx="1260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1016000">
              <a:spcBef>
                <a:spcPct val="25000"/>
              </a:spcBef>
              <a:buClr>
                <a:srgbClr val="9999FF"/>
              </a:buClr>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1pPr>
            <a:lvl2pPr marL="455613" indent="-201613" defTabSz="1016000">
              <a:buClr>
                <a:srgbClr val="0722E9"/>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693738" indent="-123825" defTabSz="1016000">
              <a:buClr>
                <a:srgbClr val="0722E9"/>
              </a:buClr>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3pPr>
            <a:lvl4pPr marL="979488" indent="-171450" defTabSz="1016000">
              <a:buClr>
                <a:srgbClr val="0722E9"/>
              </a:buClr>
              <a:buChar char="o"/>
              <a:defRPr>
                <a:solidFill>
                  <a:schemeClr val="tx1"/>
                </a:solidFill>
                <a:latin typeface="Arial" panose="020B0604020202020204" pitchFamily="34" charset="0"/>
                <a:cs typeface="Arial" panose="020B0604020202020204" pitchFamily="34" charset="0"/>
              </a:defRPr>
            </a:lvl4pPr>
            <a:lvl5pPr marL="1228725" indent="-134938" defTabSz="1016000">
              <a:buClr>
                <a:srgbClr val="0722E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1685925" indent="-134938" defTabSz="1016000" eaLnBrk="0" fontAlgn="base" hangingPunct="0">
              <a:spcBef>
                <a:spcPct val="0"/>
              </a:spcBef>
              <a:spcAft>
                <a:spcPct val="0"/>
              </a:spcAft>
              <a:buClr>
                <a:srgbClr val="0722E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143125" indent="-134938" defTabSz="1016000" eaLnBrk="0" fontAlgn="base" hangingPunct="0">
              <a:spcBef>
                <a:spcPct val="0"/>
              </a:spcBef>
              <a:spcAft>
                <a:spcPct val="0"/>
              </a:spcAft>
              <a:buClr>
                <a:srgbClr val="0722E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2600325" indent="-134938" defTabSz="1016000" eaLnBrk="0" fontAlgn="base" hangingPunct="0">
              <a:spcBef>
                <a:spcPct val="0"/>
              </a:spcBef>
              <a:spcAft>
                <a:spcPct val="0"/>
              </a:spcAft>
              <a:buClr>
                <a:srgbClr val="0722E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057525" indent="-134938" defTabSz="1016000" eaLnBrk="0" fontAlgn="base" hangingPunct="0">
              <a:spcBef>
                <a:spcPct val="0"/>
              </a:spcBef>
              <a:spcAft>
                <a:spcPct val="0"/>
              </a:spcAft>
              <a:buClr>
                <a:srgbClr val="0722E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1016000" rtl="0" eaLnBrk="1" fontAlgn="base" latinLnBrk="0" hangingPunct="1">
              <a:lnSpc>
                <a:spcPct val="9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mn-lt"/>
                <a:ea typeface="ヒラギノ角ゴ Pro W3" pitchFamily="124" charset="-128"/>
                <a:cs typeface="Arial" panose="020B0604020202020204" pitchFamily="34" charset="0"/>
              </a:rPr>
              <a:t>POWER9</a:t>
            </a:r>
          </a:p>
        </p:txBody>
      </p:sp>
      <p:grpSp>
        <p:nvGrpSpPr>
          <p:cNvPr id="67" name="Group 12">
            <a:extLst>
              <a:ext uri="{FF2B5EF4-FFF2-40B4-BE49-F238E27FC236}">
                <a16:creationId xmlns:a16="http://schemas.microsoft.com/office/drawing/2014/main" id="{548B0A97-F883-4F9C-AC5F-CA4750F511B3}"/>
              </a:ext>
            </a:extLst>
          </p:cNvPr>
          <p:cNvGrpSpPr>
            <a:grpSpLocks/>
          </p:cNvGrpSpPr>
          <p:nvPr/>
        </p:nvGrpSpPr>
        <p:grpSpPr bwMode="auto">
          <a:xfrm>
            <a:off x="3243112" y="2062960"/>
            <a:ext cx="619261" cy="574569"/>
            <a:chOff x="1619" y="1441"/>
            <a:chExt cx="635" cy="2042"/>
          </a:xfrm>
        </p:grpSpPr>
        <p:sp>
          <p:nvSpPr>
            <p:cNvPr id="68" name="Line 13">
              <a:extLst>
                <a:ext uri="{FF2B5EF4-FFF2-40B4-BE49-F238E27FC236}">
                  <a16:creationId xmlns:a16="http://schemas.microsoft.com/office/drawing/2014/main" id="{0DFE855D-FB3B-4588-AE44-F0BC4FDE87B9}"/>
                </a:ext>
              </a:extLst>
            </p:cNvPr>
            <p:cNvSpPr>
              <a:spLocks noChangeShapeType="1"/>
            </p:cNvSpPr>
            <p:nvPr/>
          </p:nvSpPr>
          <p:spPr bwMode="auto">
            <a:xfrm>
              <a:off x="1639" y="1441"/>
              <a:ext cx="585" cy="699"/>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sp>
          <p:nvSpPr>
            <p:cNvPr id="69" name="Line 14">
              <a:extLst>
                <a:ext uri="{FF2B5EF4-FFF2-40B4-BE49-F238E27FC236}">
                  <a16:creationId xmlns:a16="http://schemas.microsoft.com/office/drawing/2014/main" id="{FA1C5D21-0672-400F-BE09-7E20A22B3725}"/>
                </a:ext>
              </a:extLst>
            </p:cNvPr>
            <p:cNvSpPr>
              <a:spLocks noChangeShapeType="1"/>
            </p:cNvSpPr>
            <p:nvPr/>
          </p:nvSpPr>
          <p:spPr bwMode="auto">
            <a:xfrm>
              <a:off x="1632" y="2116"/>
              <a:ext cx="591" cy="172"/>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sp>
          <p:nvSpPr>
            <p:cNvPr id="70" name="Line 15">
              <a:extLst>
                <a:ext uri="{FF2B5EF4-FFF2-40B4-BE49-F238E27FC236}">
                  <a16:creationId xmlns:a16="http://schemas.microsoft.com/office/drawing/2014/main" id="{FE672F8F-FB7E-4C6C-B9C3-99ACED15EA8C}"/>
                </a:ext>
              </a:extLst>
            </p:cNvPr>
            <p:cNvSpPr>
              <a:spLocks noChangeShapeType="1"/>
            </p:cNvSpPr>
            <p:nvPr/>
          </p:nvSpPr>
          <p:spPr bwMode="auto">
            <a:xfrm flipV="1">
              <a:off x="1619" y="2459"/>
              <a:ext cx="609" cy="355"/>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sp>
          <p:nvSpPr>
            <p:cNvPr id="71" name="Line 16">
              <a:extLst>
                <a:ext uri="{FF2B5EF4-FFF2-40B4-BE49-F238E27FC236}">
                  <a16:creationId xmlns:a16="http://schemas.microsoft.com/office/drawing/2014/main" id="{62375216-90AE-41A6-92C5-1CB56A233903}"/>
                </a:ext>
              </a:extLst>
            </p:cNvPr>
            <p:cNvSpPr>
              <a:spLocks noChangeShapeType="1"/>
            </p:cNvSpPr>
            <p:nvPr/>
          </p:nvSpPr>
          <p:spPr bwMode="auto">
            <a:xfrm flipV="1">
              <a:off x="1645" y="2624"/>
              <a:ext cx="609" cy="859"/>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grpSp>
      <p:grpSp>
        <p:nvGrpSpPr>
          <p:cNvPr id="72" name="Group 17">
            <a:extLst>
              <a:ext uri="{FF2B5EF4-FFF2-40B4-BE49-F238E27FC236}">
                <a16:creationId xmlns:a16="http://schemas.microsoft.com/office/drawing/2014/main" id="{5B97FA83-0DF2-421B-9FC7-23C4AF573E70}"/>
              </a:ext>
            </a:extLst>
          </p:cNvPr>
          <p:cNvGrpSpPr>
            <a:grpSpLocks/>
          </p:cNvGrpSpPr>
          <p:nvPr/>
        </p:nvGrpSpPr>
        <p:grpSpPr bwMode="auto">
          <a:xfrm flipH="1">
            <a:off x="5115593" y="2067221"/>
            <a:ext cx="598782" cy="613165"/>
            <a:chOff x="1954" y="1314"/>
            <a:chExt cx="617" cy="2067"/>
          </a:xfrm>
        </p:grpSpPr>
        <p:sp>
          <p:nvSpPr>
            <p:cNvPr id="73" name="Line 18">
              <a:extLst>
                <a:ext uri="{FF2B5EF4-FFF2-40B4-BE49-F238E27FC236}">
                  <a16:creationId xmlns:a16="http://schemas.microsoft.com/office/drawing/2014/main" id="{550DEC9E-3D41-4B5F-B1A4-1AFF6BB5D4F1}"/>
                </a:ext>
              </a:extLst>
            </p:cNvPr>
            <p:cNvSpPr>
              <a:spLocks noChangeShapeType="1"/>
            </p:cNvSpPr>
            <p:nvPr/>
          </p:nvSpPr>
          <p:spPr bwMode="auto">
            <a:xfrm>
              <a:off x="1974" y="1314"/>
              <a:ext cx="588" cy="708"/>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sp>
          <p:nvSpPr>
            <p:cNvPr id="74" name="Line 19">
              <a:extLst>
                <a:ext uri="{FF2B5EF4-FFF2-40B4-BE49-F238E27FC236}">
                  <a16:creationId xmlns:a16="http://schemas.microsoft.com/office/drawing/2014/main" id="{F81ED0C8-7ED2-4064-836F-3165D1FBE17F}"/>
                </a:ext>
              </a:extLst>
            </p:cNvPr>
            <p:cNvSpPr>
              <a:spLocks noChangeShapeType="1"/>
            </p:cNvSpPr>
            <p:nvPr/>
          </p:nvSpPr>
          <p:spPr bwMode="auto">
            <a:xfrm>
              <a:off x="1967" y="1997"/>
              <a:ext cx="594" cy="174"/>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sp>
          <p:nvSpPr>
            <p:cNvPr id="75" name="Line 20">
              <a:extLst>
                <a:ext uri="{FF2B5EF4-FFF2-40B4-BE49-F238E27FC236}">
                  <a16:creationId xmlns:a16="http://schemas.microsoft.com/office/drawing/2014/main" id="{40D642FA-B441-483D-84B8-70B03301D9CE}"/>
                </a:ext>
              </a:extLst>
            </p:cNvPr>
            <p:cNvSpPr>
              <a:spLocks noChangeShapeType="1"/>
            </p:cNvSpPr>
            <p:nvPr/>
          </p:nvSpPr>
          <p:spPr bwMode="auto">
            <a:xfrm flipV="1">
              <a:off x="1954" y="2344"/>
              <a:ext cx="612" cy="360"/>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sp>
          <p:nvSpPr>
            <p:cNvPr id="76" name="Line 21">
              <a:extLst>
                <a:ext uri="{FF2B5EF4-FFF2-40B4-BE49-F238E27FC236}">
                  <a16:creationId xmlns:a16="http://schemas.microsoft.com/office/drawing/2014/main" id="{919317CC-FFA2-48AF-9E85-44DAE2CDB19B}"/>
                </a:ext>
              </a:extLst>
            </p:cNvPr>
            <p:cNvSpPr>
              <a:spLocks noChangeShapeType="1"/>
            </p:cNvSpPr>
            <p:nvPr/>
          </p:nvSpPr>
          <p:spPr bwMode="auto">
            <a:xfrm flipV="1">
              <a:off x="1959" y="2511"/>
              <a:ext cx="612" cy="870"/>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ヒラギノ角ゴ Pro W3" pitchFamily="124" charset="-128"/>
                <a:cs typeface="+mn-cs"/>
              </a:endParaRPr>
            </a:p>
          </p:txBody>
        </p:sp>
      </p:grpSp>
      <p:pic>
        <p:nvPicPr>
          <p:cNvPr id="569" name="Picture 568">
            <a:extLst>
              <a:ext uri="{FF2B5EF4-FFF2-40B4-BE49-F238E27FC236}">
                <a16:creationId xmlns:a16="http://schemas.microsoft.com/office/drawing/2014/main" id="{5D0CA231-4EE9-4FF6-B900-9B6C2EEC2D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6810" y="1887035"/>
            <a:ext cx="1058892" cy="971460"/>
          </a:xfrm>
          <a:prstGeom prst="rect">
            <a:avLst/>
          </a:prstGeom>
        </p:spPr>
      </p:pic>
      <p:pic>
        <p:nvPicPr>
          <p:cNvPr id="288"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5734424" y="1904632"/>
            <a:ext cx="1920240" cy="89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8179" y="1878784"/>
            <a:ext cx="1920240" cy="89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 name="Title 2"/>
          <p:cNvSpPr txBox="1">
            <a:spLocks/>
          </p:cNvSpPr>
          <p:nvPr/>
        </p:nvSpPr>
        <p:spPr bwMode="auto">
          <a:xfrm>
            <a:off x="1493931" y="1654692"/>
            <a:ext cx="1694414" cy="20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3750" rIns="67500" bIns="33750"/>
          <a:lstStyle>
            <a:lvl1pPr defTabSz="457200">
              <a:spcBef>
                <a:spcPct val="50000"/>
              </a:spcBef>
              <a:buClr>
                <a:schemeClr val="tx1"/>
              </a:buClr>
              <a:buFont typeface="Wingdings" panose="05000000000000000000" pitchFamily="2" charset="2"/>
              <a:buChar char="Ø"/>
              <a:defRPr>
                <a:solidFill>
                  <a:srgbClr val="0000FF"/>
                </a:solidFill>
                <a:latin typeface="Arial" panose="020B0604020202020204" pitchFamily="34" charset="0"/>
              </a:defRPr>
            </a:lvl1pPr>
            <a:lvl2pPr marL="742950" indent="-285750" defTabSz="457200">
              <a:spcBef>
                <a:spcPct val="20000"/>
              </a:spcBef>
              <a:buClr>
                <a:schemeClr val="tx1"/>
              </a:buClr>
              <a:buFont typeface="Wingdings" panose="05000000000000000000" pitchFamily="2" charset="2"/>
              <a:buChar char="§"/>
              <a:defRPr sz="1400">
                <a:solidFill>
                  <a:schemeClr val="tx1"/>
                </a:solidFill>
                <a:latin typeface="Arial" panose="020B0604020202020204" pitchFamily="34" charset="0"/>
              </a:defRPr>
            </a:lvl2pPr>
            <a:lvl3pPr marL="1143000" indent="-228600" defTabSz="457200">
              <a:spcBef>
                <a:spcPct val="20000"/>
              </a:spcBef>
              <a:buClr>
                <a:schemeClr val="tx1"/>
              </a:buClr>
              <a:buChar char="•"/>
              <a:defRPr sz="1200">
                <a:solidFill>
                  <a:schemeClr val="tx1"/>
                </a:solidFill>
                <a:latin typeface="Arial" panose="020B0604020202020204" pitchFamily="34" charset="0"/>
              </a:defRPr>
            </a:lvl3pPr>
            <a:lvl4pPr marL="1600200" indent="-228600" defTabSz="457200">
              <a:spcBef>
                <a:spcPct val="20000"/>
              </a:spcBef>
              <a:buClr>
                <a:srgbClr val="000000"/>
              </a:buClr>
              <a:buFont typeface="Arial" panose="020B0604020202020204" pitchFamily="34" charset="0"/>
              <a:buChar char="•"/>
              <a:defRPr sz="1000">
                <a:solidFill>
                  <a:schemeClr val="tx1"/>
                </a:solidFill>
                <a:latin typeface="Arial" panose="020B0604020202020204" pitchFamily="34" charset="0"/>
              </a:defRPr>
            </a:lvl4pPr>
            <a:lvl5pPr marL="2057400" indent="-228600" defTabSz="457200">
              <a:spcBef>
                <a:spcPct val="20000"/>
              </a:spcBef>
              <a:buClr>
                <a:srgbClr val="000000"/>
              </a:buClr>
              <a:buFont typeface="Arial" panose="020B0604020202020204" pitchFamily="34" charset="0"/>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457200" rtl="0" eaLnBrk="1" fontAlgn="base" latinLnBrk="0" hangingPunct="1">
              <a:lnSpc>
                <a:spcPct val="93000"/>
              </a:lnSpc>
              <a:spcBef>
                <a:spcPct val="0"/>
              </a:spcBef>
              <a:spcAft>
                <a:spcPct val="0"/>
              </a:spcAft>
              <a:buClr>
                <a:srgbClr val="000000"/>
              </a:buClr>
              <a:buSzTx/>
              <a:buFont typeface="Times New Roman" panose="02020603050405020304" pitchFamily="18" charset="0"/>
              <a:buNone/>
              <a:tabLst/>
              <a:defRPr/>
            </a:pPr>
            <a:r>
              <a:rPr kumimoji="0" lang="en-US" altLang="en-US" sz="1000" b="0" i="0" u="none" strike="noStrike" kern="1200" cap="none" spc="0" normalizeH="0" baseline="0" noProof="0" dirty="0">
                <a:ln>
                  <a:noFill/>
                </a:ln>
                <a:solidFill>
                  <a:srgbClr val="000000"/>
                </a:solidFill>
                <a:effectLst/>
                <a:uLnTx/>
                <a:uFillTx/>
                <a:latin typeface="+mn-lt"/>
                <a:ea typeface="Microsoft YaHei" panose="020B0503020204020204" pitchFamily="34" charset="-122"/>
                <a:cs typeface="+mn-cs"/>
              </a:rPr>
              <a:t>E950 Memory Riser Card 1</a:t>
            </a:r>
          </a:p>
        </p:txBody>
      </p:sp>
      <p:sp>
        <p:nvSpPr>
          <p:cNvPr id="319" name="Title 2"/>
          <p:cNvSpPr txBox="1">
            <a:spLocks/>
          </p:cNvSpPr>
          <p:nvPr/>
        </p:nvSpPr>
        <p:spPr bwMode="auto">
          <a:xfrm>
            <a:off x="5903247" y="1701690"/>
            <a:ext cx="1694414" cy="20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3750" rIns="67500" bIns="33750"/>
          <a:lstStyle>
            <a:lvl1pPr defTabSz="457200">
              <a:spcBef>
                <a:spcPct val="50000"/>
              </a:spcBef>
              <a:buClr>
                <a:schemeClr val="tx1"/>
              </a:buClr>
              <a:buFont typeface="Wingdings" panose="05000000000000000000" pitchFamily="2" charset="2"/>
              <a:buChar char="Ø"/>
              <a:defRPr>
                <a:solidFill>
                  <a:srgbClr val="0000FF"/>
                </a:solidFill>
                <a:latin typeface="Arial" panose="020B0604020202020204" pitchFamily="34" charset="0"/>
              </a:defRPr>
            </a:lvl1pPr>
            <a:lvl2pPr marL="742950" indent="-285750" defTabSz="457200">
              <a:spcBef>
                <a:spcPct val="20000"/>
              </a:spcBef>
              <a:buClr>
                <a:schemeClr val="tx1"/>
              </a:buClr>
              <a:buFont typeface="Wingdings" panose="05000000000000000000" pitchFamily="2" charset="2"/>
              <a:buChar char="§"/>
              <a:defRPr sz="1400">
                <a:solidFill>
                  <a:schemeClr val="tx1"/>
                </a:solidFill>
                <a:latin typeface="Arial" panose="020B0604020202020204" pitchFamily="34" charset="0"/>
              </a:defRPr>
            </a:lvl2pPr>
            <a:lvl3pPr marL="1143000" indent="-228600" defTabSz="457200">
              <a:spcBef>
                <a:spcPct val="20000"/>
              </a:spcBef>
              <a:buClr>
                <a:schemeClr val="tx1"/>
              </a:buClr>
              <a:buChar char="•"/>
              <a:defRPr sz="1200">
                <a:solidFill>
                  <a:schemeClr val="tx1"/>
                </a:solidFill>
                <a:latin typeface="Arial" panose="020B0604020202020204" pitchFamily="34" charset="0"/>
              </a:defRPr>
            </a:lvl3pPr>
            <a:lvl4pPr marL="1600200" indent="-228600" defTabSz="457200">
              <a:spcBef>
                <a:spcPct val="20000"/>
              </a:spcBef>
              <a:buClr>
                <a:srgbClr val="000000"/>
              </a:buClr>
              <a:buFont typeface="Arial" panose="020B0604020202020204" pitchFamily="34" charset="0"/>
              <a:buChar char="•"/>
              <a:defRPr sz="1000">
                <a:solidFill>
                  <a:schemeClr val="tx1"/>
                </a:solidFill>
                <a:latin typeface="Arial" panose="020B0604020202020204" pitchFamily="34" charset="0"/>
              </a:defRPr>
            </a:lvl4pPr>
            <a:lvl5pPr marL="2057400" indent="-228600" defTabSz="457200">
              <a:spcBef>
                <a:spcPct val="20000"/>
              </a:spcBef>
              <a:buClr>
                <a:srgbClr val="000000"/>
              </a:buClr>
              <a:buFont typeface="Arial" panose="020B0604020202020204" pitchFamily="34" charset="0"/>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rgbClr val="000000"/>
              </a:buClr>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457200" rtl="0" eaLnBrk="1" fontAlgn="base" latinLnBrk="0" hangingPunct="1">
              <a:lnSpc>
                <a:spcPct val="93000"/>
              </a:lnSpc>
              <a:spcBef>
                <a:spcPct val="0"/>
              </a:spcBef>
              <a:spcAft>
                <a:spcPct val="0"/>
              </a:spcAft>
              <a:buClr>
                <a:srgbClr val="000000"/>
              </a:buClr>
              <a:buSzTx/>
              <a:buFont typeface="Times New Roman" panose="02020603050405020304" pitchFamily="18" charset="0"/>
              <a:buNone/>
              <a:tabLst/>
              <a:defRPr/>
            </a:pPr>
            <a:r>
              <a:rPr kumimoji="0" lang="en-US" altLang="en-US" sz="1000" b="0" i="0" u="none" strike="noStrike" kern="1200" cap="none" spc="0" normalizeH="0" baseline="0" noProof="0" dirty="0">
                <a:ln>
                  <a:noFill/>
                </a:ln>
                <a:solidFill>
                  <a:srgbClr val="000000"/>
                </a:solidFill>
                <a:effectLst/>
                <a:uLnTx/>
                <a:uFillTx/>
                <a:latin typeface="+mn-lt"/>
                <a:ea typeface="Microsoft YaHei" panose="020B0503020204020204" pitchFamily="34" charset="-122"/>
                <a:cs typeface="+mn-cs"/>
              </a:rPr>
              <a:t>E950 Memory Riser Card 2</a:t>
            </a:r>
          </a:p>
        </p:txBody>
      </p:sp>
      <p:sp>
        <p:nvSpPr>
          <p:cNvPr id="21" name="Rectangle 10">
            <a:extLst>
              <a:ext uri="{FF2B5EF4-FFF2-40B4-BE49-F238E27FC236}">
                <a16:creationId xmlns:a16="http://schemas.microsoft.com/office/drawing/2014/main" id="{F5171635-CE5F-4C94-B614-04E417A4ED87}"/>
              </a:ext>
            </a:extLst>
          </p:cNvPr>
          <p:cNvSpPr>
            <a:spLocks/>
          </p:cNvSpPr>
          <p:nvPr/>
        </p:nvSpPr>
        <p:spPr bwMode="auto">
          <a:xfrm>
            <a:off x="757724" y="1294123"/>
            <a:ext cx="3199086" cy="266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0479" bIns="0"/>
          <a:lstStyle/>
          <a:p>
            <a:pPr marL="27385" defTabSz="342900">
              <a:lnSpc>
                <a:spcPct val="110000"/>
              </a:lnSpc>
            </a:pPr>
            <a:r>
              <a:rPr lang="en-US" sz="1200" dirty="0">
                <a:ea typeface="MS PGothic" pitchFamily="34" charset="-128"/>
                <a:cs typeface="Arial" charset="0"/>
                <a:sym typeface="Arial" charset="0"/>
              </a:rPr>
              <a:t>Maximum memory capacity on a Power E950</a:t>
            </a:r>
          </a:p>
        </p:txBody>
      </p:sp>
      <p:sp>
        <p:nvSpPr>
          <p:cNvPr id="22" name="Rectangle 11">
            <a:extLst>
              <a:ext uri="{FF2B5EF4-FFF2-40B4-BE49-F238E27FC236}">
                <a16:creationId xmlns:a16="http://schemas.microsoft.com/office/drawing/2014/main" id="{45711105-4687-4272-B16F-A1F09BE18DFE}"/>
              </a:ext>
            </a:extLst>
          </p:cNvPr>
          <p:cNvSpPr>
            <a:spLocks/>
          </p:cNvSpPr>
          <p:nvPr/>
        </p:nvSpPr>
        <p:spPr bwMode="auto">
          <a:xfrm>
            <a:off x="1328179" y="644437"/>
            <a:ext cx="180087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30479" bIns="0">
            <a:spAutoFit/>
          </a:bodyPr>
          <a:lstStyle/>
          <a:p>
            <a:pPr marL="27385" defTabSz="342900"/>
            <a:r>
              <a:rPr lang="en-US" sz="4400" dirty="0">
                <a:solidFill>
                  <a:schemeClr val="bg1">
                    <a:lumMod val="90000"/>
                    <a:lumOff val="10000"/>
                  </a:schemeClr>
                </a:solidFill>
                <a:ea typeface="MS PGothic" pitchFamily="34" charset="-128"/>
                <a:cs typeface="Arial" charset="0"/>
                <a:sym typeface="Arial" charset="0"/>
              </a:rPr>
              <a:t>16</a:t>
            </a:r>
            <a:r>
              <a:rPr lang="en-US" sz="3200" dirty="0">
                <a:solidFill>
                  <a:schemeClr val="bg1">
                    <a:lumMod val="90000"/>
                    <a:lumOff val="10000"/>
                  </a:schemeClr>
                </a:solidFill>
                <a:ea typeface="MS PGothic" pitchFamily="34" charset="-128"/>
                <a:cs typeface="Arial" charset="0"/>
                <a:sym typeface="Arial" charset="0"/>
              </a:rPr>
              <a:t> </a:t>
            </a:r>
            <a:r>
              <a:rPr lang="en-US" sz="1800" dirty="0">
                <a:solidFill>
                  <a:schemeClr val="bg1">
                    <a:lumMod val="90000"/>
                    <a:lumOff val="10000"/>
                  </a:schemeClr>
                </a:solidFill>
                <a:ea typeface="MS PGothic" pitchFamily="34" charset="-128"/>
                <a:cs typeface="Arial" charset="0"/>
                <a:sym typeface="Arial" charset="0"/>
              </a:rPr>
              <a:t>Terabytes</a:t>
            </a:r>
            <a:endParaRPr lang="en-US" sz="3200" baseline="30000" dirty="0">
              <a:solidFill>
                <a:schemeClr val="bg1">
                  <a:lumMod val="90000"/>
                  <a:lumOff val="10000"/>
                </a:schemeClr>
              </a:solidFill>
              <a:ea typeface="MS PGothic" pitchFamily="34" charset="-128"/>
              <a:cs typeface="Arial" charset="0"/>
              <a:sym typeface="Arial" charset="0"/>
            </a:endParaRPr>
          </a:p>
        </p:txBody>
      </p:sp>
      <p:sp>
        <p:nvSpPr>
          <p:cNvPr id="23" name="Rectangle 10">
            <a:extLst>
              <a:ext uri="{FF2B5EF4-FFF2-40B4-BE49-F238E27FC236}">
                <a16:creationId xmlns:a16="http://schemas.microsoft.com/office/drawing/2014/main" id="{91EE2E3D-7BF1-416F-95E8-DE0175EA16CB}"/>
              </a:ext>
            </a:extLst>
          </p:cNvPr>
          <p:cNvSpPr>
            <a:spLocks/>
          </p:cNvSpPr>
          <p:nvPr/>
        </p:nvSpPr>
        <p:spPr bwMode="auto">
          <a:xfrm>
            <a:off x="5734424" y="1261767"/>
            <a:ext cx="2811143" cy="229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0472" bIns="0"/>
          <a:lstStyle/>
          <a:p>
            <a:pPr marL="27385" defTabSz="342900">
              <a:lnSpc>
                <a:spcPct val="110000"/>
              </a:lnSpc>
            </a:pPr>
            <a:r>
              <a:rPr lang="en-US" sz="1200" dirty="0">
                <a:ea typeface="MS PGothic" pitchFamily="34" charset="-128"/>
                <a:cs typeface="Arial" charset="0"/>
                <a:sym typeface="Arial" charset="0"/>
              </a:rPr>
              <a:t>Maximum memory bandwidth</a:t>
            </a:r>
          </a:p>
        </p:txBody>
      </p:sp>
      <p:sp>
        <p:nvSpPr>
          <p:cNvPr id="24" name="Rectangle 11">
            <a:extLst>
              <a:ext uri="{FF2B5EF4-FFF2-40B4-BE49-F238E27FC236}">
                <a16:creationId xmlns:a16="http://schemas.microsoft.com/office/drawing/2014/main" id="{64FC736E-A41B-43C5-AC11-5AA0C9621055}"/>
              </a:ext>
            </a:extLst>
          </p:cNvPr>
          <p:cNvSpPr>
            <a:spLocks/>
          </p:cNvSpPr>
          <p:nvPr/>
        </p:nvSpPr>
        <p:spPr bwMode="auto">
          <a:xfrm>
            <a:off x="5937610" y="738390"/>
            <a:ext cx="151386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30472" bIns="0">
            <a:spAutoFit/>
          </a:bodyPr>
          <a:lstStyle/>
          <a:p>
            <a:pPr marL="27385" defTabSz="342900"/>
            <a:r>
              <a:rPr lang="en-US" sz="3200" dirty="0">
                <a:solidFill>
                  <a:schemeClr val="bg1">
                    <a:lumMod val="90000"/>
                    <a:lumOff val="10000"/>
                  </a:schemeClr>
                </a:solidFill>
                <a:ea typeface="MS PGothic" pitchFamily="34" charset="-128"/>
                <a:cs typeface="Arial" charset="0"/>
                <a:sym typeface="Arial" charset="0"/>
              </a:rPr>
              <a:t>230</a:t>
            </a:r>
            <a:r>
              <a:rPr lang="en-US" sz="2800" dirty="0">
                <a:solidFill>
                  <a:schemeClr val="bg1">
                    <a:lumMod val="90000"/>
                    <a:lumOff val="10000"/>
                  </a:schemeClr>
                </a:solidFill>
                <a:ea typeface="MS PGothic" pitchFamily="34" charset="-128"/>
                <a:cs typeface="Arial" charset="0"/>
                <a:sym typeface="Arial" charset="0"/>
              </a:rPr>
              <a:t> </a:t>
            </a:r>
            <a:r>
              <a:rPr lang="en-US" sz="1600" dirty="0">
                <a:solidFill>
                  <a:schemeClr val="bg1">
                    <a:lumMod val="90000"/>
                    <a:lumOff val="10000"/>
                  </a:schemeClr>
                </a:solidFill>
                <a:ea typeface="MS PGothic" pitchFamily="34" charset="-128"/>
                <a:cs typeface="Arial" charset="0"/>
                <a:sym typeface="Arial" charset="0"/>
              </a:rPr>
              <a:t>GB/sec</a:t>
            </a:r>
          </a:p>
        </p:txBody>
      </p:sp>
    </p:spTree>
    <p:extLst>
      <p:ext uri="{BB962C8B-B14F-4D97-AF65-F5344CB8AC3E}">
        <p14:creationId xmlns:p14="http://schemas.microsoft.com/office/powerpoint/2010/main" val="1638634507"/>
      </p:ext>
    </p:extLst>
  </p:cSld>
  <p:clrMapOvr>
    <a:masterClrMapping/>
  </p:clrMapOvr>
</p:sld>
</file>

<file path=ppt/theme/theme1.xml><?xml version="1.0" encoding="utf-8"?>
<a:theme xmlns:a="http://schemas.openxmlformats.org/drawingml/2006/main" name="blk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1E7B54DF-6FD9-4A99-843A-1B5EE6553074}"/>
    </a:ext>
  </a:extLst>
</a:theme>
</file>

<file path=ppt/theme/theme2.xml><?xml version="1.0" encoding="utf-8"?>
<a:theme xmlns:a="http://schemas.openxmlformats.org/drawingml/2006/main" name="dk_blu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6D19C4D9-F1D8-441A-B436-A388B165B819}"/>
    </a:ext>
  </a:extLst>
</a:theme>
</file>

<file path=ppt/theme/theme3.xml><?xml version="1.0" encoding="utf-8"?>
<a:theme xmlns:a="http://schemas.openxmlformats.org/drawingml/2006/main" name="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20C03B9B-15A6-4EFD-B71E-73E716B27F06}"/>
    </a:ext>
  </a:extLst>
</a:theme>
</file>

<file path=ppt/theme/theme4.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D0FC17CA-7AA4-4DC9-80B4-9F918668BF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10300</TotalTime>
  <Words>11468</Words>
  <Application>Microsoft Office PowerPoint</Application>
  <PresentationFormat>On-screen Show (16:9)</PresentationFormat>
  <Paragraphs>1274</Paragraphs>
  <Slides>41</Slides>
  <Notes>41</Notes>
  <HiddenSlides>0</HiddenSlides>
  <MMClips>0</MMClips>
  <ScaleCrop>false</ScaleCrop>
  <HeadingPairs>
    <vt:vector size="8" baseType="variant">
      <vt:variant>
        <vt:lpstr>Fonts Used</vt:lpstr>
      </vt:variant>
      <vt:variant>
        <vt:i4>20</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66" baseType="lpstr">
      <vt:lpstr>Microsoft YaHei</vt:lpstr>
      <vt:lpstr>ＭＳ Ｐゴシック</vt:lpstr>
      <vt:lpstr>ＭＳ Ｐゴシック</vt:lpstr>
      <vt:lpstr>SimSun</vt:lpstr>
      <vt:lpstr>.AppleSystemUIFont</vt:lpstr>
      <vt:lpstr>Arial</vt:lpstr>
      <vt:lpstr>Arial Regular</vt:lpstr>
      <vt:lpstr>Calibri</vt:lpstr>
      <vt:lpstr>Calibri Light</vt:lpstr>
      <vt:lpstr>Helvetica</vt:lpstr>
      <vt:lpstr>IBM Plex Sans</vt:lpstr>
      <vt:lpstr>IBM Plex Sans Light</vt:lpstr>
      <vt:lpstr>IBM Plex Sans Medium</vt:lpstr>
      <vt:lpstr>Mangal</vt:lpstr>
      <vt:lpstr>Rockwell</vt:lpstr>
      <vt:lpstr>StarSymbol</vt:lpstr>
      <vt:lpstr>Times</vt:lpstr>
      <vt:lpstr>Times New Roman</vt:lpstr>
      <vt:lpstr>Wingdings</vt:lpstr>
      <vt:lpstr>ヒラギノ角ゴ Pro W3</vt:lpstr>
      <vt:lpstr>blk_background_2017</vt:lpstr>
      <vt:lpstr>dk_blu_background_2017</vt:lpstr>
      <vt:lpstr>gry_background_2017</vt:lpstr>
      <vt:lpstr>wht_background_2017</vt:lpstr>
      <vt:lpstr>Photo Editor Photo</vt:lpstr>
      <vt:lpstr>IBM POWER9: Enterprise servers   Deeper Details for Sellers and Business Partners  —    Chris Eaton (ceaton@ca.ibm.com) Ross Perry (ross.perry@ibm.com) Adrian Robinson (adrianor@us.ibm.com) George Gaylord (ggaylord@us.ibm.com)</vt:lpstr>
      <vt:lpstr>Agenda – A look at what’s inside the box</vt:lpstr>
      <vt:lpstr>PowerPoint Presentation</vt:lpstr>
      <vt:lpstr>PowerPoint Presentation</vt:lpstr>
      <vt:lpstr>POWER9 E950</vt:lpstr>
      <vt:lpstr>POWER9 4 Socket Server E950 Highlights</vt:lpstr>
      <vt:lpstr>E950 Processor Highlights</vt:lpstr>
      <vt:lpstr>POWER9 Power Management Modes</vt:lpstr>
      <vt:lpstr>E950 Memory Subsystem Highlights</vt:lpstr>
      <vt:lpstr>E950 PCIe Slots</vt:lpstr>
      <vt:lpstr>Operating Systems and Firmware Stack Support</vt:lpstr>
      <vt:lpstr>Part migration from  E850 or E850C to E950</vt:lpstr>
      <vt:lpstr>Elastic Capacity on Demand</vt:lpstr>
      <vt:lpstr>POWER9 E980</vt:lpstr>
      <vt:lpstr>PowerPoint Presentation</vt:lpstr>
      <vt:lpstr>Power E980 enhancements over E880C</vt:lpstr>
      <vt:lpstr>E980: The differences between 3Q and 4Q 2018 releases</vt:lpstr>
      <vt:lpstr>E980 Processor Highlights</vt:lpstr>
      <vt:lpstr>E980 Memory Subsystem </vt:lpstr>
      <vt:lpstr>E980 PCIe Slots</vt:lpstr>
      <vt:lpstr>Operating Systems and Firmware Stack Support</vt:lpstr>
      <vt:lpstr>Elastic Capacity on Demand</vt:lpstr>
      <vt:lpstr>Upgrades and  TCO Savings</vt:lpstr>
      <vt:lpstr>POWER8 to POWER9 transition guidance</vt:lpstr>
      <vt:lpstr>PowerPoint Presentation</vt:lpstr>
      <vt:lpstr>PowerPoint Presentation</vt:lpstr>
      <vt:lpstr>POWER9 Enterprise: A Cloud-Everywhere Solution Optimized for private, public, hybrid and multi-clouds</vt:lpstr>
      <vt:lpstr>Power Enterprise Pools and Elastic Capacity can help enable a seamless transition to POWER9 </vt:lpstr>
      <vt:lpstr>IBM Power E950 and E980 financing and payment options</vt:lpstr>
      <vt:lpstr>Power to Cloud Reward Program</vt:lpstr>
      <vt:lpstr>Why POWER9 Enterprise Systems?</vt:lpstr>
      <vt:lpstr>PowerPoint Presentation</vt:lpstr>
      <vt:lpstr>PowerPoint Presentation</vt:lpstr>
      <vt:lpstr>Key generational enhancements POWER7 to POWER9 (midrange)</vt:lpstr>
      <vt:lpstr>PowerPoint Presentation</vt:lpstr>
      <vt:lpstr>Power E950 planned I/O*</vt:lpstr>
      <vt:lpstr>E950 Memory Plug Rules Overview</vt:lpstr>
      <vt:lpstr>Power E950 rPerf (AIX)</vt:lpstr>
      <vt:lpstr>PowerPoint Presentation</vt:lpstr>
      <vt:lpstr>E980 Memory</vt:lpstr>
      <vt:lpstr>E980 Internal Storage Option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dc:creator>
  <cp:lastModifiedBy>CHRIS Eaton</cp:lastModifiedBy>
  <cp:revision>291</cp:revision>
  <cp:lastPrinted>2018-09-27T20:46:30Z</cp:lastPrinted>
  <dcterms:created xsi:type="dcterms:W3CDTF">2017-05-19T16:46:33Z</dcterms:created>
  <dcterms:modified xsi:type="dcterms:W3CDTF">2018-11-08T17:10:47Z</dcterms:modified>
</cp:coreProperties>
</file>